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7562850" cy="10696575"/>
  <p:notesSz cx="6858000" cy="9144000"/>
  <p:defaultTex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9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DEFF3"/>
        </a:solidFill>
        <a:effectLst/>
      </p:bgPr>
    </p:bg>
    <p:spTree>
      <p:nvGrpSpPr>
        <p:cNvPr id="1" name=""/>
        <p:cNvGrpSpPr/>
        <p:nvPr/>
      </p:nvGrpSpPr>
      <p:grpSpPr>
        <a:xfrm>
          <a:off x="0" y="0"/>
          <a:ext cx="0" cy="0"/>
          <a:chOff x="0" y="0"/>
          <a:chExt cx="0" cy="0"/>
        </a:xfrm>
      </p:grpSpPr>
      <p:sp>
        <p:nvSpPr>
          <p:cNvPr id="9" name="cover-band">
            <a:extLst>
              <a:ext uri="{FF2B5EF4-FFF2-40B4-BE49-F238E27FC236}">
                <a16:creationId xmlns:a16="http://schemas.microsoft.com/office/drawing/2014/main" id="{23C68965-57CA-4D8E-B6FE-38FB5ECD4FD2}"/>
              </a:ext>
            </a:extLst>
          </p:cNvPr>
          <p:cNvSpPr>
            <a:spLocks noGrp="1"/>
          </p:cNvSpPr>
          <p:nvPr/>
        </p:nvSpPr>
        <p:spPr>
          <a:xfrm>
            <a:off x="0" y="0"/>
            <a:ext cx="7562850" cy="247650"/>
          </a:xfrm>
          <a:prstGeom prst="rect">
            <a:avLst/>
          </a:prstGeom>
          <a:solidFill>
            <a:srgbClr val="E39418"/>
          </a:solidFill>
          <a:ln w="0">
            <a:noFill/>
            <a:prstDash val="solid"/>
          </a:ln>
        </p:spPr>
      </p:sp>
      <p:sp>
        <p:nvSpPr>
          <p:cNvPr id="2" name="cover-title-field">
            <a:extLst>
              <a:ext uri="{FF2B5EF4-FFF2-40B4-BE49-F238E27FC236}">
                <a16:creationId xmlns:a16="http://schemas.microsoft.com/office/drawing/2014/main" id="{703A1CCE-1685-4780-A8DE-9B57B734BA1A}"/>
              </a:ext>
            </a:extLst>
          </p:cNvPr>
          <p:cNvSpPr>
            <a:spLocks noGrp="1"/>
          </p:cNvSpPr>
          <p:nvPr/>
        </p:nvSpPr>
        <p:spPr>
          <a:xfrm>
            <a:off x="0" y="247650"/>
            <a:ext cx="7562850" cy="2419350"/>
          </a:xfrm>
          <a:prstGeom prst="rect">
            <a:avLst/>
          </a:prstGeom>
          <a:solidFill>
            <a:srgbClr val="FFFFFF"/>
          </a:solidFill>
          <a:ln w="0">
            <a:noFill/>
            <a:prstDash val="solid"/>
          </a:ln>
        </p:spPr>
      </p:sp>
      <p:sp>
        <p:nvSpPr>
          <p:cNvPr id="3" name="cover-side-coral">
            <a:extLst>
              <a:ext uri="{FF2B5EF4-FFF2-40B4-BE49-F238E27FC236}">
                <a16:creationId xmlns:a16="http://schemas.microsoft.com/office/drawing/2014/main" id="{CF5186FB-D0D4-48BB-8FAB-DD5FFC8439FE}"/>
              </a:ext>
            </a:extLst>
          </p:cNvPr>
          <p:cNvSpPr>
            <a:spLocks noGrp="1"/>
          </p:cNvSpPr>
          <p:nvPr/>
        </p:nvSpPr>
        <p:spPr>
          <a:xfrm>
            <a:off x="0" y="247650"/>
            <a:ext cx="190500" cy="2419350"/>
          </a:xfrm>
          <a:prstGeom prst="rect">
            <a:avLst/>
          </a:prstGeom>
          <a:solidFill>
            <a:srgbClr val="E98978"/>
          </a:solidFill>
          <a:ln w="0">
            <a:noFill/>
            <a:prstDash val="solid"/>
          </a:ln>
        </p:spPr>
      </p:sp>
      <p:sp>
        <p:nvSpPr>
          <p:cNvPr id="4" name="cover-side-blue">
            <a:extLst>
              <a:ext uri="{FF2B5EF4-FFF2-40B4-BE49-F238E27FC236}">
                <a16:creationId xmlns:a16="http://schemas.microsoft.com/office/drawing/2014/main" id="{ED96993F-0497-44F2-9B03-47F0B9206D44}"/>
              </a:ext>
            </a:extLst>
          </p:cNvPr>
          <p:cNvSpPr>
            <a:spLocks noGrp="1"/>
          </p:cNvSpPr>
          <p:nvPr/>
        </p:nvSpPr>
        <p:spPr>
          <a:xfrm>
            <a:off x="7372350" y="247650"/>
            <a:ext cx="190500" cy="2419350"/>
          </a:xfrm>
          <a:prstGeom prst="rect">
            <a:avLst/>
          </a:prstGeom>
          <a:solidFill>
            <a:srgbClr val="5D99AE"/>
          </a:solidFill>
          <a:ln w="0">
            <a:noFill/>
            <a:prstDash val="solid"/>
          </a:ln>
        </p:spPr>
      </p:sp>
      <p:sp>
        <p:nvSpPr>
          <p:cNvPr id="5" name="cover-eyebrow">
            <a:extLst>
              <a:ext uri="{FF2B5EF4-FFF2-40B4-BE49-F238E27FC236}">
                <a16:creationId xmlns:a16="http://schemas.microsoft.com/office/drawing/2014/main" id="{2E0973F4-BADD-4002-89DE-76CF25A55564}"/>
              </a:ext>
            </a:extLst>
          </p:cNvPr>
          <p:cNvSpPr>
            <a:spLocks noGrp="1"/>
          </p:cNvSpPr>
          <p:nvPr/>
        </p:nvSpPr>
        <p:spPr>
          <a:xfrm>
            <a:off x="533400" y="533400"/>
            <a:ext cx="6496050" cy="266700"/>
          </a:xfrm>
          <a:prstGeom prst="rect">
            <a:avLst/>
          </a:prstGeom>
          <a:noFill/>
          <a:ln w="0">
            <a:noFill/>
            <a:prstDash val="solid"/>
          </a:ln>
        </p:spPr>
        <p:txBody>
          <a:bodyPr wrap="square" lIns="0" tIns="0" rIns="0" bIns="0" anchor="t">
            <a:normAutofit/>
          </a:bodyPr>
          <a:lstStyle/>
          <a:p>
            <a:pPr algn="ctr">
              <a:defRPr sz="1200" b="1">
                <a:solidFill>
                  <a:srgbClr val="52782D"/>
                </a:solidFill>
                <a:latin typeface="Yu Gothic"/>
                <a:ea typeface="Yu Gothic"/>
                <a:cs typeface="Yu Gothic"/>
              </a:defRPr>
            </a:pPr>
            <a:r>
              <a:rPr sz="1200" b="1">
                <a:solidFill>
                  <a:srgbClr val="52782D"/>
                </a:solidFill>
                <a:latin typeface="Yu Gothic"/>
                <a:ea typeface="Yu Gothic"/>
                <a:cs typeface="Yu Gothic"/>
              </a:rPr>
              <a:t>2027.4  |  NEW GRADUATE</a:t>
            </a:r>
          </a:p>
        </p:txBody>
      </p:sp>
      <p:sp>
        <p:nvSpPr>
          <p:cNvPr id="6" name="cover-role">
            <a:extLst>
              <a:ext uri="{FF2B5EF4-FFF2-40B4-BE49-F238E27FC236}">
                <a16:creationId xmlns:a16="http://schemas.microsoft.com/office/drawing/2014/main" id="{78CF6D38-0AC5-4D4D-879E-2E7F76BD3531}"/>
              </a:ext>
            </a:extLst>
          </p:cNvPr>
          <p:cNvSpPr>
            <a:spLocks noGrp="1"/>
          </p:cNvSpPr>
          <p:nvPr/>
        </p:nvSpPr>
        <p:spPr>
          <a:xfrm>
            <a:off x="533400" y="933450"/>
            <a:ext cx="6496050" cy="476250"/>
          </a:xfrm>
          <a:prstGeom prst="rect">
            <a:avLst/>
          </a:prstGeom>
          <a:noFill/>
          <a:ln w="0">
            <a:noFill/>
            <a:prstDash val="solid"/>
          </a:ln>
        </p:spPr>
        <p:txBody>
          <a:bodyPr wrap="square" lIns="0" tIns="0" rIns="0" bIns="0" anchor="t">
            <a:normAutofit/>
          </a:bodyPr>
          <a:lstStyle/>
          <a:p>
            <a:pPr algn="ctr">
              <a:defRPr sz="2550" b="1">
                <a:solidFill>
                  <a:srgbClr val="52782D"/>
                </a:solidFill>
                <a:latin typeface="Yu Gothic"/>
                <a:ea typeface="Yu Gothic"/>
                <a:cs typeface="Yu Gothic"/>
              </a:defRPr>
            </a:pPr>
            <a:r>
              <a:rPr sz="2550" b="1">
                <a:solidFill>
                  <a:srgbClr val="52782D"/>
                </a:solidFill>
                <a:latin typeface="Yu Gothic"/>
                <a:ea typeface="Yu Gothic"/>
                <a:cs typeface="Yu Gothic"/>
              </a:rPr>
              <a:t>保育士・保育教諭</a:t>
            </a:r>
          </a:p>
        </p:txBody>
      </p:sp>
      <p:sp>
        <p:nvSpPr>
          <p:cNvPr id="7" name="cover-title">
            <a:extLst>
              <a:ext uri="{FF2B5EF4-FFF2-40B4-BE49-F238E27FC236}">
                <a16:creationId xmlns:a16="http://schemas.microsoft.com/office/drawing/2014/main" id="{25482868-3067-44AB-8CE4-3335166D90EA}"/>
              </a:ext>
            </a:extLst>
          </p:cNvPr>
          <p:cNvSpPr>
            <a:spLocks noGrp="1"/>
          </p:cNvSpPr>
          <p:nvPr/>
        </p:nvSpPr>
        <p:spPr>
          <a:xfrm>
            <a:off x="533400" y="1352550"/>
            <a:ext cx="6496050" cy="781050"/>
          </a:xfrm>
          <a:prstGeom prst="rect">
            <a:avLst/>
          </a:prstGeom>
          <a:noFill/>
          <a:ln w="0">
            <a:noFill/>
            <a:prstDash val="solid"/>
          </a:ln>
        </p:spPr>
        <p:txBody>
          <a:bodyPr wrap="square" lIns="0" tIns="0" rIns="0" bIns="0" anchor="t">
            <a:normAutofit/>
          </a:bodyPr>
          <a:lstStyle/>
          <a:p>
            <a:pPr algn="ctr">
              <a:defRPr sz="4650" b="1">
                <a:solidFill>
                  <a:srgbClr val="E39418"/>
                </a:solidFill>
                <a:latin typeface="Yu Gothic"/>
                <a:ea typeface="Yu Gothic"/>
                <a:cs typeface="Yu Gothic"/>
              </a:defRPr>
            </a:pPr>
            <a:r>
              <a:rPr sz="4650" b="1">
                <a:solidFill>
                  <a:srgbClr val="E39418"/>
                </a:solidFill>
                <a:latin typeface="Yu Gothic"/>
                <a:ea typeface="Yu Gothic"/>
                <a:cs typeface="Yu Gothic"/>
              </a:rPr>
              <a:t>新卒採用案内</a:t>
            </a:r>
          </a:p>
        </p:txBody>
      </p:sp>
      <p:sp>
        <p:nvSpPr>
          <p:cNvPr id="8" name="cover-subtitle">
            <a:extLst>
              <a:ext uri="{FF2B5EF4-FFF2-40B4-BE49-F238E27FC236}">
                <a16:creationId xmlns:a16="http://schemas.microsoft.com/office/drawing/2014/main" id="{FE5A53BE-AFFE-48E8-947C-5D1B4DF79751}"/>
              </a:ext>
            </a:extLst>
          </p:cNvPr>
          <p:cNvSpPr>
            <a:spLocks noGrp="1"/>
          </p:cNvSpPr>
          <p:nvPr/>
        </p:nvSpPr>
        <p:spPr>
          <a:xfrm>
            <a:off x="533400" y="2209800"/>
            <a:ext cx="6496050" cy="266700"/>
          </a:xfrm>
          <a:prstGeom prst="rect">
            <a:avLst/>
          </a:prstGeom>
          <a:noFill/>
          <a:ln w="0">
            <a:noFill/>
            <a:prstDash val="solid"/>
          </a:ln>
        </p:spPr>
        <p:txBody>
          <a:bodyPr wrap="square" lIns="0" tIns="0" rIns="0" bIns="0" anchor="t">
            <a:normAutofit/>
          </a:bodyPr>
          <a:lstStyle/>
          <a:p>
            <a:pPr algn="ctr">
              <a:defRPr sz="1425" b="1">
                <a:solidFill>
                  <a:srgbClr val="5D99AE"/>
                </a:solidFill>
                <a:latin typeface="Yu Gothic"/>
                <a:ea typeface="Yu Gothic"/>
                <a:cs typeface="Yu Gothic"/>
              </a:defRPr>
            </a:pPr>
            <a:r>
              <a:rPr sz="1425" b="1" dirty="0" err="1">
                <a:solidFill>
                  <a:srgbClr val="5D99AE"/>
                </a:solidFill>
                <a:latin typeface="Yu Gothic"/>
                <a:ea typeface="Yu Gothic"/>
                <a:cs typeface="Yu Gothic"/>
              </a:rPr>
              <a:t>子どもと向き合い、仲間と学び、保育者として成長する</a:t>
            </a:r>
            <a:r>
              <a:rPr lang="ja-JP" altLang="en-US" sz="1425" b="1" dirty="0">
                <a:solidFill>
                  <a:srgbClr val="5D99AE"/>
                </a:solidFill>
                <a:latin typeface="Yu Gothic"/>
                <a:ea typeface="Yu Gothic"/>
                <a:cs typeface="Yu Gothic"/>
              </a:rPr>
              <a:t>あなたを応援します</a:t>
            </a:r>
            <a:r>
              <a:rPr sz="1425" b="1" dirty="0">
                <a:solidFill>
                  <a:srgbClr val="5D99AE"/>
                </a:solidFill>
                <a:latin typeface="Yu Gothic"/>
                <a:ea typeface="Yu Gothic"/>
                <a:cs typeface="Yu Gothic"/>
              </a:rPr>
              <a:t>。</a:t>
            </a:r>
          </a:p>
        </p:txBody>
      </p:sp>
      <p:pic>
        <p:nvPicPr>
          <p:cNvPr id="23" name="図 22"/>
          <p:cNvPicPr>
            <a:picLocks noChangeAspect="1"/>
          </p:cNvPicPr>
          <p:nvPr/>
        </p:nvPicPr>
        <p:blipFill>
          <a:blip r:embed="rId3"/>
          <a:stretch/>
        </p:blipFill>
        <p:spPr>
          <a:xfrm>
            <a:off x="163747" y="2767340"/>
            <a:ext cx="7208603" cy="4056995"/>
          </a:xfrm>
          <a:prstGeom prst="rect">
            <a:avLst/>
          </a:prstGeom>
        </p:spPr>
      </p:pic>
      <p:sp>
        <p:nvSpPr>
          <p:cNvPr id="10" name="cover-footer">
            <a:extLst>
              <a:ext uri="{FF2B5EF4-FFF2-40B4-BE49-F238E27FC236}">
                <a16:creationId xmlns:a16="http://schemas.microsoft.com/office/drawing/2014/main" id="{A0F974AF-FE8B-4915-B484-C5255D6AA886}"/>
              </a:ext>
            </a:extLst>
          </p:cNvPr>
          <p:cNvSpPr>
            <a:spLocks noGrp="1"/>
          </p:cNvSpPr>
          <p:nvPr/>
        </p:nvSpPr>
        <p:spPr>
          <a:xfrm>
            <a:off x="0" y="6924675"/>
            <a:ext cx="7562850" cy="3771900"/>
          </a:xfrm>
          <a:prstGeom prst="rect">
            <a:avLst/>
          </a:prstGeom>
          <a:solidFill>
            <a:srgbClr val="294B2B"/>
          </a:solidFill>
          <a:ln w="0">
            <a:noFill/>
            <a:prstDash val="solid"/>
          </a:ln>
        </p:spPr>
        <p:txBody>
          <a:bodyPr/>
          <a:lstStyle/>
          <a:p>
            <a:endParaRPr lang="ja-JP" altLang="en-US" dirty="0"/>
          </a:p>
        </p:txBody>
      </p:sp>
      <p:sp>
        <p:nvSpPr>
          <p:cNvPr id="11" name="cover-footer-accent">
            <a:extLst>
              <a:ext uri="{FF2B5EF4-FFF2-40B4-BE49-F238E27FC236}">
                <a16:creationId xmlns:a16="http://schemas.microsoft.com/office/drawing/2014/main" id="{8598519F-BB49-45A2-9A19-C80FDEF8339F}"/>
              </a:ext>
            </a:extLst>
          </p:cNvPr>
          <p:cNvSpPr>
            <a:spLocks noGrp="1"/>
          </p:cNvSpPr>
          <p:nvPr/>
        </p:nvSpPr>
        <p:spPr>
          <a:xfrm>
            <a:off x="0" y="6924675"/>
            <a:ext cx="7562850" cy="133350"/>
          </a:xfrm>
          <a:prstGeom prst="rect">
            <a:avLst/>
          </a:prstGeom>
          <a:solidFill>
            <a:srgbClr val="F2C758"/>
          </a:solidFill>
          <a:ln w="0">
            <a:noFill/>
            <a:prstDash val="solid"/>
          </a:ln>
        </p:spPr>
      </p:sp>
      <p:sp>
        <p:nvSpPr>
          <p:cNvPr id="12" name="cover-message">
            <a:extLst>
              <a:ext uri="{FF2B5EF4-FFF2-40B4-BE49-F238E27FC236}">
                <a16:creationId xmlns:a16="http://schemas.microsoft.com/office/drawing/2014/main" id="{9327C362-2FC3-4B4A-A62B-A012BE1E4E74}"/>
              </a:ext>
            </a:extLst>
          </p:cNvPr>
          <p:cNvSpPr>
            <a:spLocks noGrp="1"/>
          </p:cNvSpPr>
          <p:nvPr/>
        </p:nvSpPr>
        <p:spPr>
          <a:xfrm>
            <a:off x="533400" y="7448550"/>
            <a:ext cx="6496050" cy="1123950"/>
          </a:xfrm>
          <a:prstGeom prst="rect">
            <a:avLst/>
          </a:prstGeom>
          <a:noFill/>
          <a:ln w="0">
            <a:noFill/>
            <a:prstDash val="solid"/>
          </a:ln>
        </p:spPr>
        <p:txBody>
          <a:bodyPr wrap="square" lIns="0" tIns="0" rIns="0" bIns="0" anchor="t">
            <a:normAutofit/>
          </a:bodyPr>
          <a:lstStyle/>
          <a:p>
            <a:pPr algn="ctr">
              <a:defRPr sz="3225" b="1">
                <a:solidFill>
                  <a:srgbClr val="FFFFFF"/>
                </a:solidFill>
                <a:latin typeface="Yu Gothic"/>
                <a:ea typeface="Yu Gothic"/>
                <a:cs typeface="Yu Gothic"/>
              </a:defRPr>
            </a:pPr>
            <a:r>
              <a:rPr sz="3225" b="1">
                <a:solidFill>
                  <a:srgbClr val="FFFFFF"/>
                </a:solidFill>
                <a:latin typeface="Yu Gothic"/>
                <a:ea typeface="Yu Gothic"/>
                <a:cs typeface="Yu Gothic"/>
              </a:rPr>
              <a:t>あなたの「はじめて」を、</a:t>
            </a:r>
          </a:p>
          <a:p>
            <a:pPr algn="ctr">
              <a:defRPr sz="3225" b="1">
                <a:solidFill>
                  <a:srgbClr val="FFFFFF"/>
                </a:solidFill>
                <a:latin typeface="Yu Gothic"/>
                <a:ea typeface="Yu Gothic"/>
                <a:cs typeface="Yu Gothic"/>
              </a:defRPr>
            </a:pPr>
            <a:r>
              <a:rPr sz="3225" b="1">
                <a:solidFill>
                  <a:srgbClr val="FFFFFF"/>
                </a:solidFill>
                <a:latin typeface="Yu Gothic"/>
                <a:ea typeface="Yu Gothic"/>
                <a:cs typeface="Yu Gothic"/>
              </a:rPr>
              <a:t>チームで支える。</a:t>
            </a:r>
          </a:p>
        </p:txBody>
      </p:sp>
      <p:sp>
        <p:nvSpPr>
          <p:cNvPr id="13" name="cover-policy">
            <a:extLst>
              <a:ext uri="{FF2B5EF4-FFF2-40B4-BE49-F238E27FC236}">
                <a16:creationId xmlns:a16="http://schemas.microsoft.com/office/drawing/2014/main" id="{CA44A557-9863-40B6-B743-0F7F8966507E}"/>
              </a:ext>
            </a:extLst>
          </p:cNvPr>
          <p:cNvSpPr>
            <a:spLocks noGrp="1"/>
          </p:cNvSpPr>
          <p:nvPr/>
        </p:nvSpPr>
        <p:spPr>
          <a:xfrm>
            <a:off x="762000" y="8810625"/>
            <a:ext cx="6038850" cy="685800"/>
          </a:xfrm>
          <a:prstGeom prst="rect">
            <a:avLst/>
          </a:prstGeom>
          <a:noFill/>
          <a:ln w="0">
            <a:noFill/>
            <a:prstDash val="solid"/>
          </a:ln>
        </p:spPr>
        <p:txBody>
          <a:bodyPr wrap="square" lIns="0" tIns="0" rIns="0" bIns="0" anchor="t">
            <a:normAutofit/>
          </a:bodyPr>
          <a:lstStyle/>
          <a:p>
            <a:pPr algn="ctr">
              <a:defRPr sz="1575" b="1">
                <a:solidFill>
                  <a:srgbClr val="FBE7B8"/>
                </a:solidFill>
                <a:latin typeface="Yu Gothic"/>
                <a:ea typeface="Yu Gothic"/>
                <a:cs typeface="Yu Gothic"/>
              </a:defRPr>
            </a:pPr>
            <a:r>
              <a:rPr sz="1575" b="1">
                <a:solidFill>
                  <a:srgbClr val="FBE7B8"/>
                </a:solidFill>
                <a:latin typeface="Yu Gothic"/>
                <a:ea typeface="Yu Gothic"/>
                <a:cs typeface="Yu Gothic"/>
              </a:rPr>
              <a:t>日常の保育こそ丁寧に。</a:t>
            </a:r>
          </a:p>
          <a:p>
            <a:pPr algn="ctr">
              <a:defRPr sz="1575" b="1">
                <a:solidFill>
                  <a:srgbClr val="FBE7B8"/>
                </a:solidFill>
                <a:latin typeface="Yu Gothic"/>
                <a:ea typeface="Yu Gothic"/>
                <a:cs typeface="Yu Gothic"/>
              </a:defRPr>
            </a:pPr>
            <a:r>
              <a:rPr sz="1575" b="1">
                <a:solidFill>
                  <a:srgbClr val="FBE7B8"/>
                </a:solidFill>
                <a:latin typeface="Yu Gothic"/>
                <a:ea typeface="Yu Gothic"/>
                <a:cs typeface="Yu Gothic"/>
              </a:rPr>
              <a:t>そして、保育士が長く働き続けられる環境を、真剣に。</a:t>
            </a:r>
          </a:p>
        </p:txBody>
      </p:sp>
      <p:sp>
        <p:nvSpPr>
          <p:cNvPr id="14" name="corporation">
            <a:extLst>
              <a:ext uri="{FF2B5EF4-FFF2-40B4-BE49-F238E27FC236}">
                <a16:creationId xmlns:a16="http://schemas.microsoft.com/office/drawing/2014/main" id="{017D2B88-72CE-4C68-A812-AF1EFC5F0F74}"/>
              </a:ext>
            </a:extLst>
          </p:cNvPr>
          <p:cNvSpPr>
            <a:spLocks noGrp="1"/>
          </p:cNvSpPr>
          <p:nvPr/>
        </p:nvSpPr>
        <p:spPr>
          <a:xfrm>
            <a:off x="533400" y="9596765"/>
            <a:ext cx="6496050" cy="585460"/>
          </a:xfrm>
          <a:prstGeom prst="rect">
            <a:avLst/>
          </a:prstGeom>
          <a:noFill/>
          <a:ln w="0">
            <a:noFill/>
            <a:prstDash val="solid"/>
          </a:ln>
        </p:spPr>
        <p:txBody>
          <a:bodyPr wrap="square" lIns="0" tIns="0" rIns="0" bIns="0" anchor="t">
            <a:normAutofit/>
          </a:bodyPr>
          <a:lstStyle/>
          <a:p>
            <a:pPr algn="ctr">
              <a:defRPr sz="1275" b="1">
                <a:solidFill>
                  <a:srgbClr val="FFFFFF"/>
                </a:solidFill>
                <a:latin typeface="Yu Gothic"/>
                <a:ea typeface="Yu Gothic"/>
                <a:cs typeface="Yu Gothic"/>
              </a:defRPr>
            </a:pPr>
            <a:r>
              <a:rPr sz="1600" b="1" dirty="0" err="1">
                <a:solidFill>
                  <a:srgbClr val="FFFFFF"/>
                </a:solidFill>
                <a:latin typeface="Yu Gothic"/>
                <a:ea typeface="Yu Gothic"/>
                <a:cs typeface="Yu Gothic"/>
              </a:rPr>
              <a:t>社会福祉法人</a:t>
            </a:r>
            <a:r>
              <a:rPr sz="1600" b="1" dirty="0">
                <a:solidFill>
                  <a:srgbClr val="FFFFFF"/>
                </a:solidFill>
                <a:latin typeface="Yu Gothic"/>
                <a:ea typeface="Yu Gothic"/>
                <a:cs typeface="Yu Gothic"/>
              </a:rPr>
              <a:t> </a:t>
            </a:r>
            <a:r>
              <a:rPr sz="1600" b="1" dirty="0" err="1">
                <a:solidFill>
                  <a:srgbClr val="FFFFFF"/>
                </a:solidFill>
                <a:latin typeface="Yu Gothic"/>
                <a:ea typeface="Yu Gothic"/>
                <a:cs typeface="Yu Gothic"/>
              </a:rPr>
              <a:t>八千代美香会｜こども事業部</a:t>
            </a:r>
            <a:endParaRPr sz="1600" b="1" dirty="0">
              <a:solidFill>
                <a:srgbClr val="FFFFFF"/>
              </a:solidFill>
              <a:latin typeface="Yu Gothic"/>
              <a:ea typeface="Yu Gothic"/>
              <a:cs typeface="Yu Gothic"/>
            </a:endParaRPr>
          </a:p>
        </p:txBody>
      </p:sp>
    </p:spTree>
    <p:extLst>
      <p:ext uri="{BB962C8B-B14F-4D97-AF65-F5344CB8AC3E}">
        <p14:creationId xmlns:p14="http://schemas.microsoft.com/office/powerpoint/2010/main" val="478291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36" name="top-accent">
            <a:extLst>
              <a:ext uri="{FF2B5EF4-FFF2-40B4-BE49-F238E27FC236}">
                <a16:creationId xmlns:a16="http://schemas.microsoft.com/office/drawing/2014/main" id="{9E1C7855-ABE5-42CD-8933-6C6CDE190FB8}"/>
              </a:ext>
            </a:extLst>
          </p:cNvPr>
          <p:cNvSpPr>
            <a:spLocks noGrp="1"/>
          </p:cNvSpPr>
          <p:nvPr/>
        </p:nvSpPr>
        <p:spPr>
          <a:xfrm>
            <a:off x="0" y="0"/>
            <a:ext cx="7562850" cy="209550"/>
          </a:xfrm>
          <a:prstGeom prst="rect">
            <a:avLst/>
          </a:prstGeom>
          <a:solidFill>
            <a:srgbClr val="5D99AE"/>
          </a:solidFill>
          <a:ln w="0">
            <a:noFill/>
            <a:prstDash val="solid"/>
          </a:ln>
        </p:spPr>
      </p:sp>
      <p:sp>
        <p:nvSpPr>
          <p:cNvPr id="2" name="section-label">
            <a:extLst>
              <a:ext uri="{FF2B5EF4-FFF2-40B4-BE49-F238E27FC236}">
                <a16:creationId xmlns:a16="http://schemas.microsoft.com/office/drawing/2014/main" id="{268D69AB-6792-4F21-9DF6-BA730E96E54D}"/>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5D99AE"/>
                </a:solidFill>
                <a:latin typeface="Yu Gothic"/>
                <a:ea typeface="Yu Gothic"/>
                <a:cs typeface="Yu Gothic"/>
              </a:defRPr>
            </a:pPr>
            <a:r>
              <a:rPr sz="975" b="1">
                <a:solidFill>
                  <a:srgbClr val="5D99AE"/>
                </a:solidFill>
                <a:latin typeface="Yu Gothic"/>
                <a:ea typeface="Yu Gothic"/>
                <a:cs typeface="Yu Gothic"/>
              </a:rPr>
              <a:t>WORK SYSTEM</a:t>
            </a:r>
          </a:p>
        </p:txBody>
      </p:sp>
      <p:sp>
        <p:nvSpPr>
          <p:cNvPr id="3" name="header-dot">
            <a:extLst>
              <a:ext uri="{FF2B5EF4-FFF2-40B4-BE49-F238E27FC236}">
                <a16:creationId xmlns:a16="http://schemas.microsoft.com/office/drawing/2014/main" id="{A5ABBD5F-6BF1-4BB3-9A1B-3048DC178C90}"/>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B722C547-9EA9-40CA-B8E4-B1BAB10736A9}"/>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907E38D8-F7C5-4ED5-8CE2-F47BAFFB08DC}"/>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EC3DEDE7-C951-4741-99A6-7E5FA919AAB3}"/>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10</a:t>
            </a:r>
          </a:p>
        </p:txBody>
      </p:sp>
      <p:sp>
        <p:nvSpPr>
          <p:cNvPr id="7" name="title-color-field">
            <a:extLst>
              <a:ext uri="{FF2B5EF4-FFF2-40B4-BE49-F238E27FC236}">
                <a16:creationId xmlns:a16="http://schemas.microsoft.com/office/drawing/2014/main" id="{09C5D662-DABD-4547-ADD6-63C3AD959D00}"/>
              </a:ext>
            </a:extLst>
          </p:cNvPr>
          <p:cNvSpPr>
            <a:spLocks noGrp="1"/>
          </p:cNvSpPr>
          <p:nvPr/>
        </p:nvSpPr>
        <p:spPr>
          <a:xfrm>
            <a:off x="400050" y="781050"/>
            <a:ext cx="6762750" cy="1752600"/>
          </a:xfrm>
          <a:prstGeom prst="roundRect">
            <a:avLst>
              <a:gd name="adj" fmla="val 4348"/>
            </a:avLst>
          </a:prstGeom>
          <a:solidFill>
            <a:srgbClr val="5D99AE"/>
          </a:solidFill>
          <a:ln w="0">
            <a:noFill/>
            <a:prstDash val="solid"/>
          </a:ln>
        </p:spPr>
      </p:sp>
      <p:sp>
        <p:nvSpPr>
          <p:cNvPr id="8" name="heading-bar-left">
            <a:extLst>
              <a:ext uri="{FF2B5EF4-FFF2-40B4-BE49-F238E27FC236}">
                <a16:creationId xmlns:a16="http://schemas.microsoft.com/office/drawing/2014/main" id="{1C070C5B-E216-4E54-9BF1-230D6E72F5B4}"/>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D7429946-7720-4A88-978A-B9FB5C5214EB}"/>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24BA8A7E-911E-4F71-85E9-05B1B8280E26}"/>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A8F2E7D6-2A19-4839-8468-432151D53EF1}"/>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D0B73A48-1057-40C0-936D-C39EBE2A8E49}"/>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150" b="1">
                <a:solidFill>
                  <a:srgbClr val="FFFFFF"/>
                </a:solidFill>
                <a:latin typeface="Yu Gothic"/>
                <a:ea typeface="Yu Gothic"/>
                <a:cs typeface="Yu Gothic"/>
              </a:defRPr>
            </a:pPr>
            <a:r>
              <a:rPr sz="3150" b="1">
                <a:solidFill>
                  <a:srgbClr val="FFFFFF"/>
                </a:solidFill>
                <a:latin typeface="Yu Gothic"/>
                <a:ea typeface="Yu Gothic"/>
                <a:cs typeface="Yu Gothic"/>
              </a:rPr>
              <a:t>“やりがい”だけに頼らず、</a:t>
            </a:r>
          </a:p>
          <a:p>
            <a:pPr algn="ctr">
              <a:defRPr sz="3150" b="1">
                <a:solidFill>
                  <a:srgbClr val="FFFFFF"/>
                </a:solidFill>
                <a:latin typeface="Yu Gothic"/>
                <a:ea typeface="Yu Gothic"/>
                <a:cs typeface="Yu Gothic"/>
              </a:defRPr>
            </a:pPr>
            <a:r>
              <a:rPr sz="3150" b="1">
                <a:solidFill>
                  <a:srgbClr val="FFFFFF"/>
                </a:solidFill>
                <a:latin typeface="Yu Gothic"/>
                <a:ea typeface="Yu Gothic"/>
                <a:cs typeface="Yu Gothic"/>
              </a:rPr>
              <a:t>仕組みで保育を支える。</a:t>
            </a:r>
          </a:p>
        </p:txBody>
      </p:sp>
      <p:sp>
        <p:nvSpPr>
          <p:cNvPr id="13" name="slide-subtitle">
            <a:extLst>
              <a:ext uri="{FF2B5EF4-FFF2-40B4-BE49-F238E27FC236}">
                <a16:creationId xmlns:a16="http://schemas.microsoft.com/office/drawing/2014/main" id="{FCAAB66F-5C3F-495B-BFD3-1D415EFF953F}"/>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子どもを見る時間と、職員が働き続けられる余裕をつくるために</a:t>
            </a:r>
          </a:p>
        </p:txBody>
      </p:sp>
      <p:sp>
        <p:nvSpPr>
          <p:cNvPr id="14" name="title-rule">
            <a:extLst>
              <a:ext uri="{FF2B5EF4-FFF2-40B4-BE49-F238E27FC236}">
                <a16:creationId xmlns:a16="http://schemas.microsoft.com/office/drawing/2014/main" id="{BF06AA32-FF72-47C3-918E-D57BD3FC9B07}"/>
              </a:ext>
            </a:extLst>
          </p:cNvPr>
          <p:cNvSpPr>
            <a:spLocks noGrp="1"/>
          </p:cNvSpPr>
          <p:nvPr/>
        </p:nvSpPr>
        <p:spPr>
          <a:xfrm>
            <a:off x="533400" y="2667000"/>
            <a:ext cx="6496050" cy="57150"/>
          </a:xfrm>
          <a:prstGeom prst="rect">
            <a:avLst/>
          </a:prstGeom>
          <a:solidFill>
            <a:srgbClr val="5D99AE"/>
          </a:solidFill>
          <a:ln w="0">
            <a:noFill/>
            <a:prstDash val="solid"/>
          </a:ln>
        </p:spPr>
      </p:sp>
      <p:sp>
        <p:nvSpPr>
          <p:cNvPr id="15" name="title-rule-highlight">
            <a:extLst>
              <a:ext uri="{FF2B5EF4-FFF2-40B4-BE49-F238E27FC236}">
                <a16:creationId xmlns:a16="http://schemas.microsoft.com/office/drawing/2014/main" id="{A6DF056A-0E66-4C6D-84EB-62DE09BD04F0}"/>
              </a:ext>
            </a:extLst>
          </p:cNvPr>
          <p:cNvSpPr>
            <a:spLocks noGrp="1"/>
          </p:cNvSpPr>
          <p:nvPr/>
        </p:nvSpPr>
        <p:spPr>
          <a:xfrm>
            <a:off x="2343150" y="2667000"/>
            <a:ext cx="2876550" cy="57150"/>
          </a:xfrm>
          <a:prstGeom prst="rect">
            <a:avLst/>
          </a:prstGeom>
          <a:solidFill>
            <a:srgbClr val="E39418"/>
          </a:solidFill>
          <a:ln w="0">
            <a:noFill/>
            <a:prstDash val="solid"/>
          </a:ln>
        </p:spPr>
      </p:sp>
      <p:sp>
        <p:nvSpPr>
          <p:cNvPr id="16" name="system-no-0">
            <a:extLst>
              <a:ext uri="{FF2B5EF4-FFF2-40B4-BE49-F238E27FC236}">
                <a16:creationId xmlns:a16="http://schemas.microsoft.com/office/drawing/2014/main" id="{D8A817EB-DC3E-4112-96F5-165BD11C9CA6}"/>
              </a:ext>
            </a:extLst>
          </p:cNvPr>
          <p:cNvSpPr>
            <a:spLocks noGrp="1"/>
          </p:cNvSpPr>
          <p:nvPr/>
        </p:nvSpPr>
        <p:spPr>
          <a:xfrm>
            <a:off x="533400" y="3124200"/>
            <a:ext cx="552450" cy="381000"/>
          </a:xfrm>
          <a:prstGeom prst="rect">
            <a:avLst/>
          </a:prstGeom>
          <a:noFill/>
          <a:ln w="0">
            <a:noFill/>
            <a:prstDash val="solid"/>
          </a:ln>
        </p:spPr>
        <p:txBody>
          <a:bodyPr wrap="square" lIns="0" tIns="0" rIns="0" bIns="0" anchor="t">
            <a:normAutofit/>
          </a:bodyPr>
          <a:lstStyle/>
          <a:p>
            <a:pPr algn="l">
              <a:defRPr sz="2100" b="1">
                <a:solidFill>
                  <a:srgbClr val="52782D"/>
                </a:solidFill>
                <a:latin typeface="Yu Gothic"/>
                <a:ea typeface="Yu Gothic"/>
                <a:cs typeface="Yu Gothic"/>
              </a:defRPr>
            </a:pPr>
            <a:r>
              <a:rPr sz="2100" b="1">
                <a:solidFill>
                  <a:srgbClr val="52782D"/>
                </a:solidFill>
                <a:latin typeface="Yu Gothic"/>
                <a:ea typeface="Yu Gothic"/>
                <a:cs typeface="Yu Gothic"/>
              </a:rPr>
              <a:t>01</a:t>
            </a:r>
          </a:p>
        </p:txBody>
      </p:sp>
      <p:sp>
        <p:nvSpPr>
          <p:cNvPr id="17" name="system-head-0">
            <a:extLst>
              <a:ext uri="{FF2B5EF4-FFF2-40B4-BE49-F238E27FC236}">
                <a16:creationId xmlns:a16="http://schemas.microsoft.com/office/drawing/2014/main" id="{CB420A0F-C2E4-42E5-A41F-F11F073D8BFE}"/>
              </a:ext>
            </a:extLst>
          </p:cNvPr>
          <p:cNvSpPr>
            <a:spLocks noGrp="1"/>
          </p:cNvSpPr>
          <p:nvPr/>
        </p:nvSpPr>
        <p:spPr>
          <a:xfrm>
            <a:off x="1352550" y="3105150"/>
            <a:ext cx="1428750" cy="361950"/>
          </a:xfrm>
          <a:prstGeom prst="rect">
            <a:avLst/>
          </a:prstGeom>
          <a:noFill/>
          <a:ln w="0">
            <a:noFill/>
            <a:prstDash val="solid"/>
          </a:ln>
        </p:spPr>
        <p:txBody>
          <a:bodyPr wrap="square" lIns="0" tIns="0" rIns="0" bIns="0" anchor="t">
            <a:normAutofit/>
          </a:bodyPr>
          <a:lstStyle/>
          <a:p>
            <a:pPr algn="l">
              <a:defRPr sz="1800" b="1">
                <a:solidFill>
                  <a:srgbClr val="20352A"/>
                </a:solidFill>
                <a:latin typeface="Yu Gothic"/>
                <a:ea typeface="Yu Gothic"/>
                <a:cs typeface="Yu Gothic"/>
              </a:defRPr>
            </a:pPr>
            <a:r>
              <a:rPr sz="1800" b="1">
                <a:solidFill>
                  <a:srgbClr val="20352A"/>
                </a:solidFill>
                <a:latin typeface="Yu Gothic"/>
                <a:ea typeface="Yu Gothic"/>
                <a:cs typeface="Yu Gothic"/>
              </a:rPr>
              <a:t>ICT</a:t>
            </a:r>
          </a:p>
        </p:txBody>
      </p:sp>
      <p:sp>
        <p:nvSpPr>
          <p:cNvPr id="18" name="system-copy-0">
            <a:extLst>
              <a:ext uri="{FF2B5EF4-FFF2-40B4-BE49-F238E27FC236}">
                <a16:creationId xmlns:a16="http://schemas.microsoft.com/office/drawing/2014/main" id="{1A5A1524-0789-471C-A2E6-8AEDF610137D}"/>
              </a:ext>
            </a:extLst>
          </p:cNvPr>
          <p:cNvSpPr>
            <a:spLocks noGrp="1"/>
          </p:cNvSpPr>
          <p:nvPr/>
        </p:nvSpPr>
        <p:spPr>
          <a:xfrm>
            <a:off x="2962275" y="3105150"/>
            <a:ext cx="4067175" cy="781050"/>
          </a:xfrm>
          <a:prstGeom prst="rect">
            <a:avLst/>
          </a:prstGeom>
          <a:noFill/>
          <a:ln w="0">
            <a:noFill/>
            <a:prstDash val="solid"/>
          </a:ln>
        </p:spPr>
        <p:txBody>
          <a:bodyPr wrap="square" lIns="0" tIns="0" rIns="0" bIns="0" anchor="t">
            <a:noAutofit/>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コドモン、園務端末、園専用スマートフォンで、記録と情報共有を整理。</a:t>
            </a:r>
          </a:p>
        </p:txBody>
      </p:sp>
      <p:sp>
        <p:nvSpPr>
          <p:cNvPr id="19" name="system-line-0">
            <a:extLst>
              <a:ext uri="{FF2B5EF4-FFF2-40B4-BE49-F238E27FC236}">
                <a16:creationId xmlns:a16="http://schemas.microsoft.com/office/drawing/2014/main" id="{4931C762-9CED-4DD7-B9C2-F860EBF11E0E}"/>
              </a:ext>
            </a:extLst>
          </p:cNvPr>
          <p:cNvSpPr>
            <a:spLocks noGrp="1"/>
          </p:cNvSpPr>
          <p:nvPr/>
        </p:nvSpPr>
        <p:spPr>
          <a:xfrm>
            <a:off x="1352550" y="4067175"/>
            <a:ext cx="5676900" cy="9525"/>
          </a:xfrm>
          <a:prstGeom prst="rect">
            <a:avLst/>
          </a:prstGeom>
          <a:solidFill>
            <a:srgbClr val="D8D5C7"/>
          </a:solidFill>
          <a:ln w="0">
            <a:noFill/>
            <a:prstDash val="solid"/>
          </a:ln>
        </p:spPr>
      </p:sp>
      <p:sp>
        <p:nvSpPr>
          <p:cNvPr id="20" name="system-no-1">
            <a:extLst>
              <a:ext uri="{FF2B5EF4-FFF2-40B4-BE49-F238E27FC236}">
                <a16:creationId xmlns:a16="http://schemas.microsoft.com/office/drawing/2014/main" id="{FD7884BB-05A6-4A70-AF71-9FD92D1EE72E}"/>
              </a:ext>
            </a:extLst>
          </p:cNvPr>
          <p:cNvSpPr>
            <a:spLocks noGrp="1"/>
          </p:cNvSpPr>
          <p:nvPr/>
        </p:nvSpPr>
        <p:spPr>
          <a:xfrm>
            <a:off x="533400" y="4410075"/>
            <a:ext cx="552450" cy="381000"/>
          </a:xfrm>
          <a:prstGeom prst="rect">
            <a:avLst/>
          </a:prstGeom>
          <a:noFill/>
          <a:ln w="0">
            <a:noFill/>
            <a:prstDash val="solid"/>
          </a:ln>
        </p:spPr>
        <p:txBody>
          <a:bodyPr wrap="square" lIns="0" tIns="0" rIns="0" bIns="0" anchor="t">
            <a:normAutofit/>
          </a:bodyPr>
          <a:lstStyle/>
          <a:p>
            <a:pPr algn="l">
              <a:defRPr sz="2100" b="1">
                <a:solidFill>
                  <a:srgbClr val="E39418"/>
                </a:solidFill>
                <a:latin typeface="Yu Gothic"/>
                <a:ea typeface="Yu Gothic"/>
                <a:cs typeface="Yu Gothic"/>
              </a:defRPr>
            </a:pPr>
            <a:r>
              <a:rPr sz="2100" b="1">
                <a:solidFill>
                  <a:srgbClr val="E39418"/>
                </a:solidFill>
                <a:latin typeface="Yu Gothic"/>
                <a:ea typeface="Yu Gothic"/>
                <a:cs typeface="Yu Gothic"/>
              </a:rPr>
              <a:t>02</a:t>
            </a:r>
          </a:p>
        </p:txBody>
      </p:sp>
      <p:sp>
        <p:nvSpPr>
          <p:cNvPr id="21" name="system-head-1">
            <a:extLst>
              <a:ext uri="{FF2B5EF4-FFF2-40B4-BE49-F238E27FC236}">
                <a16:creationId xmlns:a16="http://schemas.microsoft.com/office/drawing/2014/main" id="{5C5C2813-758C-487F-93C9-258100AA6D22}"/>
              </a:ext>
            </a:extLst>
          </p:cNvPr>
          <p:cNvSpPr>
            <a:spLocks noGrp="1"/>
          </p:cNvSpPr>
          <p:nvPr/>
        </p:nvSpPr>
        <p:spPr>
          <a:xfrm>
            <a:off x="1352550" y="4391025"/>
            <a:ext cx="1428750" cy="361950"/>
          </a:xfrm>
          <a:prstGeom prst="rect">
            <a:avLst/>
          </a:prstGeom>
          <a:noFill/>
          <a:ln w="0">
            <a:noFill/>
            <a:prstDash val="solid"/>
          </a:ln>
        </p:spPr>
        <p:txBody>
          <a:bodyPr wrap="square" lIns="0" tIns="0" rIns="0" bIns="0" anchor="t">
            <a:normAutofit/>
          </a:bodyPr>
          <a:lstStyle/>
          <a:p>
            <a:pPr algn="l">
              <a:defRPr sz="1800" b="1">
                <a:solidFill>
                  <a:srgbClr val="20352A"/>
                </a:solidFill>
                <a:latin typeface="Yu Gothic"/>
                <a:ea typeface="Yu Gothic"/>
                <a:cs typeface="Yu Gothic"/>
              </a:defRPr>
            </a:pPr>
            <a:r>
              <a:rPr sz="1800" b="1">
                <a:solidFill>
                  <a:srgbClr val="20352A"/>
                </a:solidFill>
                <a:latin typeface="Yu Gothic"/>
                <a:ea typeface="Yu Gothic"/>
                <a:cs typeface="Yu Gothic"/>
              </a:rPr>
              <a:t>AI活用</a:t>
            </a:r>
          </a:p>
        </p:txBody>
      </p:sp>
      <p:sp>
        <p:nvSpPr>
          <p:cNvPr id="22" name="system-copy-1">
            <a:extLst>
              <a:ext uri="{FF2B5EF4-FFF2-40B4-BE49-F238E27FC236}">
                <a16:creationId xmlns:a16="http://schemas.microsoft.com/office/drawing/2014/main" id="{BCB543FB-3BFD-46D3-A8F4-680A9346D474}"/>
              </a:ext>
            </a:extLst>
          </p:cNvPr>
          <p:cNvSpPr>
            <a:spLocks noGrp="1"/>
          </p:cNvSpPr>
          <p:nvPr/>
        </p:nvSpPr>
        <p:spPr>
          <a:xfrm>
            <a:off x="2962275" y="4391025"/>
            <a:ext cx="4067175" cy="781050"/>
          </a:xfrm>
          <a:prstGeom prst="rect">
            <a:avLst/>
          </a:prstGeom>
          <a:noFill/>
          <a:ln w="0">
            <a:noFill/>
            <a:prstDash val="solid"/>
          </a:ln>
        </p:spPr>
        <p:txBody>
          <a:bodyPr wrap="square" lIns="0" tIns="0" rIns="0" bIns="0" anchor="t">
            <a:noAutofit/>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会議録作成など、園務の下支えに活用。人が考える時間を取り戻します。</a:t>
            </a:r>
          </a:p>
        </p:txBody>
      </p:sp>
      <p:sp>
        <p:nvSpPr>
          <p:cNvPr id="23" name="system-line-1">
            <a:extLst>
              <a:ext uri="{FF2B5EF4-FFF2-40B4-BE49-F238E27FC236}">
                <a16:creationId xmlns:a16="http://schemas.microsoft.com/office/drawing/2014/main" id="{5DB60120-0A59-4C51-B020-C6742B7A8FF4}"/>
              </a:ext>
            </a:extLst>
          </p:cNvPr>
          <p:cNvSpPr>
            <a:spLocks noGrp="1"/>
          </p:cNvSpPr>
          <p:nvPr/>
        </p:nvSpPr>
        <p:spPr>
          <a:xfrm>
            <a:off x="1352550" y="5353050"/>
            <a:ext cx="5676900" cy="9525"/>
          </a:xfrm>
          <a:prstGeom prst="rect">
            <a:avLst/>
          </a:prstGeom>
          <a:solidFill>
            <a:srgbClr val="D8D5C7"/>
          </a:solidFill>
          <a:ln w="0">
            <a:noFill/>
            <a:prstDash val="solid"/>
          </a:ln>
        </p:spPr>
      </p:sp>
      <p:sp>
        <p:nvSpPr>
          <p:cNvPr id="24" name="system-no-2">
            <a:extLst>
              <a:ext uri="{FF2B5EF4-FFF2-40B4-BE49-F238E27FC236}">
                <a16:creationId xmlns:a16="http://schemas.microsoft.com/office/drawing/2014/main" id="{650FD7F6-32EB-460D-B4ED-E64A2774F029}"/>
              </a:ext>
            </a:extLst>
          </p:cNvPr>
          <p:cNvSpPr>
            <a:spLocks noGrp="1"/>
          </p:cNvSpPr>
          <p:nvPr/>
        </p:nvSpPr>
        <p:spPr>
          <a:xfrm>
            <a:off x="533400" y="5695950"/>
            <a:ext cx="552450" cy="381000"/>
          </a:xfrm>
          <a:prstGeom prst="rect">
            <a:avLst/>
          </a:prstGeom>
          <a:noFill/>
          <a:ln w="0">
            <a:noFill/>
            <a:prstDash val="solid"/>
          </a:ln>
        </p:spPr>
        <p:txBody>
          <a:bodyPr wrap="square" lIns="0" tIns="0" rIns="0" bIns="0" anchor="t">
            <a:normAutofit/>
          </a:bodyPr>
          <a:lstStyle/>
          <a:p>
            <a:pPr algn="l">
              <a:defRPr sz="2100" b="1">
                <a:solidFill>
                  <a:srgbClr val="5D99AE"/>
                </a:solidFill>
                <a:latin typeface="Yu Gothic"/>
                <a:ea typeface="Yu Gothic"/>
                <a:cs typeface="Yu Gothic"/>
              </a:defRPr>
            </a:pPr>
            <a:r>
              <a:rPr sz="2100" b="1">
                <a:solidFill>
                  <a:srgbClr val="5D99AE"/>
                </a:solidFill>
                <a:latin typeface="Yu Gothic"/>
                <a:ea typeface="Yu Gothic"/>
                <a:cs typeface="Yu Gothic"/>
              </a:rPr>
              <a:t>03</a:t>
            </a:r>
          </a:p>
        </p:txBody>
      </p:sp>
      <p:sp>
        <p:nvSpPr>
          <p:cNvPr id="25" name="system-head-2">
            <a:extLst>
              <a:ext uri="{FF2B5EF4-FFF2-40B4-BE49-F238E27FC236}">
                <a16:creationId xmlns:a16="http://schemas.microsoft.com/office/drawing/2014/main" id="{421765DB-E1D8-45D6-8A64-9C8170D6C93B}"/>
              </a:ext>
            </a:extLst>
          </p:cNvPr>
          <p:cNvSpPr>
            <a:spLocks noGrp="1"/>
          </p:cNvSpPr>
          <p:nvPr/>
        </p:nvSpPr>
        <p:spPr>
          <a:xfrm>
            <a:off x="1352550" y="5676900"/>
            <a:ext cx="1428750" cy="361950"/>
          </a:xfrm>
          <a:prstGeom prst="rect">
            <a:avLst/>
          </a:prstGeom>
          <a:noFill/>
          <a:ln w="0">
            <a:noFill/>
            <a:prstDash val="solid"/>
          </a:ln>
        </p:spPr>
        <p:txBody>
          <a:bodyPr wrap="square" lIns="0" tIns="0" rIns="0" bIns="0" anchor="t">
            <a:normAutofit/>
          </a:bodyPr>
          <a:lstStyle/>
          <a:p>
            <a:pPr algn="l">
              <a:defRPr sz="1800" b="1">
                <a:solidFill>
                  <a:srgbClr val="20352A"/>
                </a:solidFill>
                <a:latin typeface="Yu Gothic"/>
                <a:ea typeface="Yu Gothic"/>
                <a:cs typeface="Yu Gothic"/>
              </a:defRPr>
            </a:pPr>
            <a:r>
              <a:rPr sz="1800" b="1">
                <a:solidFill>
                  <a:srgbClr val="20352A"/>
                </a:solidFill>
                <a:latin typeface="Yu Gothic"/>
                <a:ea typeface="Yu Gothic"/>
                <a:cs typeface="Yu Gothic"/>
              </a:rPr>
              <a:t>休憩室</a:t>
            </a:r>
          </a:p>
        </p:txBody>
      </p:sp>
      <p:sp>
        <p:nvSpPr>
          <p:cNvPr id="26" name="system-copy-2">
            <a:extLst>
              <a:ext uri="{FF2B5EF4-FFF2-40B4-BE49-F238E27FC236}">
                <a16:creationId xmlns:a16="http://schemas.microsoft.com/office/drawing/2014/main" id="{801324B1-4B75-4410-9AAE-64D766CDCAB7}"/>
              </a:ext>
            </a:extLst>
          </p:cNvPr>
          <p:cNvSpPr>
            <a:spLocks noGrp="1"/>
          </p:cNvSpPr>
          <p:nvPr/>
        </p:nvSpPr>
        <p:spPr>
          <a:xfrm>
            <a:off x="2962275" y="5676900"/>
            <a:ext cx="4067175" cy="781050"/>
          </a:xfrm>
          <a:prstGeom prst="rect">
            <a:avLst/>
          </a:prstGeom>
          <a:noFill/>
          <a:ln w="0">
            <a:noFill/>
            <a:prstDash val="solid"/>
          </a:ln>
        </p:spPr>
        <p:txBody>
          <a:bodyPr wrap="square" lIns="0" tIns="0" rIns="0" bIns="0" anchor="t">
            <a:noAutofit/>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保育室を離れて昼食・休憩をとるノーコンタクトタイムを大切にします。</a:t>
            </a:r>
          </a:p>
        </p:txBody>
      </p:sp>
      <p:sp>
        <p:nvSpPr>
          <p:cNvPr id="27" name="system-line-2">
            <a:extLst>
              <a:ext uri="{FF2B5EF4-FFF2-40B4-BE49-F238E27FC236}">
                <a16:creationId xmlns:a16="http://schemas.microsoft.com/office/drawing/2014/main" id="{07A2C62E-15FC-4AFD-A7B6-DEA21318EB22}"/>
              </a:ext>
            </a:extLst>
          </p:cNvPr>
          <p:cNvSpPr>
            <a:spLocks noGrp="1"/>
          </p:cNvSpPr>
          <p:nvPr/>
        </p:nvSpPr>
        <p:spPr>
          <a:xfrm>
            <a:off x="1352550" y="6638925"/>
            <a:ext cx="5676900" cy="9525"/>
          </a:xfrm>
          <a:prstGeom prst="rect">
            <a:avLst/>
          </a:prstGeom>
          <a:solidFill>
            <a:srgbClr val="D8D5C7"/>
          </a:solidFill>
          <a:ln w="0">
            <a:noFill/>
            <a:prstDash val="solid"/>
          </a:ln>
        </p:spPr>
      </p:sp>
      <p:sp>
        <p:nvSpPr>
          <p:cNvPr id="28" name="system-no-3">
            <a:extLst>
              <a:ext uri="{FF2B5EF4-FFF2-40B4-BE49-F238E27FC236}">
                <a16:creationId xmlns:a16="http://schemas.microsoft.com/office/drawing/2014/main" id="{A5B901FC-060E-4C99-8F9A-BA2AF8CD4D35}"/>
              </a:ext>
            </a:extLst>
          </p:cNvPr>
          <p:cNvSpPr>
            <a:spLocks noGrp="1"/>
          </p:cNvSpPr>
          <p:nvPr/>
        </p:nvSpPr>
        <p:spPr>
          <a:xfrm>
            <a:off x="533400" y="6981825"/>
            <a:ext cx="552450" cy="381000"/>
          </a:xfrm>
          <a:prstGeom prst="rect">
            <a:avLst/>
          </a:prstGeom>
          <a:noFill/>
          <a:ln w="0">
            <a:noFill/>
            <a:prstDash val="solid"/>
          </a:ln>
        </p:spPr>
        <p:txBody>
          <a:bodyPr wrap="square" lIns="0" tIns="0" rIns="0" bIns="0" anchor="t">
            <a:normAutofit/>
          </a:bodyPr>
          <a:lstStyle/>
          <a:p>
            <a:pPr algn="l">
              <a:defRPr sz="2100" b="1">
                <a:solidFill>
                  <a:srgbClr val="E98978"/>
                </a:solidFill>
                <a:latin typeface="Yu Gothic"/>
                <a:ea typeface="Yu Gothic"/>
                <a:cs typeface="Yu Gothic"/>
              </a:defRPr>
            </a:pPr>
            <a:r>
              <a:rPr sz="2100" b="1">
                <a:solidFill>
                  <a:srgbClr val="E98978"/>
                </a:solidFill>
                <a:latin typeface="Yu Gothic"/>
                <a:ea typeface="Yu Gothic"/>
                <a:cs typeface="Yu Gothic"/>
              </a:rPr>
              <a:t>04</a:t>
            </a:r>
          </a:p>
        </p:txBody>
      </p:sp>
      <p:sp>
        <p:nvSpPr>
          <p:cNvPr id="29" name="system-head-3">
            <a:extLst>
              <a:ext uri="{FF2B5EF4-FFF2-40B4-BE49-F238E27FC236}">
                <a16:creationId xmlns:a16="http://schemas.microsoft.com/office/drawing/2014/main" id="{4FD76D89-4E2F-48EE-B556-AD4750A4C4F0}"/>
              </a:ext>
            </a:extLst>
          </p:cNvPr>
          <p:cNvSpPr>
            <a:spLocks noGrp="1"/>
          </p:cNvSpPr>
          <p:nvPr/>
        </p:nvSpPr>
        <p:spPr>
          <a:xfrm>
            <a:off x="1352550" y="6962775"/>
            <a:ext cx="1428750" cy="361950"/>
          </a:xfrm>
          <a:prstGeom prst="rect">
            <a:avLst/>
          </a:prstGeom>
          <a:noFill/>
          <a:ln w="0">
            <a:noFill/>
            <a:prstDash val="solid"/>
          </a:ln>
        </p:spPr>
        <p:txBody>
          <a:bodyPr wrap="square" lIns="0" tIns="0" rIns="0" bIns="0" anchor="t">
            <a:normAutofit/>
          </a:bodyPr>
          <a:lstStyle/>
          <a:p>
            <a:pPr algn="l">
              <a:defRPr sz="1800" b="1">
                <a:solidFill>
                  <a:srgbClr val="20352A"/>
                </a:solidFill>
                <a:latin typeface="Yu Gothic"/>
                <a:ea typeface="Yu Gothic"/>
                <a:cs typeface="Yu Gothic"/>
              </a:defRPr>
            </a:pPr>
            <a:r>
              <a:rPr sz="1800" b="1">
                <a:solidFill>
                  <a:srgbClr val="20352A"/>
                </a:solidFill>
                <a:latin typeface="Yu Gothic"/>
                <a:ea typeface="Yu Gothic"/>
                <a:cs typeface="Yu Gothic"/>
              </a:rPr>
              <a:t>行事整理</a:t>
            </a:r>
          </a:p>
        </p:txBody>
      </p:sp>
      <p:sp>
        <p:nvSpPr>
          <p:cNvPr id="30" name="system-copy-3">
            <a:extLst>
              <a:ext uri="{FF2B5EF4-FFF2-40B4-BE49-F238E27FC236}">
                <a16:creationId xmlns:a16="http://schemas.microsoft.com/office/drawing/2014/main" id="{22672F6D-6780-4FB0-84E5-6A07289BF050}"/>
              </a:ext>
            </a:extLst>
          </p:cNvPr>
          <p:cNvSpPr>
            <a:spLocks noGrp="1"/>
          </p:cNvSpPr>
          <p:nvPr/>
        </p:nvSpPr>
        <p:spPr>
          <a:xfrm>
            <a:off x="2962275" y="6962775"/>
            <a:ext cx="4067175" cy="781050"/>
          </a:xfrm>
          <a:prstGeom prst="rect">
            <a:avLst/>
          </a:prstGeom>
          <a:noFill/>
          <a:ln w="0">
            <a:noFill/>
            <a:prstDash val="solid"/>
          </a:ln>
        </p:spPr>
        <p:txBody>
          <a:bodyPr wrap="square" lIns="0" tIns="0" rIns="0" bIns="0" anchor="t">
            <a:noAutofit/>
          </a:bodyPr>
          <a:lstStyle/>
          <a:p>
            <a:pPr algn="l">
              <a:defRPr sz="1275" b="0">
                <a:solidFill>
                  <a:srgbClr val="20352A"/>
                </a:solidFill>
                <a:latin typeface="Yu Gothic"/>
                <a:ea typeface="Yu Gothic"/>
                <a:cs typeface="Yu Gothic"/>
              </a:defRPr>
            </a:pPr>
            <a:r>
              <a:rPr sz="1275" b="0" dirty="0" err="1">
                <a:solidFill>
                  <a:srgbClr val="20352A"/>
                </a:solidFill>
                <a:latin typeface="Yu Gothic"/>
                <a:ea typeface="Yu Gothic"/>
                <a:cs typeface="Yu Gothic"/>
              </a:rPr>
              <a:t>準備のために日常保育を圧迫しないよう、行事の目的と負担を見直し</a:t>
            </a:r>
            <a:r>
              <a:rPr lang="ja-JP" altLang="en-US" sz="1275" b="0" dirty="0">
                <a:solidFill>
                  <a:srgbClr val="20352A"/>
                </a:solidFill>
                <a:latin typeface="Yu Gothic"/>
                <a:ea typeface="Yu Gothic"/>
                <a:cs typeface="Yu Gothic"/>
              </a:rPr>
              <a:t>てい</a:t>
            </a:r>
            <a:r>
              <a:rPr sz="1275" b="0" dirty="0" err="1">
                <a:solidFill>
                  <a:srgbClr val="20352A"/>
                </a:solidFill>
                <a:latin typeface="Yu Gothic"/>
                <a:ea typeface="Yu Gothic"/>
                <a:cs typeface="Yu Gothic"/>
              </a:rPr>
              <a:t>ます</a:t>
            </a:r>
            <a:r>
              <a:rPr sz="1275" b="0" dirty="0">
                <a:solidFill>
                  <a:srgbClr val="20352A"/>
                </a:solidFill>
                <a:latin typeface="Yu Gothic"/>
                <a:ea typeface="Yu Gothic"/>
                <a:cs typeface="Yu Gothic"/>
              </a:rPr>
              <a:t>。</a:t>
            </a:r>
          </a:p>
        </p:txBody>
      </p:sp>
      <p:sp>
        <p:nvSpPr>
          <p:cNvPr id="31" name="system-line-3">
            <a:extLst>
              <a:ext uri="{FF2B5EF4-FFF2-40B4-BE49-F238E27FC236}">
                <a16:creationId xmlns:a16="http://schemas.microsoft.com/office/drawing/2014/main" id="{53D372AF-EF19-4DE6-B35B-C1EAD4E71E12}"/>
              </a:ext>
            </a:extLst>
          </p:cNvPr>
          <p:cNvSpPr>
            <a:spLocks noGrp="1"/>
          </p:cNvSpPr>
          <p:nvPr/>
        </p:nvSpPr>
        <p:spPr>
          <a:xfrm>
            <a:off x="1352550" y="7924800"/>
            <a:ext cx="5676900" cy="9525"/>
          </a:xfrm>
          <a:prstGeom prst="rect">
            <a:avLst/>
          </a:prstGeom>
          <a:solidFill>
            <a:srgbClr val="D8D5C7"/>
          </a:solidFill>
          <a:ln w="0">
            <a:noFill/>
            <a:prstDash val="solid"/>
          </a:ln>
        </p:spPr>
      </p:sp>
      <p:sp>
        <p:nvSpPr>
          <p:cNvPr id="32" name="system-no-4">
            <a:extLst>
              <a:ext uri="{FF2B5EF4-FFF2-40B4-BE49-F238E27FC236}">
                <a16:creationId xmlns:a16="http://schemas.microsoft.com/office/drawing/2014/main" id="{CF7880A8-90FF-47E0-A4B1-F727A9F7D6A8}"/>
              </a:ext>
            </a:extLst>
          </p:cNvPr>
          <p:cNvSpPr>
            <a:spLocks noGrp="1"/>
          </p:cNvSpPr>
          <p:nvPr/>
        </p:nvSpPr>
        <p:spPr>
          <a:xfrm>
            <a:off x="533400" y="8267700"/>
            <a:ext cx="552450" cy="381000"/>
          </a:xfrm>
          <a:prstGeom prst="rect">
            <a:avLst/>
          </a:prstGeom>
          <a:noFill/>
          <a:ln w="0">
            <a:noFill/>
            <a:prstDash val="solid"/>
          </a:ln>
        </p:spPr>
        <p:txBody>
          <a:bodyPr wrap="square" lIns="0" tIns="0" rIns="0" bIns="0" anchor="t">
            <a:normAutofit/>
          </a:bodyPr>
          <a:lstStyle/>
          <a:p>
            <a:pPr algn="l">
              <a:defRPr sz="2100" b="1">
                <a:solidFill>
                  <a:srgbClr val="52782D"/>
                </a:solidFill>
                <a:latin typeface="Yu Gothic"/>
                <a:ea typeface="Yu Gothic"/>
                <a:cs typeface="Yu Gothic"/>
              </a:defRPr>
            </a:pPr>
            <a:r>
              <a:rPr sz="2100" b="1">
                <a:solidFill>
                  <a:srgbClr val="52782D"/>
                </a:solidFill>
                <a:latin typeface="Yu Gothic"/>
                <a:ea typeface="Yu Gothic"/>
                <a:cs typeface="Yu Gothic"/>
              </a:rPr>
              <a:t>05</a:t>
            </a:r>
          </a:p>
        </p:txBody>
      </p:sp>
      <p:sp>
        <p:nvSpPr>
          <p:cNvPr id="33" name="system-head-4">
            <a:extLst>
              <a:ext uri="{FF2B5EF4-FFF2-40B4-BE49-F238E27FC236}">
                <a16:creationId xmlns:a16="http://schemas.microsoft.com/office/drawing/2014/main" id="{D9E8EF87-6BE1-46F3-A923-1F1EA5C2A128}"/>
              </a:ext>
            </a:extLst>
          </p:cNvPr>
          <p:cNvSpPr>
            <a:spLocks noGrp="1"/>
          </p:cNvSpPr>
          <p:nvPr/>
        </p:nvSpPr>
        <p:spPr>
          <a:xfrm>
            <a:off x="1352550" y="8248650"/>
            <a:ext cx="1428750" cy="361950"/>
          </a:xfrm>
          <a:prstGeom prst="rect">
            <a:avLst/>
          </a:prstGeom>
          <a:noFill/>
          <a:ln w="0">
            <a:noFill/>
            <a:prstDash val="solid"/>
          </a:ln>
        </p:spPr>
        <p:txBody>
          <a:bodyPr wrap="square" lIns="0" tIns="0" rIns="0" bIns="0" anchor="t">
            <a:normAutofit/>
          </a:bodyPr>
          <a:lstStyle/>
          <a:p>
            <a:pPr algn="l">
              <a:defRPr sz="1800" b="1">
                <a:solidFill>
                  <a:srgbClr val="20352A"/>
                </a:solidFill>
                <a:latin typeface="Yu Gothic"/>
                <a:ea typeface="Yu Gothic"/>
                <a:cs typeface="Yu Gothic"/>
              </a:defRPr>
            </a:pPr>
            <a:r>
              <a:rPr sz="1800" b="1">
                <a:solidFill>
                  <a:srgbClr val="20352A"/>
                </a:solidFill>
                <a:latin typeface="Yu Gothic"/>
                <a:ea typeface="Yu Gothic"/>
                <a:cs typeface="Yu Gothic"/>
              </a:rPr>
              <a:t>持ち帰らない</a:t>
            </a:r>
          </a:p>
        </p:txBody>
      </p:sp>
      <p:sp>
        <p:nvSpPr>
          <p:cNvPr id="34" name="system-copy-4">
            <a:extLst>
              <a:ext uri="{FF2B5EF4-FFF2-40B4-BE49-F238E27FC236}">
                <a16:creationId xmlns:a16="http://schemas.microsoft.com/office/drawing/2014/main" id="{4300E415-8EB8-4E78-9673-EF826C718313}"/>
              </a:ext>
            </a:extLst>
          </p:cNvPr>
          <p:cNvSpPr>
            <a:spLocks noGrp="1"/>
          </p:cNvSpPr>
          <p:nvPr/>
        </p:nvSpPr>
        <p:spPr>
          <a:xfrm>
            <a:off x="2962275" y="8248650"/>
            <a:ext cx="4067175" cy="781050"/>
          </a:xfrm>
          <a:prstGeom prst="rect">
            <a:avLst/>
          </a:prstGeom>
          <a:noFill/>
          <a:ln w="0">
            <a:noFill/>
            <a:prstDash val="solid"/>
          </a:ln>
        </p:spPr>
        <p:txBody>
          <a:bodyPr wrap="square" lIns="0" tIns="0" rIns="0" bIns="0" anchor="t">
            <a:noAutofit/>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記録・相談・準備を勤務時間の中で進め、時間外となる場合は手当を支給。</a:t>
            </a:r>
          </a:p>
        </p:txBody>
      </p:sp>
      <p:sp>
        <p:nvSpPr>
          <p:cNvPr id="35" name="system-bottom">
            <a:extLst>
              <a:ext uri="{FF2B5EF4-FFF2-40B4-BE49-F238E27FC236}">
                <a16:creationId xmlns:a16="http://schemas.microsoft.com/office/drawing/2014/main" id="{10826569-BCEC-41A2-A3EA-8BB09538C83E}"/>
              </a:ext>
            </a:extLst>
          </p:cNvPr>
          <p:cNvSpPr>
            <a:spLocks noGrp="1"/>
          </p:cNvSpPr>
          <p:nvPr/>
        </p:nvSpPr>
        <p:spPr>
          <a:xfrm>
            <a:off x="533400" y="9667875"/>
            <a:ext cx="6496050" cy="66675"/>
          </a:xfrm>
          <a:prstGeom prst="roundRect">
            <a:avLst>
              <a:gd name="adj" fmla="val 50000"/>
            </a:avLst>
          </a:prstGeom>
          <a:solidFill>
            <a:srgbClr val="E39418"/>
          </a:solidFill>
          <a:ln w="0">
            <a:noFill/>
            <a:prstDash val="solid"/>
          </a:ln>
        </p:spPr>
      </p:sp>
    </p:spTree>
    <p:extLst>
      <p:ext uri="{BB962C8B-B14F-4D97-AF65-F5344CB8AC3E}">
        <p14:creationId xmlns:p14="http://schemas.microsoft.com/office/powerpoint/2010/main" val="1067784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42" name="top-accent">
            <a:extLst>
              <a:ext uri="{FF2B5EF4-FFF2-40B4-BE49-F238E27FC236}">
                <a16:creationId xmlns:a16="http://schemas.microsoft.com/office/drawing/2014/main" id="{0151A242-4E88-4DC0-9C6C-372190A044B6}"/>
              </a:ext>
            </a:extLst>
          </p:cNvPr>
          <p:cNvSpPr>
            <a:spLocks noGrp="1"/>
          </p:cNvSpPr>
          <p:nvPr/>
        </p:nvSpPr>
        <p:spPr>
          <a:xfrm>
            <a:off x="0" y="0"/>
            <a:ext cx="7562850" cy="209550"/>
          </a:xfrm>
          <a:prstGeom prst="rect">
            <a:avLst/>
          </a:prstGeom>
          <a:solidFill>
            <a:srgbClr val="E39418"/>
          </a:solidFill>
          <a:ln w="0">
            <a:noFill/>
            <a:prstDash val="solid"/>
          </a:ln>
        </p:spPr>
      </p:sp>
      <p:sp>
        <p:nvSpPr>
          <p:cNvPr id="2" name="section-label">
            <a:extLst>
              <a:ext uri="{FF2B5EF4-FFF2-40B4-BE49-F238E27FC236}">
                <a16:creationId xmlns:a16="http://schemas.microsoft.com/office/drawing/2014/main" id="{06BC9616-2186-4A15-952F-4C8E038C9342}"/>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E39418"/>
                </a:solidFill>
                <a:latin typeface="Yu Gothic"/>
                <a:ea typeface="Yu Gothic"/>
                <a:cs typeface="Yu Gothic"/>
              </a:defRPr>
            </a:pPr>
            <a:r>
              <a:rPr sz="975" b="1">
                <a:solidFill>
                  <a:srgbClr val="E39418"/>
                </a:solidFill>
                <a:latin typeface="Yu Gothic"/>
                <a:ea typeface="Yu Gothic"/>
                <a:cs typeface="Yu Gothic"/>
              </a:rPr>
              <a:t>EMPLOYMENT</a:t>
            </a:r>
          </a:p>
        </p:txBody>
      </p:sp>
      <p:sp>
        <p:nvSpPr>
          <p:cNvPr id="3" name="header-dot">
            <a:extLst>
              <a:ext uri="{FF2B5EF4-FFF2-40B4-BE49-F238E27FC236}">
                <a16:creationId xmlns:a16="http://schemas.microsoft.com/office/drawing/2014/main" id="{33E91398-4CD3-4C66-A3DA-C207A1F59165}"/>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7F87FB81-AE3C-4CCE-857D-BCD2DC5582A7}"/>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1E34E406-410E-4183-B485-56AB534D331A}"/>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0D997C71-C36A-4CB2-A9A7-1A459C8BDA69}"/>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11</a:t>
            </a:r>
          </a:p>
        </p:txBody>
      </p:sp>
      <p:sp>
        <p:nvSpPr>
          <p:cNvPr id="7" name="title-color-field">
            <a:extLst>
              <a:ext uri="{FF2B5EF4-FFF2-40B4-BE49-F238E27FC236}">
                <a16:creationId xmlns:a16="http://schemas.microsoft.com/office/drawing/2014/main" id="{A0CDB1C2-6B42-456C-8FAF-242CA1C56347}"/>
              </a:ext>
            </a:extLst>
          </p:cNvPr>
          <p:cNvSpPr>
            <a:spLocks noGrp="1"/>
          </p:cNvSpPr>
          <p:nvPr/>
        </p:nvSpPr>
        <p:spPr>
          <a:xfrm>
            <a:off x="400050" y="781050"/>
            <a:ext cx="6762750" cy="1752600"/>
          </a:xfrm>
          <a:prstGeom prst="roundRect">
            <a:avLst>
              <a:gd name="adj" fmla="val 4348"/>
            </a:avLst>
          </a:prstGeom>
          <a:solidFill>
            <a:srgbClr val="E39418"/>
          </a:solidFill>
          <a:ln w="0">
            <a:noFill/>
            <a:prstDash val="solid"/>
          </a:ln>
        </p:spPr>
      </p:sp>
      <p:sp>
        <p:nvSpPr>
          <p:cNvPr id="8" name="heading-bar-left">
            <a:extLst>
              <a:ext uri="{FF2B5EF4-FFF2-40B4-BE49-F238E27FC236}">
                <a16:creationId xmlns:a16="http://schemas.microsoft.com/office/drawing/2014/main" id="{09AFB9A9-73DC-4BB4-86E9-AE494590E8F3}"/>
              </a:ext>
            </a:extLst>
          </p:cNvPr>
          <p:cNvSpPr>
            <a:spLocks noGrp="1"/>
          </p:cNvSpPr>
          <p:nvPr/>
        </p:nvSpPr>
        <p:spPr>
          <a:xfrm>
            <a:off x="857250" y="914400"/>
            <a:ext cx="438150" cy="76200"/>
          </a:xfrm>
          <a:prstGeom prst="roundRect">
            <a:avLst>
              <a:gd name="adj" fmla="val 50000"/>
            </a:avLst>
          </a:prstGeom>
          <a:solidFill>
            <a:srgbClr val="52782D"/>
          </a:solidFill>
          <a:ln w="0">
            <a:noFill/>
            <a:prstDash val="solid"/>
          </a:ln>
        </p:spPr>
      </p:sp>
      <p:sp>
        <p:nvSpPr>
          <p:cNvPr id="9" name="heading-bar-right">
            <a:extLst>
              <a:ext uri="{FF2B5EF4-FFF2-40B4-BE49-F238E27FC236}">
                <a16:creationId xmlns:a16="http://schemas.microsoft.com/office/drawing/2014/main" id="{FD681666-1F12-4371-BFF0-816760A0FD80}"/>
              </a:ext>
            </a:extLst>
          </p:cNvPr>
          <p:cNvSpPr>
            <a:spLocks noGrp="1"/>
          </p:cNvSpPr>
          <p:nvPr/>
        </p:nvSpPr>
        <p:spPr>
          <a:xfrm>
            <a:off x="6267450" y="914400"/>
            <a:ext cx="438150" cy="76200"/>
          </a:xfrm>
          <a:prstGeom prst="roundRect">
            <a:avLst>
              <a:gd name="adj" fmla="val 50000"/>
            </a:avLst>
          </a:prstGeom>
          <a:solidFill>
            <a:srgbClr val="52782D"/>
          </a:solidFill>
          <a:ln w="0">
            <a:noFill/>
            <a:prstDash val="solid"/>
          </a:ln>
        </p:spPr>
      </p:sp>
      <p:sp>
        <p:nvSpPr>
          <p:cNvPr id="10" name="heading-dot-left">
            <a:extLst>
              <a:ext uri="{FF2B5EF4-FFF2-40B4-BE49-F238E27FC236}">
                <a16:creationId xmlns:a16="http://schemas.microsoft.com/office/drawing/2014/main" id="{25E976CE-DBCD-4F6C-81D4-06B5F6931898}"/>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AAD3B4C2-6C97-4808-86CE-5F3D61774412}"/>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209B0D16-0741-4718-B5D6-0F441CF5B27B}"/>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150" b="1">
                <a:solidFill>
                  <a:srgbClr val="FFFFFF"/>
                </a:solidFill>
                <a:latin typeface="Yu Gothic"/>
                <a:ea typeface="Yu Gothic"/>
                <a:cs typeface="Yu Gothic"/>
              </a:defRPr>
            </a:pPr>
            <a:r>
              <a:rPr sz="3150" b="1">
                <a:solidFill>
                  <a:srgbClr val="FFFFFF"/>
                </a:solidFill>
                <a:latin typeface="Yu Gothic"/>
                <a:ea typeface="Yu Gothic"/>
                <a:cs typeface="Yu Gothic"/>
              </a:rPr>
              <a:t>長く働くための条件を、</a:t>
            </a:r>
          </a:p>
          <a:p>
            <a:pPr algn="ctr">
              <a:defRPr sz="3150" b="1">
                <a:solidFill>
                  <a:srgbClr val="FFFFFF"/>
                </a:solidFill>
                <a:latin typeface="Yu Gothic"/>
                <a:ea typeface="Yu Gothic"/>
                <a:cs typeface="Yu Gothic"/>
              </a:defRPr>
            </a:pPr>
            <a:r>
              <a:rPr sz="3150" b="1">
                <a:solidFill>
                  <a:srgbClr val="FFFFFF"/>
                </a:solidFill>
                <a:latin typeface="Yu Gothic"/>
                <a:ea typeface="Yu Gothic"/>
                <a:cs typeface="Yu Gothic"/>
              </a:rPr>
              <a:t>きちんと見える化。</a:t>
            </a:r>
          </a:p>
        </p:txBody>
      </p:sp>
      <p:sp>
        <p:nvSpPr>
          <p:cNvPr id="13" name="slide-subtitle">
            <a:extLst>
              <a:ext uri="{FF2B5EF4-FFF2-40B4-BE49-F238E27FC236}">
                <a16:creationId xmlns:a16="http://schemas.microsoft.com/office/drawing/2014/main" id="{BDFD94DC-F130-47AB-A848-47B5D2781D6D}"/>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dirty="0">
                <a:solidFill>
                  <a:srgbClr val="FFFFFF"/>
                </a:solidFill>
                <a:latin typeface="Yu Gothic"/>
                <a:ea typeface="Yu Gothic"/>
                <a:cs typeface="Yu Gothic"/>
              </a:rPr>
              <a:t>2027年4月採用予定｜正式な条件は最新の求人票・募集要項でご確認ください</a:t>
            </a:r>
          </a:p>
        </p:txBody>
      </p:sp>
      <p:sp>
        <p:nvSpPr>
          <p:cNvPr id="14" name="title-rule">
            <a:extLst>
              <a:ext uri="{FF2B5EF4-FFF2-40B4-BE49-F238E27FC236}">
                <a16:creationId xmlns:a16="http://schemas.microsoft.com/office/drawing/2014/main" id="{784D59A2-BB3F-4A19-A9F9-0B9B26E40AD8}"/>
              </a:ext>
            </a:extLst>
          </p:cNvPr>
          <p:cNvSpPr>
            <a:spLocks noGrp="1"/>
          </p:cNvSpPr>
          <p:nvPr/>
        </p:nvSpPr>
        <p:spPr>
          <a:xfrm>
            <a:off x="533400" y="2667000"/>
            <a:ext cx="6496050" cy="57150"/>
          </a:xfrm>
          <a:prstGeom prst="rect">
            <a:avLst/>
          </a:prstGeom>
          <a:solidFill>
            <a:srgbClr val="E39418"/>
          </a:solidFill>
          <a:ln w="0">
            <a:noFill/>
            <a:prstDash val="solid"/>
          </a:ln>
        </p:spPr>
      </p:sp>
      <p:sp>
        <p:nvSpPr>
          <p:cNvPr id="15" name="title-rule-highlight">
            <a:extLst>
              <a:ext uri="{FF2B5EF4-FFF2-40B4-BE49-F238E27FC236}">
                <a16:creationId xmlns:a16="http://schemas.microsoft.com/office/drawing/2014/main" id="{9284F84A-E91E-4E47-8854-D63D4C73EECB}"/>
              </a:ext>
            </a:extLst>
          </p:cNvPr>
          <p:cNvSpPr>
            <a:spLocks noGrp="1"/>
          </p:cNvSpPr>
          <p:nvPr/>
        </p:nvSpPr>
        <p:spPr>
          <a:xfrm>
            <a:off x="2343150" y="2667000"/>
            <a:ext cx="2876550" cy="57150"/>
          </a:xfrm>
          <a:prstGeom prst="rect">
            <a:avLst/>
          </a:prstGeom>
          <a:solidFill>
            <a:srgbClr val="52782D"/>
          </a:solidFill>
          <a:ln w="0">
            <a:noFill/>
            <a:prstDash val="solid"/>
          </a:ln>
        </p:spPr>
      </p:sp>
      <p:sp>
        <p:nvSpPr>
          <p:cNvPr id="16" name="retirement-hero">
            <a:extLst>
              <a:ext uri="{FF2B5EF4-FFF2-40B4-BE49-F238E27FC236}">
                <a16:creationId xmlns:a16="http://schemas.microsoft.com/office/drawing/2014/main" id="{3C504F5D-B16A-437A-901B-8FEF0B4EAF2D}"/>
              </a:ext>
            </a:extLst>
          </p:cNvPr>
          <p:cNvSpPr>
            <a:spLocks noGrp="1"/>
          </p:cNvSpPr>
          <p:nvPr/>
        </p:nvSpPr>
        <p:spPr>
          <a:xfrm>
            <a:off x="533400" y="3009900"/>
            <a:ext cx="6496050" cy="1809750"/>
          </a:xfrm>
          <a:prstGeom prst="roundRect">
            <a:avLst>
              <a:gd name="adj" fmla="val 4211"/>
            </a:avLst>
          </a:prstGeom>
          <a:solidFill>
            <a:srgbClr val="294B2B"/>
          </a:solidFill>
          <a:ln w="0">
            <a:noFill/>
            <a:prstDash val="solid"/>
          </a:ln>
        </p:spPr>
      </p:sp>
      <p:sp>
        <p:nvSpPr>
          <p:cNvPr id="17" name="retirement-label">
            <a:extLst>
              <a:ext uri="{FF2B5EF4-FFF2-40B4-BE49-F238E27FC236}">
                <a16:creationId xmlns:a16="http://schemas.microsoft.com/office/drawing/2014/main" id="{87C90A00-9688-4FFE-8F30-63B8C66A8594}"/>
              </a:ext>
            </a:extLst>
          </p:cNvPr>
          <p:cNvSpPr>
            <a:spLocks noGrp="1"/>
          </p:cNvSpPr>
          <p:nvPr/>
        </p:nvSpPr>
        <p:spPr>
          <a:xfrm>
            <a:off x="819150" y="3257550"/>
            <a:ext cx="1562100" cy="419100"/>
          </a:xfrm>
          <a:prstGeom prst="rect">
            <a:avLst/>
          </a:prstGeom>
          <a:noFill/>
          <a:ln w="0">
            <a:noFill/>
            <a:prstDash val="solid"/>
          </a:ln>
        </p:spPr>
        <p:txBody>
          <a:bodyPr wrap="square" lIns="0" tIns="0" rIns="0" bIns="0" anchor="t">
            <a:normAutofit/>
          </a:bodyPr>
          <a:lstStyle/>
          <a:p>
            <a:pPr algn="l">
              <a:defRPr sz="2100" b="1">
                <a:solidFill>
                  <a:srgbClr val="FFFFFF"/>
                </a:solidFill>
                <a:latin typeface="Yu Gothic"/>
                <a:ea typeface="Yu Gothic"/>
                <a:cs typeface="Yu Gothic"/>
              </a:defRPr>
            </a:pPr>
            <a:r>
              <a:rPr sz="2100" b="1">
                <a:solidFill>
                  <a:srgbClr val="FFFFFF"/>
                </a:solidFill>
                <a:latin typeface="Yu Gothic"/>
                <a:ea typeface="Yu Gothic"/>
                <a:cs typeface="Yu Gothic"/>
              </a:rPr>
              <a:t>退職金</a:t>
            </a:r>
          </a:p>
        </p:txBody>
      </p:sp>
      <p:sp>
        <p:nvSpPr>
          <p:cNvPr id="18" name="retirement-value">
            <a:extLst>
              <a:ext uri="{FF2B5EF4-FFF2-40B4-BE49-F238E27FC236}">
                <a16:creationId xmlns:a16="http://schemas.microsoft.com/office/drawing/2014/main" id="{85CA0FAD-4CA4-481C-B208-DB467141E193}"/>
              </a:ext>
            </a:extLst>
          </p:cNvPr>
          <p:cNvSpPr>
            <a:spLocks noGrp="1"/>
          </p:cNvSpPr>
          <p:nvPr/>
        </p:nvSpPr>
        <p:spPr>
          <a:xfrm>
            <a:off x="819150" y="3638550"/>
            <a:ext cx="1714500" cy="723900"/>
          </a:xfrm>
          <a:prstGeom prst="rect">
            <a:avLst/>
          </a:prstGeom>
          <a:noFill/>
          <a:ln w="0">
            <a:noFill/>
            <a:prstDash val="solid"/>
          </a:ln>
        </p:spPr>
        <p:txBody>
          <a:bodyPr wrap="square" lIns="0" tIns="0" rIns="0" bIns="0" anchor="t">
            <a:normAutofit/>
          </a:bodyPr>
          <a:lstStyle/>
          <a:p>
            <a:pPr algn="l">
              <a:defRPr sz="4050" b="1">
                <a:solidFill>
                  <a:srgbClr val="F2C758"/>
                </a:solidFill>
                <a:latin typeface="Yu Gothic"/>
                <a:ea typeface="Yu Gothic"/>
                <a:cs typeface="Yu Gothic"/>
              </a:defRPr>
            </a:pPr>
            <a:r>
              <a:rPr sz="4050" b="1">
                <a:solidFill>
                  <a:srgbClr val="F2C758"/>
                </a:solidFill>
                <a:latin typeface="Yu Gothic"/>
                <a:ea typeface="Yu Gothic"/>
                <a:cs typeface="Yu Gothic"/>
              </a:rPr>
              <a:t>2制度</a:t>
            </a:r>
          </a:p>
        </p:txBody>
      </p:sp>
      <p:sp>
        <p:nvSpPr>
          <p:cNvPr id="19" name="retirement-wam">
            <a:extLst>
              <a:ext uri="{FF2B5EF4-FFF2-40B4-BE49-F238E27FC236}">
                <a16:creationId xmlns:a16="http://schemas.microsoft.com/office/drawing/2014/main" id="{E4A92AA5-FC18-4CF9-9BE3-74A001B989B7}"/>
              </a:ext>
            </a:extLst>
          </p:cNvPr>
          <p:cNvSpPr>
            <a:spLocks noGrp="1"/>
          </p:cNvSpPr>
          <p:nvPr/>
        </p:nvSpPr>
        <p:spPr>
          <a:xfrm>
            <a:off x="2667000" y="3238500"/>
            <a:ext cx="4000500" cy="514350"/>
          </a:xfrm>
          <a:prstGeom prst="roundRect">
            <a:avLst>
              <a:gd name="adj" fmla="val 14815"/>
            </a:avLst>
          </a:prstGeom>
          <a:solidFill>
            <a:srgbClr val="E39418"/>
          </a:solidFill>
          <a:ln w="0">
            <a:noFill/>
            <a:prstDash val="solid"/>
          </a:ln>
        </p:spPr>
      </p:sp>
      <p:sp>
        <p:nvSpPr>
          <p:cNvPr id="20" name="retirement-wam-label">
            <a:extLst>
              <a:ext uri="{FF2B5EF4-FFF2-40B4-BE49-F238E27FC236}">
                <a16:creationId xmlns:a16="http://schemas.microsoft.com/office/drawing/2014/main" id="{47C19F46-095D-4620-ABBB-35C3E1CACBE6}"/>
              </a:ext>
            </a:extLst>
          </p:cNvPr>
          <p:cNvSpPr>
            <a:spLocks noGrp="1"/>
          </p:cNvSpPr>
          <p:nvPr/>
        </p:nvSpPr>
        <p:spPr>
          <a:xfrm>
            <a:off x="2876550" y="3362325"/>
            <a:ext cx="3581400" cy="285750"/>
          </a:xfrm>
          <a:prstGeom prst="rect">
            <a:avLst/>
          </a:prstGeom>
          <a:noFill/>
          <a:ln w="0">
            <a:noFill/>
            <a:prstDash val="solid"/>
          </a:ln>
        </p:spPr>
        <p:txBody>
          <a:bodyPr wrap="square" lIns="0" tIns="0" rIns="0" bIns="0" anchor="t">
            <a:normAutofit/>
          </a:bodyPr>
          <a:lstStyle/>
          <a:p>
            <a:pPr algn="ctr">
              <a:defRPr sz="1650" b="1">
                <a:solidFill>
                  <a:srgbClr val="FFFFFF"/>
                </a:solidFill>
                <a:latin typeface="Yu Gothic"/>
                <a:ea typeface="Yu Gothic"/>
                <a:cs typeface="Yu Gothic"/>
              </a:defRPr>
            </a:pPr>
            <a:r>
              <a:rPr sz="1650" b="1">
                <a:solidFill>
                  <a:srgbClr val="FFFFFF"/>
                </a:solidFill>
                <a:latin typeface="Yu Gothic"/>
                <a:ea typeface="Yu Gothic"/>
                <a:cs typeface="Yu Gothic"/>
              </a:rPr>
              <a:t>福祉医療機構</a:t>
            </a:r>
          </a:p>
        </p:txBody>
      </p:sp>
      <p:sp>
        <p:nvSpPr>
          <p:cNvPr id="21" name="retirement-chiba">
            <a:extLst>
              <a:ext uri="{FF2B5EF4-FFF2-40B4-BE49-F238E27FC236}">
                <a16:creationId xmlns:a16="http://schemas.microsoft.com/office/drawing/2014/main" id="{611DFEF2-F58F-4DC2-BE58-C84E4620363A}"/>
              </a:ext>
            </a:extLst>
          </p:cNvPr>
          <p:cNvSpPr>
            <a:spLocks noGrp="1"/>
          </p:cNvSpPr>
          <p:nvPr/>
        </p:nvSpPr>
        <p:spPr>
          <a:xfrm>
            <a:off x="2667000" y="3905250"/>
            <a:ext cx="4000500" cy="514350"/>
          </a:xfrm>
          <a:prstGeom prst="roundRect">
            <a:avLst>
              <a:gd name="adj" fmla="val 14815"/>
            </a:avLst>
          </a:prstGeom>
          <a:solidFill>
            <a:srgbClr val="5D99AE"/>
          </a:solidFill>
          <a:ln w="0">
            <a:noFill/>
            <a:prstDash val="solid"/>
          </a:ln>
        </p:spPr>
      </p:sp>
      <p:sp>
        <p:nvSpPr>
          <p:cNvPr id="22" name="retirement-chiba-label">
            <a:extLst>
              <a:ext uri="{FF2B5EF4-FFF2-40B4-BE49-F238E27FC236}">
                <a16:creationId xmlns:a16="http://schemas.microsoft.com/office/drawing/2014/main" id="{FFDC69D2-69ED-427E-AAB4-E60D58728F37}"/>
              </a:ext>
            </a:extLst>
          </p:cNvPr>
          <p:cNvSpPr>
            <a:spLocks noGrp="1"/>
          </p:cNvSpPr>
          <p:nvPr/>
        </p:nvSpPr>
        <p:spPr>
          <a:xfrm>
            <a:off x="2876550" y="4029075"/>
            <a:ext cx="3581400" cy="285750"/>
          </a:xfrm>
          <a:prstGeom prst="rect">
            <a:avLst/>
          </a:prstGeom>
          <a:noFill/>
          <a:ln w="0">
            <a:noFill/>
            <a:prstDash val="solid"/>
          </a:ln>
        </p:spPr>
        <p:txBody>
          <a:bodyPr wrap="square" lIns="0" tIns="0" rIns="0" bIns="0" anchor="t">
            <a:normAutofit/>
          </a:bodyPr>
          <a:lstStyle/>
          <a:p>
            <a:pPr algn="ctr">
              <a:defRPr sz="1650" b="1">
                <a:solidFill>
                  <a:srgbClr val="FFFFFF"/>
                </a:solidFill>
                <a:latin typeface="Yu Gothic"/>
                <a:ea typeface="Yu Gothic"/>
                <a:cs typeface="Yu Gothic"/>
              </a:defRPr>
            </a:pPr>
            <a:r>
              <a:rPr sz="1650" b="1">
                <a:solidFill>
                  <a:srgbClr val="FFFFFF"/>
                </a:solidFill>
                <a:latin typeface="Yu Gothic"/>
                <a:ea typeface="Yu Gothic"/>
                <a:cs typeface="Yu Gothic"/>
              </a:rPr>
              <a:t>千葉県共助会退職金共済</a:t>
            </a:r>
          </a:p>
        </p:txBody>
      </p:sp>
      <p:sp>
        <p:nvSpPr>
          <p:cNvPr id="23" name="retirement-note">
            <a:extLst>
              <a:ext uri="{FF2B5EF4-FFF2-40B4-BE49-F238E27FC236}">
                <a16:creationId xmlns:a16="http://schemas.microsoft.com/office/drawing/2014/main" id="{492520FB-86A6-46E4-AB4F-C8830A026D42}"/>
              </a:ext>
            </a:extLst>
          </p:cNvPr>
          <p:cNvSpPr>
            <a:spLocks noGrp="1"/>
          </p:cNvSpPr>
          <p:nvPr/>
        </p:nvSpPr>
        <p:spPr>
          <a:xfrm>
            <a:off x="800100" y="4495800"/>
            <a:ext cx="5962650" cy="228600"/>
          </a:xfrm>
          <a:prstGeom prst="rect">
            <a:avLst/>
          </a:prstGeom>
          <a:noFill/>
          <a:ln w="0">
            <a:noFill/>
            <a:prstDash val="solid"/>
          </a:ln>
        </p:spPr>
        <p:txBody>
          <a:bodyPr wrap="square" lIns="0" tIns="0" rIns="0" bIns="0" anchor="t">
            <a:normAutofit/>
          </a:bodyPr>
          <a:lstStyle/>
          <a:p>
            <a:pPr algn="ctr">
              <a:defRPr sz="1125" b="1">
                <a:solidFill>
                  <a:srgbClr val="FFFFFF"/>
                </a:solidFill>
                <a:latin typeface="Yu Gothic"/>
                <a:ea typeface="Yu Gothic"/>
                <a:cs typeface="Yu Gothic"/>
              </a:defRPr>
            </a:pPr>
            <a:r>
              <a:rPr sz="1125" b="1">
                <a:solidFill>
                  <a:srgbClr val="FFFFFF"/>
                </a:solidFill>
                <a:latin typeface="Yu Gothic"/>
                <a:ea typeface="Yu Gothic"/>
                <a:cs typeface="Yu Gothic"/>
              </a:rPr>
              <a:t>将来への備えを、二つの制度で支えます。</a:t>
            </a:r>
          </a:p>
        </p:txBody>
      </p:sp>
      <p:sp>
        <p:nvSpPr>
          <p:cNvPr id="24" name="stat-0">
            <a:extLst>
              <a:ext uri="{FF2B5EF4-FFF2-40B4-BE49-F238E27FC236}">
                <a16:creationId xmlns:a16="http://schemas.microsoft.com/office/drawing/2014/main" id="{448589BF-8711-47D8-B3B2-F9C3CFBB0C7B}"/>
              </a:ext>
            </a:extLst>
          </p:cNvPr>
          <p:cNvSpPr>
            <a:spLocks noGrp="1"/>
          </p:cNvSpPr>
          <p:nvPr/>
        </p:nvSpPr>
        <p:spPr>
          <a:xfrm>
            <a:off x="533400" y="5105400"/>
            <a:ext cx="3124200" cy="1657350"/>
          </a:xfrm>
          <a:prstGeom prst="roundRect">
            <a:avLst>
              <a:gd name="adj" fmla="val 4598"/>
            </a:avLst>
          </a:prstGeom>
          <a:solidFill>
            <a:srgbClr val="F0EBDD"/>
          </a:solidFill>
          <a:ln w="9525">
            <a:solidFill>
              <a:srgbClr val="D8D5C7"/>
            </a:solidFill>
            <a:prstDash val="solid"/>
          </a:ln>
        </p:spPr>
      </p:sp>
      <p:sp>
        <p:nvSpPr>
          <p:cNvPr id="25" name="stat-value-0">
            <a:extLst>
              <a:ext uri="{FF2B5EF4-FFF2-40B4-BE49-F238E27FC236}">
                <a16:creationId xmlns:a16="http://schemas.microsoft.com/office/drawing/2014/main" id="{DD8BF49B-F77B-476B-B82C-65C3C0C4BC0C}"/>
              </a:ext>
            </a:extLst>
          </p:cNvPr>
          <p:cNvSpPr>
            <a:spLocks noGrp="1"/>
          </p:cNvSpPr>
          <p:nvPr/>
        </p:nvSpPr>
        <p:spPr>
          <a:xfrm>
            <a:off x="762000" y="5314950"/>
            <a:ext cx="2667000" cy="552450"/>
          </a:xfrm>
          <a:prstGeom prst="rect">
            <a:avLst/>
          </a:prstGeom>
          <a:noFill/>
          <a:ln w="0">
            <a:noFill/>
            <a:prstDash val="solid"/>
          </a:ln>
        </p:spPr>
        <p:txBody>
          <a:bodyPr wrap="square" lIns="0" tIns="0" rIns="0" bIns="0" anchor="t">
            <a:normAutofit/>
          </a:bodyPr>
          <a:lstStyle/>
          <a:p>
            <a:pPr algn="l">
              <a:defRPr sz="3225" b="1">
                <a:solidFill>
                  <a:srgbClr val="52782D"/>
                </a:solidFill>
                <a:latin typeface="Yu Gothic"/>
                <a:ea typeface="Yu Gothic"/>
                <a:cs typeface="Yu Gothic"/>
              </a:defRPr>
            </a:pPr>
            <a:r>
              <a:rPr sz="3225" b="1">
                <a:solidFill>
                  <a:srgbClr val="52782D"/>
                </a:solidFill>
                <a:latin typeface="Yu Gothic"/>
                <a:ea typeface="Yu Gothic"/>
                <a:cs typeface="Yu Gothic"/>
              </a:rPr>
              <a:t>116日＋4日</a:t>
            </a:r>
          </a:p>
        </p:txBody>
      </p:sp>
      <p:sp>
        <p:nvSpPr>
          <p:cNvPr id="26" name="stat-label-0">
            <a:extLst>
              <a:ext uri="{FF2B5EF4-FFF2-40B4-BE49-F238E27FC236}">
                <a16:creationId xmlns:a16="http://schemas.microsoft.com/office/drawing/2014/main" id="{18338BC0-5376-4850-BDBC-F9E284017749}"/>
              </a:ext>
            </a:extLst>
          </p:cNvPr>
          <p:cNvSpPr>
            <a:spLocks noGrp="1"/>
          </p:cNvSpPr>
          <p:nvPr/>
        </p:nvSpPr>
        <p:spPr>
          <a:xfrm>
            <a:off x="762000" y="5943600"/>
            <a:ext cx="2667000" cy="285750"/>
          </a:xfrm>
          <a:prstGeom prst="rect">
            <a:avLst/>
          </a:prstGeom>
          <a:noFill/>
          <a:ln w="0">
            <a:noFill/>
            <a:prstDash val="solid"/>
          </a:ln>
        </p:spPr>
        <p:txBody>
          <a:bodyPr wrap="square" lIns="0" tIns="0" rIns="0" bIns="0" anchor="t">
            <a:normAutofit/>
          </a:bodyPr>
          <a:lstStyle/>
          <a:p>
            <a:pPr algn="l">
              <a:defRPr sz="1350" b="1">
                <a:solidFill>
                  <a:srgbClr val="20352A"/>
                </a:solidFill>
                <a:latin typeface="Yu Gothic"/>
                <a:ea typeface="Yu Gothic"/>
                <a:cs typeface="Yu Gothic"/>
              </a:defRPr>
            </a:pPr>
            <a:r>
              <a:rPr sz="1350" b="1">
                <a:solidFill>
                  <a:srgbClr val="20352A"/>
                </a:solidFill>
                <a:latin typeface="Yu Gothic"/>
                <a:ea typeface="Yu Gothic"/>
                <a:cs typeface="Yu Gothic"/>
              </a:rPr>
              <a:t>年間休日</a:t>
            </a:r>
          </a:p>
        </p:txBody>
      </p:sp>
      <p:sp>
        <p:nvSpPr>
          <p:cNvPr id="27" name="stat-note-0">
            <a:extLst>
              <a:ext uri="{FF2B5EF4-FFF2-40B4-BE49-F238E27FC236}">
                <a16:creationId xmlns:a16="http://schemas.microsoft.com/office/drawing/2014/main" id="{08016C6D-8FF6-43D5-9F3A-99E3961CCE44}"/>
              </a:ext>
            </a:extLst>
          </p:cNvPr>
          <p:cNvSpPr>
            <a:spLocks noGrp="1"/>
          </p:cNvSpPr>
          <p:nvPr/>
        </p:nvSpPr>
        <p:spPr>
          <a:xfrm>
            <a:off x="762000" y="6362700"/>
            <a:ext cx="2667000" cy="266700"/>
          </a:xfrm>
          <a:prstGeom prst="rect">
            <a:avLst/>
          </a:prstGeom>
          <a:noFill/>
          <a:ln w="0">
            <a:noFill/>
            <a:prstDash val="solid"/>
          </a:ln>
        </p:spPr>
        <p:txBody>
          <a:bodyPr wrap="square" lIns="0" tIns="0" rIns="0" bIns="0" anchor="t">
            <a:normAutofit/>
          </a:bodyPr>
          <a:lstStyle/>
          <a:p>
            <a:pPr algn="l">
              <a:defRPr sz="1013" b="0">
                <a:solidFill>
                  <a:srgbClr val="617067"/>
                </a:solidFill>
                <a:latin typeface="Yu Gothic"/>
                <a:ea typeface="Yu Gothic"/>
                <a:cs typeface="Yu Gothic"/>
              </a:defRPr>
            </a:pPr>
            <a:r>
              <a:rPr sz="1013" b="0">
                <a:solidFill>
                  <a:srgbClr val="617067"/>
                </a:solidFill>
                <a:latin typeface="Yu Gothic"/>
                <a:ea typeface="Yu Gothic"/>
                <a:cs typeface="Yu Gothic"/>
              </a:rPr>
              <a:t>リフレッシュ休暇4日を含む</a:t>
            </a:r>
          </a:p>
        </p:txBody>
      </p:sp>
      <p:sp>
        <p:nvSpPr>
          <p:cNvPr id="28" name="stat-1">
            <a:extLst>
              <a:ext uri="{FF2B5EF4-FFF2-40B4-BE49-F238E27FC236}">
                <a16:creationId xmlns:a16="http://schemas.microsoft.com/office/drawing/2014/main" id="{1BF9825C-A11B-468D-8C5A-D6F0F1FFE3D3}"/>
              </a:ext>
            </a:extLst>
          </p:cNvPr>
          <p:cNvSpPr>
            <a:spLocks noGrp="1"/>
          </p:cNvSpPr>
          <p:nvPr/>
        </p:nvSpPr>
        <p:spPr>
          <a:xfrm>
            <a:off x="3905250" y="5105400"/>
            <a:ext cx="3124200" cy="1657350"/>
          </a:xfrm>
          <a:prstGeom prst="roundRect">
            <a:avLst>
              <a:gd name="adj" fmla="val 4598"/>
            </a:avLst>
          </a:prstGeom>
          <a:solidFill>
            <a:srgbClr val="FFFDF8"/>
          </a:solidFill>
          <a:ln w="9525">
            <a:solidFill>
              <a:srgbClr val="D8D5C7"/>
            </a:solidFill>
            <a:prstDash val="solid"/>
          </a:ln>
        </p:spPr>
      </p:sp>
      <p:sp>
        <p:nvSpPr>
          <p:cNvPr id="29" name="stat-value-1">
            <a:extLst>
              <a:ext uri="{FF2B5EF4-FFF2-40B4-BE49-F238E27FC236}">
                <a16:creationId xmlns:a16="http://schemas.microsoft.com/office/drawing/2014/main" id="{F2A6B6E4-ADCE-44F1-B801-5F406E330B73}"/>
              </a:ext>
            </a:extLst>
          </p:cNvPr>
          <p:cNvSpPr>
            <a:spLocks noGrp="1"/>
          </p:cNvSpPr>
          <p:nvPr/>
        </p:nvSpPr>
        <p:spPr>
          <a:xfrm>
            <a:off x="4133850" y="5314950"/>
            <a:ext cx="2667000" cy="552450"/>
          </a:xfrm>
          <a:prstGeom prst="rect">
            <a:avLst/>
          </a:prstGeom>
          <a:noFill/>
          <a:ln w="0">
            <a:noFill/>
            <a:prstDash val="solid"/>
          </a:ln>
        </p:spPr>
        <p:txBody>
          <a:bodyPr wrap="square" lIns="0" tIns="0" rIns="0" bIns="0" anchor="t">
            <a:normAutofit/>
          </a:bodyPr>
          <a:lstStyle/>
          <a:p>
            <a:pPr algn="l">
              <a:defRPr sz="3225" b="1">
                <a:solidFill>
                  <a:srgbClr val="E39418"/>
                </a:solidFill>
                <a:latin typeface="Yu Gothic"/>
                <a:ea typeface="Yu Gothic"/>
                <a:cs typeface="Yu Gothic"/>
              </a:defRPr>
            </a:pPr>
            <a:r>
              <a:rPr sz="3225" b="1">
                <a:solidFill>
                  <a:srgbClr val="E39418"/>
                </a:solidFill>
                <a:latin typeface="Yu Gothic"/>
                <a:ea typeface="Yu Gothic"/>
                <a:cs typeface="Yu Gothic"/>
              </a:rPr>
              <a:t>年3回</a:t>
            </a:r>
          </a:p>
        </p:txBody>
      </p:sp>
      <p:sp>
        <p:nvSpPr>
          <p:cNvPr id="30" name="stat-label-1">
            <a:extLst>
              <a:ext uri="{FF2B5EF4-FFF2-40B4-BE49-F238E27FC236}">
                <a16:creationId xmlns:a16="http://schemas.microsoft.com/office/drawing/2014/main" id="{6CC18F9B-2FC7-4741-8B4E-B64E436932BC}"/>
              </a:ext>
            </a:extLst>
          </p:cNvPr>
          <p:cNvSpPr>
            <a:spLocks noGrp="1"/>
          </p:cNvSpPr>
          <p:nvPr/>
        </p:nvSpPr>
        <p:spPr>
          <a:xfrm>
            <a:off x="4133850" y="5943600"/>
            <a:ext cx="2667000" cy="285750"/>
          </a:xfrm>
          <a:prstGeom prst="rect">
            <a:avLst/>
          </a:prstGeom>
          <a:noFill/>
          <a:ln w="0">
            <a:noFill/>
            <a:prstDash val="solid"/>
          </a:ln>
        </p:spPr>
        <p:txBody>
          <a:bodyPr wrap="square" lIns="0" tIns="0" rIns="0" bIns="0" anchor="t">
            <a:normAutofit/>
          </a:bodyPr>
          <a:lstStyle/>
          <a:p>
            <a:pPr algn="l">
              <a:defRPr sz="1350" b="1">
                <a:solidFill>
                  <a:srgbClr val="20352A"/>
                </a:solidFill>
                <a:latin typeface="Yu Gothic"/>
                <a:ea typeface="Yu Gothic"/>
                <a:cs typeface="Yu Gothic"/>
              </a:defRPr>
            </a:pPr>
            <a:r>
              <a:rPr sz="1350" b="1">
                <a:solidFill>
                  <a:srgbClr val="20352A"/>
                </a:solidFill>
                <a:latin typeface="Yu Gothic"/>
                <a:ea typeface="Yu Gothic"/>
                <a:cs typeface="Yu Gothic"/>
              </a:rPr>
              <a:t>賞与</a:t>
            </a:r>
          </a:p>
        </p:txBody>
      </p:sp>
      <p:sp>
        <p:nvSpPr>
          <p:cNvPr id="31" name="stat-note-1">
            <a:extLst>
              <a:ext uri="{FF2B5EF4-FFF2-40B4-BE49-F238E27FC236}">
                <a16:creationId xmlns:a16="http://schemas.microsoft.com/office/drawing/2014/main" id="{D9446B6B-A519-418F-90F1-5BCD108657FA}"/>
              </a:ext>
            </a:extLst>
          </p:cNvPr>
          <p:cNvSpPr>
            <a:spLocks noGrp="1"/>
          </p:cNvSpPr>
          <p:nvPr/>
        </p:nvSpPr>
        <p:spPr>
          <a:xfrm>
            <a:off x="4133850" y="6362700"/>
            <a:ext cx="2667000" cy="266700"/>
          </a:xfrm>
          <a:prstGeom prst="rect">
            <a:avLst/>
          </a:prstGeom>
          <a:noFill/>
          <a:ln w="0">
            <a:noFill/>
            <a:prstDash val="solid"/>
          </a:ln>
        </p:spPr>
        <p:txBody>
          <a:bodyPr wrap="square" lIns="0" tIns="0" rIns="0" bIns="0" anchor="t">
            <a:normAutofit/>
          </a:bodyPr>
          <a:lstStyle/>
          <a:p>
            <a:pPr algn="l">
              <a:defRPr sz="1013" b="0">
                <a:solidFill>
                  <a:srgbClr val="617067"/>
                </a:solidFill>
                <a:latin typeface="Yu Gothic"/>
                <a:ea typeface="Yu Gothic"/>
                <a:cs typeface="Yu Gothic"/>
              </a:defRPr>
            </a:pPr>
            <a:r>
              <a:rPr sz="1013" b="0">
                <a:solidFill>
                  <a:srgbClr val="617067"/>
                </a:solidFill>
                <a:latin typeface="Yu Gothic"/>
                <a:ea typeface="Yu Gothic"/>
                <a:cs typeface="Yu Gothic"/>
              </a:rPr>
              <a:t>前年度実績4.5か月</a:t>
            </a:r>
          </a:p>
        </p:txBody>
      </p:sp>
      <p:sp>
        <p:nvSpPr>
          <p:cNvPr id="32" name="stat-2">
            <a:extLst>
              <a:ext uri="{FF2B5EF4-FFF2-40B4-BE49-F238E27FC236}">
                <a16:creationId xmlns:a16="http://schemas.microsoft.com/office/drawing/2014/main" id="{09766E8E-032E-458E-B6CF-73C3329CAACC}"/>
              </a:ext>
            </a:extLst>
          </p:cNvPr>
          <p:cNvSpPr>
            <a:spLocks noGrp="1"/>
          </p:cNvSpPr>
          <p:nvPr/>
        </p:nvSpPr>
        <p:spPr>
          <a:xfrm>
            <a:off x="533400" y="7067550"/>
            <a:ext cx="3124200" cy="1657350"/>
          </a:xfrm>
          <a:prstGeom prst="roundRect">
            <a:avLst>
              <a:gd name="adj" fmla="val 4598"/>
            </a:avLst>
          </a:prstGeom>
          <a:solidFill>
            <a:srgbClr val="F0EBDD"/>
          </a:solidFill>
          <a:ln w="9525">
            <a:solidFill>
              <a:srgbClr val="D8D5C7"/>
            </a:solidFill>
            <a:prstDash val="solid"/>
          </a:ln>
        </p:spPr>
      </p:sp>
      <p:sp>
        <p:nvSpPr>
          <p:cNvPr id="33" name="stat-value-2">
            <a:extLst>
              <a:ext uri="{FF2B5EF4-FFF2-40B4-BE49-F238E27FC236}">
                <a16:creationId xmlns:a16="http://schemas.microsoft.com/office/drawing/2014/main" id="{9B2E3AFD-7297-41CD-AA9B-4817354D91A5}"/>
              </a:ext>
            </a:extLst>
          </p:cNvPr>
          <p:cNvSpPr>
            <a:spLocks noGrp="1"/>
          </p:cNvSpPr>
          <p:nvPr/>
        </p:nvSpPr>
        <p:spPr>
          <a:xfrm>
            <a:off x="762000" y="7277100"/>
            <a:ext cx="2667000" cy="552450"/>
          </a:xfrm>
          <a:prstGeom prst="rect">
            <a:avLst/>
          </a:prstGeom>
          <a:noFill/>
          <a:ln w="0">
            <a:noFill/>
            <a:prstDash val="solid"/>
          </a:ln>
        </p:spPr>
        <p:txBody>
          <a:bodyPr wrap="square" lIns="0" tIns="0" rIns="0" bIns="0" anchor="t">
            <a:normAutofit/>
          </a:bodyPr>
          <a:lstStyle/>
          <a:p>
            <a:pPr algn="l">
              <a:defRPr sz="2775" b="1">
                <a:solidFill>
                  <a:srgbClr val="B85F55"/>
                </a:solidFill>
                <a:latin typeface="Yu Gothic"/>
                <a:ea typeface="Yu Gothic"/>
                <a:cs typeface="Yu Gothic"/>
              </a:defRPr>
            </a:pPr>
            <a:r>
              <a:rPr sz="2775" b="1">
                <a:solidFill>
                  <a:srgbClr val="B85F55"/>
                </a:solidFill>
                <a:latin typeface="Yu Gothic"/>
                <a:ea typeface="Yu Gothic"/>
                <a:cs typeface="Yu Gothic"/>
              </a:rPr>
              <a:t>267,300円</a:t>
            </a:r>
          </a:p>
        </p:txBody>
      </p:sp>
      <p:sp>
        <p:nvSpPr>
          <p:cNvPr id="34" name="stat-label-2">
            <a:extLst>
              <a:ext uri="{FF2B5EF4-FFF2-40B4-BE49-F238E27FC236}">
                <a16:creationId xmlns:a16="http://schemas.microsoft.com/office/drawing/2014/main" id="{ACDC6C40-65A9-4B86-9986-CC34C6495754}"/>
              </a:ext>
            </a:extLst>
          </p:cNvPr>
          <p:cNvSpPr>
            <a:spLocks noGrp="1"/>
          </p:cNvSpPr>
          <p:nvPr/>
        </p:nvSpPr>
        <p:spPr>
          <a:xfrm>
            <a:off x="762000" y="7905750"/>
            <a:ext cx="2667000" cy="285750"/>
          </a:xfrm>
          <a:prstGeom prst="rect">
            <a:avLst/>
          </a:prstGeom>
          <a:noFill/>
          <a:ln w="0">
            <a:noFill/>
            <a:prstDash val="solid"/>
          </a:ln>
        </p:spPr>
        <p:txBody>
          <a:bodyPr wrap="square" lIns="0" tIns="0" rIns="0" bIns="0" anchor="t">
            <a:normAutofit/>
          </a:bodyPr>
          <a:lstStyle/>
          <a:p>
            <a:pPr algn="l">
              <a:defRPr sz="1350" b="1">
                <a:solidFill>
                  <a:srgbClr val="20352A"/>
                </a:solidFill>
                <a:latin typeface="Yu Gothic"/>
                <a:ea typeface="Yu Gothic"/>
                <a:cs typeface="Yu Gothic"/>
              </a:defRPr>
            </a:pPr>
            <a:r>
              <a:rPr sz="1350" b="1">
                <a:solidFill>
                  <a:srgbClr val="20352A"/>
                </a:solidFill>
                <a:latin typeface="Yu Gothic"/>
                <a:ea typeface="Yu Gothic"/>
                <a:cs typeface="Yu Gothic"/>
              </a:rPr>
              <a:t>初任給・大卒参考</a:t>
            </a:r>
          </a:p>
        </p:txBody>
      </p:sp>
      <p:sp>
        <p:nvSpPr>
          <p:cNvPr id="35" name="stat-note-2">
            <a:extLst>
              <a:ext uri="{FF2B5EF4-FFF2-40B4-BE49-F238E27FC236}">
                <a16:creationId xmlns:a16="http://schemas.microsoft.com/office/drawing/2014/main" id="{FBC4D38B-F22E-4191-82BE-A8CB3687A948}"/>
              </a:ext>
            </a:extLst>
          </p:cNvPr>
          <p:cNvSpPr>
            <a:spLocks noGrp="1"/>
          </p:cNvSpPr>
          <p:nvPr/>
        </p:nvSpPr>
        <p:spPr>
          <a:xfrm>
            <a:off x="762000" y="8324850"/>
            <a:ext cx="2667000" cy="266700"/>
          </a:xfrm>
          <a:prstGeom prst="rect">
            <a:avLst/>
          </a:prstGeom>
          <a:noFill/>
          <a:ln w="0">
            <a:noFill/>
            <a:prstDash val="solid"/>
          </a:ln>
        </p:spPr>
        <p:txBody>
          <a:bodyPr wrap="square" lIns="0" tIns="0" rIns="0" bIns="0" anchor="t">
            <a:normAutofit/>
          </a:bodyPr>
          <a:lstStyle/>
          <a:p>
            <a:pPr algn="l">
              <a:defRPr sz="1013" b="0">
                <a:solidFill>
                  <a:srgbClr val="617067"/>
                </a:solidFill>
                <a:latin typeface="Yu Gothic"/>
                <a:ea typeface="Yu Gothic"/>
                <a:cs typeface="Yu Gothic"/>
              </a:defRPr>
            </a:pPr>
            <a:r>
              <a:rPr sz="1013" b="0">
                <a:solidFill>
                  <a:srgbClr val="617067"/>
                </a:solidFill>
                <a:latin typeface="Yu Gothic"/>
                <a:ea typeface="Yu Gothic"/>
                <a:cs typeface="Yu Gothic"/>
              </a:rPr>
              <a:t>資格手当を含む見込額</a:t>
            </a:r>
          </a:p>
        </p:txBody>
      </p:sp>
      <p:sp>
        <p:nvSpPr>
          <p:cNvPr id="36" name="stat-3">
            <a:extLst>
              <a:ext uri="{FF2B5EF4-FFF2-40B4-BE49-F238E27FC236}">
                <a16:creationId xmlns:a16="http://schemas.microsoft.com/office/drawing/2014/main" id="{CCF487EE-34D4-4341-8A8F-603A40B71673}"/>
              </a:ext>
            </a:extLst>
          </p:cNvPr>
          <p:cNvSpPr>
            <a:spLocks noGrp="1"/>
          </p:cNvSpPr>
          <p:nvPr/>
        </p:nvSpPr>
        <p:spPr>
          <a:xfrm>
            <a:off x="3905250" y="7067550"/>
            <a:ext cx="3124200" cy="1657350"/>
          </a:xfrm>
          <a:prstGeom prst="roundRect">
            <a:avLst>
              <a:gd name="adj" fmla="val 4598"/>
            </a:avLst>
          </a:prstGeom>
          <a:solidFill>
            <a:srgbClr val="FFFDF8"/>
          </a:solidFill>
          <a:ln w="9525">
            <a:solidFill>
              <a:srgbClr val="D8D5C7"/>
            </a:solidFill>
            <a:prstDash val="solid"/>
          </a:ln>
        </p:spPr>
      </p:sp>
      <p:sp>
        <p:nvSpPr>
          <p:cNvPr id="37" name="stat-value-3">
            <a:extLst>
              <a:ext uri="{FF2B5EF4-FFF2-40B4-BE49-F238E27FC236}">
                <a16:creationId xmlns:a16="http://schemas.microsoft.com/office/drawing/2014/main" id="{B7111B11-9F0E-4EB1-9534-65C08669F026}"/>
              </a:ext>
            </a:extLst>
          </p:cNvPr>
          <p:cNvSpPr>
            <a:spLocks noGrp="1"/>
          </p:cNvSpPr>
          <p:nvPr/>
        </p:nvSpPr>
        <p:spPr>
          <a:xfrm>
            <a:off x="4133850" y="7277100"/>
            <a:ext cx="2667000" cy="552450"/>
          </a:xfrm>
          <a:prstGeom prst="rect">
            <a:avLst/>
          </a:prstGeom>
          <a:noFill/>
          <a:ln w="0">
            <a:noFill/>
            <a:prstDash val="solid"/>
          </a:ln>
        </p:spPr>
        <p:txBody>
          <a:bodyPr wrap="square" lIns="0" tIns="0" rIns="0" bIns="0" anchor="t">
            <a:normAutofit/>
          </a:bodyPr>
          <a:lstStyle/>
          <a:p>
            <a:pPr algn="l">
              <a:defRPr sz="2775" b="1">
                <a:solidFill>
                  <a:srgbClr val="B85F55"/>
                </a:solidFill>
                <a:latin typeface="Yu Gothic"/>
                <a:ea typeface="Yu Gothic"/>
                <a:cs typeface="Yu Gothic"/>
              </a:defRPr>
            </a:pPr>
            <a:r>
              <a:rPr sz="2775" b="1">
                <a:solidFill>
                  <a:srgbClr val="B85F55"/>
                </a:solidFill>
                <a:latin typeface="Yu Gothic"/>
                <a:ea typeface="Yu Gothic"/>
                <a:cs typeface="Yu Gothic"/>
              </a:rPr>
              <a:t>256,300円</a:t>
            </a:r>
          </a:p>
        </p:txBody>
      </p:sp>
      <p:sp>
        <p:nvSpPr>
          <p:cNvPr id="38" name="stat-label-3">
            <a:extLst>
              <a:ext uri="{FF2B5EF4-FFF2-40B4-BE49-F238E27FC236}">
                <a16:creationId xmlns:a16="http://schemas.microsoft.com/office/drawing/2014/main" id="{84EFE503-FA15-47DA-9F8B-66C48B3D2944}"/>
              </a:ext>
            </a:extLst>
          </p:cNvPr>
          <p:cNvSpPr>
            <a:spLocks noGrp="1"/>
          </p:cNvSpPr>
          <p:nvPr/>
        </p:nvSpPr>
        <p:spPr>
          <a:xfrm>
            <a:off x="4133850" y="7905750"/>
            <a:ext cx="2667000" cy="285750"/>
          </a:xfrm>
          <a:prstGeom prst="rect">
            <a:avLst/>
          </a:prstGeom>
          <a:noFill/>
          <a:ln w="0">
            <a:noFill/>
            <a:prstDash val="solid"/>
          </a:ln>
        </p:spPr>
        <p:txBody>
          <a:bodyPr wrap="square" lIns="0" tIns="0" rIns="0" bIns="0" anchor="t">
            <a:normAutofit/>
          </a:bodyPr>
          <a:lstStyle/>
          <a:p>
            <a:pPr algn="l">
              <a:defRPr sz="1350" b="1">
                <a:solidFill>
                  <a:srgbClr val="20352A"/>
                </a:solidFill>
                <a:latin typeface="Yu Gothic"/>
                <a:ea typeface="Yu Gothic"/>
                <a:cs typeface="Yu Gothic"/>
              </a:defRPr>
            </a:pPr>
            <a:r>
              <a:rPr sz="1350" b="1">
                <a:solidFill>
                  <a:srgbClr val="20352A"/>
                </a:solidFill>
                <a:latin typeface="Yu Gothic"/>
                <a:ea typeface="Yu Gothic"/>
                <a:cs typeface="Yu Gothic"/>
              </a:rPr>
              <a:t>短大・専門参考</a:t>
            </a:r>
          </a:p>
        </p:txBody>
      </p:sp>
      <p:sp>
        <p:nvSpPr>
          <p:cNvPr id="39" name="stat-note-3">
            <a:extLst>
              <a:ext uri="{FF2B5EF4-FFF2-40B4-BE49-F238E27FC236}">
                <a16:creationId xmlns:a16="http://schemas.microsoft.com/office/drawing/2014/main" id="{51BFE601-D0CB-495B-B0A3-C947A60DA779}"/>
              </a:ext>
            </a:extLst>
          </p:cNvPr>
          <p:cNvSpPr>
            <a:spLocks noGrp="1"/>
          </p:cNvSpPr>
          <p:nvPr/>
        </p:nvSpPr>
        <p:spPr>
          <a:xfrm>
            <a:off x="4133850" y="8324850"/>
            <a:ext cx="2667000" cy="266700"/>
          </a:xfrm>
          <a:prstGeom prst="rect">
            <a:avLst/>
          </a:prstGeom>
          <a:noFill/>
          <a:ln w="0">
            <a:noFill/>
            <a:prstDash val="solid"/>
          </a:ln>
        </p:spPr>
        <p:txBody>
          <a:bodyPr wrap="square" lIns="0" tIns="0" rIns="0" bIns="0" anchor="t">
            <a:normAutofit/>
          </a:bodyPr>
          <a:lstStyle/>
          <a:p>
            <a:pPr algn="l">
              <a:defRPr sz="1013" b="0">
                <a:solidFill>
                  <a:srgbClr val="617067"/>
                </a:solidFill>
                <a:latin typeface="Yu Gothic"/>
                <a:ea typeface="Yu Gothic"/>
                <a:cs typeface="Yu Gothic"/>
              </a:defRPr>
            </a:pPr>
            <a:r>
              <a:rPr sz="1013" b="0">
                <a:solidFill>
                  <a:srgbClr val="617067"/>
                </a:solidFill>
                <a:latin typeface="Yu Gothic"/>
                <a:ea typeface="Yu Gothic"/>
                <a:cs typeface="Yu Gothic"/>
              </a:rPr>
              <a:t>各処遇改善手当を含む見込額</a:t>
            </a:r>
          </a:p>
        </p:txBody>
      </p:sp>
      <p:sp>
        <p:nvSpPr>
          <p:cNvPr id="40" name="childcare-leave-strip">
            <a:extLst>
              <a:ext uri="{FF2B5EF4-FFF2-40B4-BE49-F238E27FC236}">
                <a16:creationId xmlns:a16="http://schemas.microsoft.com/office/drawing/2014/main" id="{76754E1A-855C-4A1B-9E4A-294931664AE7}"/>
              </a:ext>
            </a:extLst>
          </p:cNvPr>
          <p:cNvSpPr>
            <a:spLocks noGrp="1"/>
          </p:cNvSpPr>
          <p:nvPr/>
        </p:nvSpPr>
        <p:spPr>
          <a:xfrm>
            <a:off x="533400" y="9029700"/>
            <a:ext cx="6496050" cy="685800"/>
          </a:xfrm>
          <a:prstGeom prst="roundRect">
            <a:avLst>
              <a:gd name="adj" fmla="val 11111"/>
            </a:avLst>
          </a:prstGeom>
          <a:solidFill>
            <a:srgbClr val="5D99AE"/>
          </a:solidFill>
          <a:ln w="0">
            <a:noFill/>
            <a:prstDash val="solid"/>
          </a:ln>
        </p:spPr>
      </p:sp>
      <p:sp>
        <p:nvSpPr>
          <p:cNvPr id="41" name="childcare-leave-copy">
            <a:extLst>
              <a:ext uri="{FF2B5EF4-FFF2-40B4-BE49-F238E27FC236}">
                <a16:creationId xmlns:a16="http://schemas.microsoft.com/office/drawing/2014/main" id="{DF3278DD-D87B-49F3-A21B-07F505696C36}"/>
              </a:ext>
            </a:extLst>
          </p:cNvPr>
          <p:cNvSpPr>
            <a:spLocks noGrp="1"/>
          </p:cNvSpPr>
          <p:nvPr/>
        </p:nvSpPr>
        <p:spPr>
          <a:xfrm>
            <a:off x="742950" y="9229725"/>
            <a:ext cx="6076950" cy="285750"/>
          </a:xfrm>
          <a:prstGeom prst="rect">
            <a:avLst/>
          </a:prstGeom>
          <a:noFill/>
          <a:ln w="0">
            <a:noFill/>
            <a:prstDash val="solid"/>
          </a:ln>
        </p:spPr>
        <p:txBody>
          <a:bodyPr wrap="square" lIns="0" tIns="0" rIns="0" bIns="0" anchor="t">
            <a:normAutofit/>
          </a:bodyPr>
          <a:lstStyle/>
          <a:p>
            <a:pPr algn="ctr">
              <a:defRPr sz="1425" b="1">
                <a:solidFill>
                  <a:srgbClr val="FFFFFF"/>
                </a:solidFill>
                <a:latin typeface="Yu Gothic"/>
                <a:ea typeface="Yu Gothic"/>
                <a:cs typeface="Yu Gothic"/>
              </a:defRPr>
            </a:pPr>
            <a:r>
              <a:rPr sz="1425" b="1">
                <a:solidFill>
                  <a:srgbClr val="FFFFFF"/>
                </a:solidFill>
                <a:latin typeface="Yu Gothic"/>
                <a:ea typeface="Yu Gothic"/>
                <a:cs typeface="Yu Gothic"/>
              </a:rPr>
              <a:t>育児休業取得率 100%　｜　復帰後の短時間勤務実績あり</a:t>
            </a:r>
          </a:p>
        </p:txBody>
      </p:sp>
      <p:sp>
        <p:nvSpPr>
          <p:cNvPr id="44" name="slide-subtitle">
            <a:extLst>
              <a:ext uri="{FF2B5EF4-FFF2-40B4-BE49-F238E27FC236}">
                <a16:creationId xmlns:a16="http://schemas.microsoft.com/office/drawing/2014/main" id="{DCA21AC0-80CB-A3AF-B04F-BD954BA8B15D}"/>
              </a:ext>
            </a:extLst>
          </p:cNvPr>
          <p:cNvSpPr>
            <a:spLocks noGrp="1"/>
          </p:cNvSpPr>
          <p:nvPr/>
        </p:nvSpPr>
        <p:spPr>
          <a:xfrm>
            <a:off x="800100" y="9944100"/>
            <a:ext cx="5962650" cy="304800"/>
          </a:xfrm>
          <a:prstGeom prst="rect">
            <a:avLst/>
          </a:prstGeom>
          <a:solidFill>
            <a:schemeClr val="accent4">
              <a:lumMod val="75000"/>
            </a:schemeClr>
          </a:solidFill>
          <a:ln w="0">
            <a:noFill/>
            <a:prstDash val="solid"/>
          </a:ln>
        </p:spPr>
        <p:txBody>
          <a:bodyPr wrap="square" lIns="0" tIns="0" rIns="0" bIns="0" anchor="ctr">
            <a:normAutofit fontScale="92500"/>
          </a:bodyPr>
          <a:lstStyle/>
          <a:p>
            <a:pPr algn="ctr">
              <a:defRPr sz="1238" b="0">
                <a:solidFill>
                  <a:srgbClr val="FFFFFF"/>
                </a:solidFill>
                <a:latin typeface="Yu Gothic"/>
                <a:ea typeface="Yu Gothic"/>
                <a:cs typeface="Yu Gothic"/>
              </a:defRPr>
            </a:pPr>
            <a:r>
              <a:rPr lang="en-US" altLang="ja-JP" sz="1238" b="0" dirty="0">
                <a:solidFill>
                  <a:srgbClr val="FFFFFF"/>
                </a:solidFill>
                <a:latin typeface="Yu Gothic"/>
                <a:ea typeface="Yu Gothic"/>
                <a:cs typeface="Yu Gothic"/>
              </a:rPr>
              <a:t>2026</a:t>
            </a:r>
            <a:r>
              <a:rPr lang="ja-JP" altLang="en-US" sz="1238" b="0" dirty="0">
                <a:solidFill>
                  <a:srgbClr val="FFFFFF"/>
                </a:solidFill>
                <a:latin typeface="Yu Gothic"/>
                <a:ea typeface="Yu Gothic"/>
                <a:cs typeface="Yu Gothic"/>
              </a:rPr>
              <a:t>年度実績・</a:t>
            </a:r>
            <a:r>
              <a:rPr lang="en-US" altLang="ja-JP" sz="1238" b="0" dirty="0">
                <a:solidFill>
                  <a:srgbClr val="FFFFFF"/>
                </a:solidFill>
                <a:latin typeface="Yu Gothic"/>
                <a:ea typeface="Yu Gothic"/>
                <a:cs typeface="Yu Gothic"/>
              </a:rPr>
              <a:t>2027</a:t>
            </a:r>
            <a:r>
              <a:rPr lang="ja-JP" altLang="en-US" sz="1238" b="0" dirty="0">
                <a:solidFill>
                  <a:srgbClr val="FFFFFF"/>
                </a:solidFill>
                <a:latin typeface="Yu Gothic"/>
                <a:ea typeface="Yu Gothic"/>
                <a:cs typeface="Yu Gothic"/>
              </a:rPr>
              <a:t>年度見込　各処遇改善手当を含む見込額　育休取得率は対象者実績</a:t>
            </a:r>
            <a:endParaRPr sz="1238" b="0" dirty="0">
              <a:solidFill>
                <a:srgbClr val="FFFFFF"/>
              </a:solidFill>
              <a:latin typeface="Yu Gothic"/>
              <a:ea typeface="Yu Gothic"/>
              <a:cs typeface="Yu Gothic"/>
            </a:endParaRPr>
          </a:p>
        </p:txBody>
      </p:sp>
    </p:spTree>
    <p:extLst>
      <p:ext uri="{BB962C8B-B14F-4D97-AF65-F5344CB8AC3E}">
        <p14:creationId xmlns:p14="http://schemas.microsoft.com/office/powerpoint/2010/main" val="556336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41" name="top-accent">
            <a:extLst>
              <a:ext uri="{FF2B5EF4-FFF2-40B4-BE49-F238E27FC236}">
                <a16:creationId xmlns:a16="http://schemas.microsoft.com/office/drawing/2014/main" id="{91484563-F63D-4CED-9EB4-45FC0DE73636}"/>
              </a:ext>
            </a:extLst>
          </p:cNvPr>
          <p:cNvSpPr>
            <a:spLocks noGrp="1"/>
          </p:cNvSpPr>
          <p:nvPr/>
        </p:nvSpPr>
        <p:spPr>
          <a:xfrm>
            <a:off x="0" y="0"/>
            <a:ext cx="7562850" cy="209550"/>
          </a:xfrm>
          <a:prstGeom prst="rect">
            <a:avLst/>
          </a:prstGeom>
          <a:solidFill>
            <a:srgbClr val="52782D"/>
          </a:solidFill>
          <a:ln w="0">
            <a:noFill/>
            <a:prstDash val="solid"/>
          </a:ln>
        </p:spPr>
      </p:sp>
      <p:sp>
        <p:nvSpPr>
          <p:cNvPr id="2" name="section-label">
            <a:extLst>
              <a:ext uri="{FF2B5EF4-FFF2-40B4-BE49-F238E27FC236}">
                <a16:creationId xmlns:a16="http://schemas.microsoft.com/office/drawing/2014/main" id="{8630318E-684C-46F4-AF9C-C2A18EA2D935}"/>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52782D"/>
                </a:solidFill>
                <a:latin typeface="Yu Gothic"/>
                <a:ea typeface="Yu Gothic"/>
                <a:cs typeface="Yu Gothic"/>
              </a:defRPr>
            </a:pPr>
            <a:r>
              <a:rPr sz="975" b="1">
                <a:solidFill>
                  <a:srgbClr val="52782D"/>
                </a:solidFill>
                <a:latin typeface="Yu Gothic"/>
                <a:ea typeface="Yu Gothic"/>
                <a:cs typeface="Yu Gothic"/>
              </a:rPr>
              <a:t>BENEFITS</a:t>
            </a:r>
          </a:p>
        </p:txBody>
      </p:sp>
      <p:sp>
        <p:nvSpPr>
          <p:cNvPr id="3" name="header-dot">
            <a:extLst>
              <a:ext uri="{FF2B5EF4-FFF2-40B4-BE49-F238E27FC236}">
                <a16:creationId xmlns:a16="http://schemas.microsoft.com/office/drawing/2014/main" id="{D636C597-469E-4B4A-8DB5-DFEF72FDF418}"/>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B6EDDFEE-0B1F-41D5-98A7-03BB9233F220}"/>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150C9785-9BAE-4495-A1C6-5CCBCA0B5E3F}"/>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916076F3-BD77-4580-A1E2-938573850D63}"/>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12</a:t>
            </a:r>
          </a:p>
        </p:txBody>
      </p:sp>
      <p:sp>
        <p:nvSpPr>
          <p:cNvPr id="7" name="title-color-field">
            <a:extLst>
              <a:ext uri="{FF2B5EF4-FFF2-40B4-BE49-F238E27FC236}">
                <a16:creationId xmlns:a16="http://schemas.microsoft.com/office/drawing/2014/main" id="{FDEFA16F-EF69-4BCA-8C0D-519BB313549F}"/>
              </a:ext>
            </a:extLst>
          </p:cNvPr>
          <p:cNvSpPr>
            <a:spLocks noGrp="1"/>
          </p:cNvSpPr>
          <p:nvPr/>
        </p:nvSpPr>
        <p:spPr>
          <a:xfrm>
            <a:off x="400050" y="781050"/>
            <a:ext cx="6762750" cy="1752600"/>
          </a:xfrm>
          <a:prstGeom prst="roundRect">
            <a:avLst>
              <a:gd name="adj" fmla="val 4348"/>
            </a:avLst>
          </a:prstGeom>
          <a:solidFill>
            <a:srgbClr val="52782D"/>
          </a:solidFill>
          <a:ln w="0">
            <a:noFill/>
            <a:prstDash val="solid"/>
          </a:ln>
        </p:spPr>
      </p:sp>
      <p:sp>
        <p:nvSpPr>
          <p:cNvPr id="8" name="heading-bar-left">
            <a:extLst>
              <a:ext uri="{FF2B5EF4-FFF2-40B4-BE49-F238E27FC236}">
                <a16:creationId xmlns:a16="http://schemas.microsoft.com/office/drawing/2014/main" id="{BCCC2675-BF40-46BF-8D1D-0632B22C6178}"/>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DEC0F05C-D286-4DE7-9852-F37DFD791520}"/>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E8491754-94DF-4BC0-9F1D-8AA819E34160}"/>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98A7C517-5B03-4C43-8F98-2B3294CA0EA7}"/>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EDBA14B1-4ED4-4734-8B57-B55F3896872C}"/>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300" b="1">
                <a:solidFill>
                  <a:srgbClr val="FFFFFF"/>
                </a:solidFill>
                <a:latin typeface="Yu Gothic"/>
                <a:ea typeface="Yu Gothic"/>
                <a:cs typeface="Yu Gothic"/>
              </a:defRPr>
            </a:pPr>
            <a:r>
              <a:rPr sz="3300" b="1">
                <a:solidFill>
                  <a:srgbClr val="FFFFFF"/>
                </a:solidFill>
                <a:latin typeface="Yu Gothic"/>
                <a:ea typeface="Yu Gothic"/>
                <a:cs typeface="Yu Gothic"/>
              </a:rPr>
              <a:t>働く人の生活まで、</a:t>
            </a:r>
          </a:p>
          <a:p>
            <a:pPr algn="ctr">
              <a:defRPr sz="3300" b="1">
                <a:solidFill>
                  <a:srgbClr val="FFFFFF"/>
                </a:solidFill>
                <a:latin typeface="Yu Gothic"/>
                <a:ea typeface="Yu Gothic"/>
                <a:cs typeface="Yu Gothic"/>
              </a:defRPr>
            </a:pPr>
            <a:r>
              <a:rPr sz="3300" b="1">
                <a:solidFill>
                  <a:srgbClr val="FFFFFF"/>
                </a:solidFill>
                <a:latin typeface="Yu Gothic"/>
                <a:ea typeface="Yu Gothic"/>
                <a:cs typeface="Yu Gothic"/>
              </a:rPr>
              <a:t>制度で支える。</a:t>
            </a:r>
          </a:p>
        </p:txBody>
      </p:sp>
      <p:sp>
        <p:nvSpPr>
          <p:cNvPr id="13" name="slide-subtitle">
            <a:extLst>
              <a:ext uri="{FF2B5EF4-FFF2-40B4-BE49-F238E27FC236}">
                <a16:creationId xmlns:a16="http://schemas.microsoft.com/office/drawing/2014/main" id="{1A8BE2A8-1363-46FE-A713-CED8E3EB62D7}"/>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住宅・通勤・休暇・研修を、利用場面まで分かる言葉で</a:t>
            </a:r>
          </a:p>
        </p:txBody>
      </p:sp>
      <p:sp>
        <p:nvSpPr>
          <p:cNvPr id="14" name="title-rule">
            <a:extLst>
              <a:ext uri="{FF2B5EF4-FFF2-40B4-BE49-F238E27FC236}">
                <a16:creationId xmlns:a16="http://schemas.microsoft.com/office/drawing/2014/main" id="{FA64B0A6-30B4-486C-AD87-2989FA0DEC93}"/>
              </a:ext>
            </a:extLst>
          </p:cNvPr>
          <p:cNvSpPr>
            <a:spLocks noGrp="1"/>
          </p:cNvSpPr>
          <p:nvPr/>
        </p:nvSpPr>
        <p:spPr>
          <a:xfrm>
            <a:off x="533400" y="2667000"/>
            <a:ext cx="6496050" cy="57150"/>
          </a:xfrm>
          <a:prstGeom prst="rect">
            <a:avLst/>
          </a:prstGeom>
          <a:solidFill>
            <a:srgbClr val="52782D"/>
          </a:solidFill>
          <a:ln w="0">
            <a:noFill/>
            <a:prstDash val="solid"/>
          </a:ln>
        </p:spPr>
      </p:sp>
      <p:sp>
        <p:nvSpPr>
          <p:cNvPr id="15" name="title-rule-highlight">
            <a:extLst>
              <a:ext uri="{FF2B5EF4-FFF2-40B4-BE49-F238E27FC236}">
                <a16:creationId xmlns:a16="http://schemas.microsoft.com/office/drawing/2014/main" id="{E241960D-00D5-45EE-A543-3F4B87F73CA3}"/>
              </a:ext>
            </a:extLst>
          </p:cNvPr>
          <p:cNvSpPr>
            <a:spLocks noGrp="1"/>
          </p:cNvSpPr>
          <p:nvPr/>
        </p:nvSpPr>
        <p:spPr>
          <a:xfrm>
            <a:off x="2343150" y="2667000"/>
            <a:ext cx="2876550" cy="57150"/>
          </a:xfrm>
          <a:prstGeom prst="rect">
            <a:avLst/>
          </a:prstGeom>
          <a:solidFill>
            <a:srgbClr val="E39418"/>
          </a:solidFill>
          <a:ln w="0">
            <a:noFill/>
            <a:prstDash val="solid"/>
          </a:ln>
        </p:spPr>
      </p:sp>
      <p:sp>
        <p:nvSpPr>
          <p:cNvPr id="16" name="benefit-0">
            <a:extLst>
              <a:ext uri="{FF2B5EF4-FFF2-40B4-BE49-F238E27FC236}">
                <a16:creationId xmlns:a16="http://schemas.microsoft.com/office/drawing/2014/main" id="{7C51532D-BD3B-475F-81CD-00B8EFE0644F}"/>
              </a:ext>
            </a:extLst>
          </p:cNvPr>
          <p:cNvSpPr>
            <a:spLocks noGrp="1"/>
          </p:cNvSpPr>
          <p:nvPr/>
        </p:nvSpPr>
        <p:spPr>
          <a:xfrm>
            <a:off x="533400" y="3086100"/>
            <a:ext cx="3124200" cy="1847850"/>
          </a:xfrm>
          <a:prstGeom prst="roundRect">
            <a:avLst>
              <a:gd name="adj" fmla="val 4124"/>
            </a:avLst>
          </a:prstGeom>
          <a:solidFill>
            <a:srgbClr val="FFFDF8"/>
          </a:solidFill>
          <a:ln w="9525">
            <a:solidFill>
              <a:srgbClr val="D8D5C7"/>
            </a:solidFill>
            <a:prstDash val="solid"/>
          </a:ln>
        </p:spPr>
      </p:sp>
      <p:sp>
        <p:nvSpPr>
          <p:cNvPr id="17" name="benefit-accent-0">
            <a:extLst>
              <a:ext uri="{FF2B5EF4-FFF2-40B4-BE49-F238E27FC236}">
                <a16:creationId xmlns:a16="http://schemas.microsoft.com/office/drawing/2014/main" id="{EDA01781-3391-4ABB-8474-630ECF402F22}"/>
              </a:ext>
            </a:extLst>
          </p:cNvPr>
          <p:cNvSpPr>
            <a:spLocks noGrp="1"/>
          </p:cNvSpPr>
          <p:nvPr/>
        </p:nvSpPr>
        <p:spPr>
          <a:xfrm>
            <a:off x="533400" y="3086100"/>
            <a:ext cx="3124200" cy="133350"/>
          </a:xfrm>
          <a:prstGeom prst="rect">
            <a:avLst/>
          </a:prstGeom>
          <a:solidFill>
            <a:srgbClr val="52782D"/>
          </a:solidFill>
          <a:ln w="0">
            <a:noFill/>
            <a:prstDash val="solid"/>
          </a:ln>
        </p:spPr>
      </p:sp>
      <p:sp>
        <p:nvSpPr>
          <p:cNvPr id="18" name="benefit-title-0">
            <a:extLst>
              <a:ext uri="{FF2B5EF4-FFF2-40B4-BE49-F238E27FC236}">
                <a16:creationId xmlns:a16="http://schemas.microsoft.com/office/drawing/2014/main" id="{72117EC3-84DC-44C2-AC7C-8E90821C4A01}"/>
              </a:ext>
            </a:extLst>
          </p:cNvPr>
          <p:cNvSpPr>
            <a:spLocks noGrp="1"/>
          </p:cNvSpPr>
          <p:nvPr/>
        </p:nvSpPr>
        <p:spPr>
          <a:xfrm>
            <a:off x="742950" y="3409950"/>
            <a:ext cx="2686050" cy="323850"/>
          </a:xfrm>
          <a:prstGeom prst="rect">
            <a:avLst/>
          </a:prstGeom>
          <a:noFill/>
          <a:ln w="0">
            <a:noFill/>
            <a:prstDash val="solid"/>
          </a:ln>
        </p:spPr>
        <p:txBody>
          <a:bodyPr wrap="square" lIns="0" tIns="0" rIns="0" bIns="0" anchor="t">
            <a:normAutofit/>
          </a:bodyPr>
          <a:lstStyle/>
          <a:p>
            <a:pPr algn="l">
              <a:defRPr sz="1650" b="1">
                <a:solidFill>
                  <a:srgbClr val="52782D"/>
                </a:solidFill>
                <a:latin typeface="Yu Gothic"/>
                <a:ea typeface="Yu Gothic"/>
                <a:cs typeface="Yu Gothic"/>
              </a:defRPr>
            </a:pPr>
            <a:r>
              <a:rPr sz="1650" b="1">
                <a:solidFill>
                  <a:srgbClr val="52782D"/>
                </a:solidFill>
                <a:latin typeface="Yu Gothic"/>
                <a:ea typeface="Yu Gothic"/>
                <a:cs typeface="Yu Gothic"/>
              </a:rPr>
              <a:t>借上げ住宅</a:t>
            </a:r>
          </a:p>
        </p:txBody>
      </p:sp>
      <p:sp>
        <p:nvSpPr>
          <p:cNvPr id="19" name="benefit-copy-0">
            <a:extLst>
              <a:ext uri="{FF2B5EF4-FFF2-40B4-BE49-F238E27FC236}">
                <a16:creationId xmlns:a16="http://schemas.microsoft.com/office/drawing/2014/main" id="{0934E60C-296A-49E2-BBB3-84A5CB00F842}"/>
              </a:ext>
            </a:extLst>
          </p:cNvPr>
          <p:cNvSpPr>
            <a:spLocks noGrp="1"/>
          </p:cNvSpPr>
          <p:nvPr/>
        </p:nvSpPr>
        <p:spPr>
          <a:xfrm>
            <a:off x="742950" y="3886200"/>
            <a:ext cx="2686050" cy="8572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自治体制度を利用し、月額最大67,000円の補助対象となる場合があります。適用条件・金額は自治体制度によります。</a:t>
            </a:r>
          </a:p>
        </p:txBody>
      </p:sp>
      <p:sp>
        <p:nvSpPr>
          <p:cNvPr id="20" name="benefit-1">
            <a:extLst>
              <a:ext uri="{FF2B5EF4-FFF2-40B4-BE49-F238E27FC236}">
                <a16:creationId xmlns:a16="http://schemas.microsoft.com/office/drawing/2014/main" id="{8671FAB9-4D0B-43C2-A119-79659355BC23}"/>
              </a:ext>
            </a:extLst>
          </p:cNvPr>
          <p:cNvSpPr>
            <a:spLocks noGrp="1"/>
          </p:cNvSpPr>
          <p:nvPr/>
        </p:nvSpPr>
        <p:spPr>
          <a:xfrm>
            <a:off x="3905250" y="3086100"/>
            <a:ext cx="3124200" cy="1847850"/>
          </a:xfrm>
          <a:prstGeom prst="roundRect">
            <a:avLst>
              <a:gd name="adj" fmla="val 4124"/>
            </a:avLst>
          </a:prstGeom>
          <a:solidFill>
            <a:srgbClr val="FFFDF8"/>
          </a:solidFill>
          <a:ln w="9525">
            <a:solidFill>
              <a:srgbClr val="D8D5C7"/>
            </a:solidFill>
            <a:prstDash val="solid"/>
          </a:ln>
        </p:spPr>
      </p:sp>
      <p:sp>
        <p:nvSpPr>
          <p:cNvPr id="21" name="benefit-accent-1">
            <a:extLst>
              <a:ext uri="{FF2B5EF4-FFF2-40B4-BE49-F238E27FC236}">
                <a16:creationId xmlns:a16="http://schemas.microsoft.com/office/drawing/2014/main" id="{DC6D0F5C-50D0-4706-8477-9D6E0F877D2E}"/>
              </a:ext>
            </a:extLst>
          </p:cNvPr>
          <p:cNvSpPr>
            <a:spLocks noGrp="1"/>
          </p:cNvSpPr>
          <p:nvPr/>
        </p:nvSpPr>
        <p:spPr>
          <a:xfrm>
            <a:off x="3905250" y="3086100"/>
            <a:ext cx="3124200" cy="133350"/>
          </a:xfrm>
          <a:prstGeom prst="rect">
            <a:avLst/>
          </a:prstGeom>
          <a:solidFill>
            <a:srgbClr val="E39418"/>
          </a:solidFill>
          <a:ln w="0">
            <a:noFill/>
            <a:prstDash val="solid"/>
          </a:ln>
        </p:spPr>
      </p:sp>
      <p:sp>
        <p:nvSpPr>
          <p:cNvPr id="22" name="benefit-title-1">
            <a:extLst>
              <a:ext uri="{FF2B5EF4-FFF2-40B4-BE49-F238E27FC236}">
                <a16:creationId xmlns:a16="http://schemas.microsoft.com/office/drawing/2014/main" id="{34F3814D-EED1-4C46-9DFE-AACB79DD3BDB}"/>
              </a:ext>
            </a:extLst>
          </p:cNvPr>
          <p:cNvSpPr>
            <a:spLocks noGrp="1"/>
          </p:cNvSpPr>
          <p:nvPr/>
        </p:nvSpPr>
        <p:spPr>
          <a:xfrm>
            <a:off x="4114800" y="3409950"/>
            <a:ext cx="2686050" cy="323850"/>
          </a:xfrm>
          <a:prstGeom prst="rect">
            <a:avLst/>
          </a:prstGeom>
          <a:noFill/>
          <a:ln w="0">
            <a:noFill/>
            <a:prstDash val="solid"/>
          </a:ln>
        </p:spPr>
        <p:txBody>
          <a:bodyPr wrap="square" lIns="0" tIns="0" rIns="0" bIns="0" anchor="t">
            <a:normAutofit/>
          </a:bodyPr>
          <a:lstStyle/>
          <a:p>
            <a:pPr algn="l">
              <a:defRPr sz="1650" b="1">
                <a:solidFill>
                  <a:srgbClr val="E39418"/>
                </a:solidFill>
                <a:latin typeface="Yu Gothic"/>
                <a:ea typeface="Yu Gothic"/>
                <a:cs typeface="Yu Gothic"/>
              </a:defRPr>
            </a:pPr>
            <a:r>
              <a:rPr sz="1650" b="1">
                <a:solidFill>
                  <a:srgbClr val="E39418"/>
                </a:solidFill>
                <a:latin typeface="Yu Gothic"/>
                <a:ea typeface="Yu Gothic"/>
                <a:cs typeface="Yu Gothic"/>
              </a:rPr>
              <a:t>法人住宅手当</a:t>
            </a:r>
          </a:p>
        </p:txBody>
      </p:sp>
      <p:sp>
        <p:nvSpPr>
          <p:cNvPr id="23" name="benefit-copy-1">
            <a:extLst>
              <a:ext uri="{FF2B5EF4-FFF2-40B4-BE49-F238E27FC236}">
                <a16:creationId xmlns:a16="http://schemas.microsoft.com/office/drawing/2014/main" id="{3BC8A5A3-182A-4864-A6B4-D87AAFEDF434}"/>
              </a:ext>
            </a:extLst>
          </p:cNvPr>
          <p:cNvSpPr>
            <a:spLocks noGrp="1"/>
          </p:cNvSpPr>
          <p:nvPr/>
        </p:nvSpPr>
        <p:spPr>
          <a:xfrm>
            <a:off x="4114800" y="3886200"/>
            <a:ext cx="2686050" cy="8572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借上げ制度の対象外でも、条件により月額最大20,000円。勝田台には法人契約シェアハウスもあります。</a:t>
            </a:r>
          </a:p>
        </p:txBody>
      </p:sp>
      <p:sp>
        <p:nvSpPr>
          <p:cNvPr id="24" name="benefit-2">
            <a:extLst>
              <a:ext uri="{FF2B5EF4-FFF2-40B4-BE49-F238E27FC236}">
                <a16:creationId xmlns:a16="http://schemas.microsoft.com/office/drawing/2014/main" id="{5331F610-4B09-4677-A834-F00085607AAB}"/>
              </a:ext>
            </a:extLst>
          </p:cNvPr>
          <p:cNvSpPr>
            <a:spLocks noGrp="1"/>
          </p:cNvSpPr>
          <p:nvPr/>
        </p:nvSpPr>
        <p:spPr>
          <a:xfrm>
            <a:off x="533400" y="5219700"/>
            <a:ext cx="3124200" cy="1847850"/>
          </a:xfrm>
          <a:prstGeom prst="roundRect">
            <a:avLst>
              <a:gd name="adj" fmla="val 4124"/>
            </a:avLst>
          </a:prstGeom>
          <a:solidFill>
            <a:srgbClr val="FFFDF8"/>
          </a:solidFill>
          <a:ln w="9525">
            <a:solidFill>
              <a:srgbClr val="D8D5C7"/>
            </a:solidFill>
            <a:prstDash val="solid"/>
          </a:ln>
        </p:spPr>
      </p:sp>
      <p:sp>
        <p:nvSpPr>
          <p:cNvPr id="25" name="benefit-accent-2">
            <a:extLst>
              <a:ext uri="{FF2B5EF4-FFF2-40B4-BE49-F238E27FC236}">
                <a16:creationId xmlns:a16="http://schemas.microsoft.com/office/drawing/2014/main" id="{F403425D-0B1F-4FC9-A948-E6D3758884B1}"/>
              </a:ext>
            </a:extLst>
          </p:cNvPr>
          <p:cNvSpPr>
            <a:spLocks noGrp="1"/>
          </p:cNvSpPr>
          <p:nvPr/>
        </p:nvSpPr>
        <p:spPr>
          <a:xfrm>
            <a:off x="533400" y="5219700"/>
            <a:ext cx="3124200" cy="133350"/>
          </a:xfrm>
          <a:prstGeom prst="rect">
            <a:avLst/>
          </a:prstGeom>
          <a:solidFill>
            <a:srgbClr val="5D99AE"/>
          </a:solidFill>
          <a:ln w="0">
            <a:noFill/>
            <a:prstDash val="solid"/>
          </a:ln>
        </p:spPr>
      </p:sp>
      <p:sp>
        <p:nvSpPr>
          <p:cNvPr id="26" name="benefit-title-2">
            <a:extLst>
              <a:ext uri="{FF2B5EF4-FFF2-40B4-BE49-F238E27FC236}">
                <a16:creationId xmlns:a16="http://schemas.microsoft.com/office/drawing/2014/main" id="{E1596D74-A34E-43A6-906F-8AE30E896A08}"/>
              </a:ext>
            </a:extLst>
          </p:cNvPr>
          <p:cNvSpPr>
            <a:spLocks noGrp="1"/>
          </p:cNvSpPr>
          <p:nvPr/>
        </p:nvSpPr>
        <p:spPr>
          <a:xfrm>
            <a:off x="742950" y="5543550"/>
            <a:ext cx="2686050" cy="323850"/>
          </a:xfrm>
          <a:prstGeom prst="rect">
            <a:avLst/>
          </a:prstGeom>
          <a:noFill/>
          <a:ln w="0">
            <a:noFill/>
            <a:prstDash val="solid"/>
          </a:ln>
        </p:spPr>
        <p:txBody>
          <a:bodyPr wrap="square" lIns="0" tIns="0" rIns="0" bIns="0" anchor="t">
            <a:normAutofit/>
          </a:bodyPr>
          <a:lstStyle/>
          <a:p>
            <a:pPr algn="l">
              <a:defRPr sz="1650" b="1">
                <a:solidFill>
                  <a:srgbClr val="5D99AE"/>
                </a:solidFill>
                <a:latin typeface="Yu Gothic"/>
                <a:ea typeface="Yu Gothic"/>
                <a:cs typeface="Yu Gothic"/>
              </a:defRPr>
            </a:pPr>
            <a:r>
              <a:rPr sz="1650" b="1">
                <a:solidFill>
                  <a:srgbClr val="5D99AE"/>
                </a:solidFill>
                <a:latin typeface="Yu Gothic"/>
                <a:ea typeface="Yu Gothic"/>
                <a:cs typeface="Yu Gothic"/>
              </a:rPr>
              <a:t>通勤支援</a:t>
            </a:r>
          </a:p>
        </p:txBody>
      </p:sp>
      <p:sp>
        <p:nvSpPr>
          <p:cNvPr id="27" name="benefit-copy-2">
            <a:extLst>
              <a:ext uri="{FF2B5EF4-FFF2-40B4-BE49-F238E27FC236}">
                <a16:creationId xmlns:a16="http://schemas.microsoft.com/office/drawing/2014/main" id="{FB84A8D6-AEF4-43F6-AC08-0B5143CE7B22}"/>
              </a:ext>
            </a:extLst>
          </p:cNvPr>
          <p:cNvSpPr>
            <a:spLocks noGrp="1"/>
          </p:cNvSpPr>
          <p:nvPr/>
        </p:nvSpPr>
        <p:spPr>
          <a:xfrm>
            <a:off x="742950" y="6019800"/>
            <a:ext cx="2686050" cy="8572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通勤手当は月額上限30,000円。自転車通勤は2km以上で月額2,000円。園ごとの通勤支援もあります。</a:t>
            </a:r>
          </a:p>
        </p:txBody>
      </p:sp>
      <p:sp>
        <p:nvSpPr>
          <p:cNvPr id="28" name="benefit-3">
            <a:extLst>
              <a:ext uri="{FF2B5EF4-FFF2-40B4-BE49-F238E27FC236}">
                <a16:creationId xmlns:a16="http://schemas.microsoft.com/office/drawing/2014/main" id="{2221961C-8288-436A-A0F3-F8E999C7C949}"/>
              </a:ext>
            </a:extLst>
          </p:cNvPr>
          <p:cNvSpPr>
            <a:spLocks noGrp="1"/>
          </p:cNvSpPr>
          <p:nvPr/>
        </p:nvSpPr>
        <p:spPr>
          <a:xfrm>
            <a:off x="3905250" y="5219700"/>
            <a:ext cx="3124200" cy="1847850"/>
          </a:xfrm>
          <a:prstGeom prst="roundRect">
            <a:avLst>
              <a:gd name="adj" fmla="val 4124"/>
            </a:avLst>
          </a:prstGeom>
          <a:solidFill>
            <a:srgbClr val="FFFDF8"/>
          </a:solidFill>
          <a:ln w="9525">
            <a:solidFill>
              <a:srgbClr val="D8D5C7"/>
            </a:solidFill>
            <a:prstDash val="solid"/>
          </a:ln>
        </p:spPr>
      </p:sp>
      <p:sp>
        <p:nvSpPr>
          <p:cNvPr id="29" name="benefit-accent-3">
            <a:extLst>
              <a:ext uri="{FF2B5EF4-FFF2-40B4-BE49-F238E27FC236}">
                <a16:creationId xmlns:a16="http://schemas.microsoft.com/office/drawing/2014/main" id="{CF5BA7FC-5D40-4FD1-BBD2-A2E2A25C290B}"/>
              </a:ext>
            </a:extLst>
          </p:cNvPr>
          <p:cNvSpPr>
            <a:spLocks noGrp="1"/>
          </p:cNvSpPr>
          <p:nvPr/>
        </p:nvSpPr>
        <p:spPr>
          <a:xfrm>
            <a:off x="3905250" y="5219700"/>
            <a:ext cx="3124200" cy="133350"/>
          </a:xfrm>
          <a:prstGeom prst="rect">
            <a:avLst/>
          </a:prstGeom>
          <a:solidFill>
            <a:srgbClr val="E98978"/>
          </a:solidFill>
          <a:ln w="0">
            <a:noFill/>
            <a:prstDash val="solid"/>
          </a:ln>
        </p:spPr>
      </p:sp>
      <p:sp>
        <p:nvSpPr>
          <p:cNvPr id="30" name="benefit-title-3">
            <a:extLst>
              <a:ext uri="{FF2B5EF4-FFF2-40B4-BE49-F238E27FC236}">
                <a16:creationId xmlns:a16="http://schemas.microsoft.com/office/drawing/2014/main" id="{AF13CD6C-7677-4D50-B558-65040D3D73D9}"/>
              </a:ext>
            </a:extLst>
          </p:cNvPr>
          <p:cNvSpPr>
            <a:spLocks noGrp="1"/>
          </p:cNvSpPr>
          <p:nvPr/>
        </p:nvSpPr>
        <p:spPr>
          <a:xfrm>
            <a:off x="4114800" y="5543550"/>
            <a:ext cx="2686050" cy="323850"/>
          </a:xfrm>
          <a:prstGeom prst="rect">
            <a:avLst/>
          </a:prstGeom>
          <a:noFill/>
          <a:ln w="0">
            <a:noFill/>
            <a:prstDash val="solid"/>
          </a:ln>
        </p:spPr>
        <p:txBody>
          <a:bodyPr wrap="square" lIns="0" tIns="0" rIns="0" bIns="0" anchor="t">
            <a:normAutofit/>
          </a:bodyPr>
          <a:lstStyle/>
          <a:p>
            <a:pPr algn="l">
              <a:defRPr sz="1650" b="1">
                <a:solidFill>
                  <a:srgbClr val="E98978"/>
                </a:solidFill>
                <a:latin typeface="Yu Gothic"/>
                <a:ea typeface="Yu Gothic"/>
                <a:cs typeface="Yu Gothic"/>
              </a:defRPr>
            </a:pPr>
            <a:r>
              <a:rPr sz="1650" b="1">
                <a:solidFill>
                  <a:srgbClr val="E98978"/>
                </a:solidFill>
                <a:latin typeface="Yu Gothic"/>
                <a:ea typeface="Yu Gothic"/>
                <a:cs typeface="Yu Gothic"/>
              </a:rPr>
              <a:t>休暇と復帰</a:t>
            </a:r>
          </a:p>
        </p:txBody>
      </p:sp>
      <p:sp>
        <p:nvSpPr>
          <p:cNvPr id="31" name="benefit-copy-3">
            <a:extLst>
              <a:ext uri="{FF2B5EF4-FFF2-40B4-BE49-F238E27FC236}">
                <a16:creationId xmlns:a16="http://schemas.microsoft.com/office/drawing/2014/main" id="{B93C0F56-6D8B-475A-A56D-E9AC3666845B}"/>
              </a:ext>
            </a:extLst>
          </p:cNvPr>
          <p:cNvSpPr>
            <a:spLocks noGrp="1"/>
          </p:cNvSpPr>
          <p:nvPr/>
        </p:nvSpPr>
        <p:spPr>
          <a:xfrm>
            <a:off x="4114800" y="6019800"/>
            <a:ext cx="2686050" cy="8572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有給休暇、子の看護休暇、感染症罹患時の特別休暇。育休復帰後の短時間勤務も活用できます。</a:t>
            </a:r>
          </a:p>
        </p:txBody>
      </p:sp>
      <p:sp>
        <p:nvSpPr>
          <p:cNvPr id="32" name="benefit-4">
            <a:extLst>
              <a:ext uri="{FF2B5EF4-FFF2-40B4-BE49-F238E27FC236}">
                <a16:creationId xmlns:a16="http://schemas.microsoft.com/office/drawing/2014/main" id="{960A26CB-7C5B-42C6-B4D9-33DCCCCDE98C}"/>
              </a:ext>
            </a:extLst>
          </p:cNvPr>
          <p:cNvSpPr>
            <a:spLocks noGrp="1"/>
          </p:cNvSpPr>
          <p:nvPr/>
        </p:nvSpPr>
        <p:spPr>
          <a:xfrm>
            <a:off x="533400" y="7353300"/>
            <a:ext cx="3124200" cy="1847850"/>
          </a:xfrm>
          <a:prstGeom prst="roundRect">
            <a:avLst>
              <a:gd name="adj" fmla="val 4124"/>
            </a:avLst>
          </a:prstGeom>
          <a:solidFill>
            <a:srgbClr val="FFFDF8"/>
          </a:solidFill>
          <a:ln w="9525">
            <a:solidFill>
              <a:srgbClr val="D8D5C7"/>
            </a:solidFill>
            <a:prstDash val="solid"/>
          </a:ln>
        </p:spPr>
      </p:sp>
      <p:sp>
        <p:nvSpPr>
          <p:cNvPr id="33" name="benefit-accent-4">
            <a:extLst>
              <a:ext uri="{FF2B5EF4-FFF2-40B4-BE49-F238E27FC236}">
                <a16:creationId xmlns:a16="http://schemas.microsoft.com/office/drawing/2014/main" id="{7E09A87C-8ECD-4B70-99D6-070CE503FAFC}"/>
              </a:ext>
            </a:extLst>
          </p:cNvPr>
          <p:cNvSpPr>
            <a:spLocks noGrp="1"/>
          </p:cNvSpPr>
          <p:nvPr/>
        </p:nvSpPr>
        <p:spPr>
          <a:xfrm>
            <a:off x="533400" y="7353300"/>
            <a:ext cx="3124200" cy="133350"/>
          </a:xfrm>
          <a:prstGeom prst="rect">
            <a:avLst/>
          </a:prstGeom>
          <a:solidFill>
            <a:srgbClr val="52782D"/>
          </a:solidFill>
          <a:ln w="0">
            <a:noFill/>
            <a:prstDash val="solid"/>
          </a:ln>
        </p:spPr>
      </p:sp>
      <p:sp>
        <p:nvSpPr>
          <p:cNvPr id="34" name="benefit-title-4">
            <a:extLst>
              <a:ext uri="{FF2B5EF4-FFF2-40B4-BE49-F238E27FC236}">
                <a16:creationId xmlns:a16="http://schemas.microsoft.com/office/drawing/2014/main" id="{38E5DF05-FE98-4D10-BFD8-9EBBD6515D22}"/>
              </a:ext>
            </a:extLst>
          </p:cNvPr>
          <p:cNvSpPr>
            <a:spLocks noGrp="1"/>
          </p:cNvSpPr>
          <p:nvPr/>
        </p:nvSpPr>
        <p:spPr>
          <a:xfrm>
            <a:off x="742950" y="7677150"/>
            <a:ext cx="2686050" cy="323850"/>
          </a:xfrm>
          <a:prstGeom prst="rect">
            <a:avLst/>
          </a:prstGeom>
          <a:noFill/>
          <a:ln w="0">
            <a:noFill/>
            <a:prstDash val="solid"/>
          </a:ln>
        </p:spPr>
        <p:txBody>
          <a:bodyPr wrap="square" lIns="0" tIns="0" rIns="0" bIns="0" anchor="t">
            <a:normAutofit/>
          </a:bodyPr>
          <a:lstStyle/>
          <a:p>
            <a:pPr algn="l">
              <a:defRPr sz="1650" b="1">
                <a:solidFill>
                  <a:srgbClr val="52782D"/>
                </a:solidFill>
                <a:latin typeface="Yu Gothic"/>
                <a:ea typeface="Yu Gothic"/>
                <a:cs typeface="Yu Gothic"/>
              </a:defRPr>
            </a:pPr>
            <a:r>
              <a:rPr sz="1650" b="1">
                <a:solidFill>
                  <a:srgbClr val="52782D"/>
                </a:solidFill>
                <a:latin typeface="Yu Gothic"/>
                <a:ea typeface="Yu Gothic"/>
                <a:cs typeface="Yu Gothic"/>
              </a:rPr>
              <a:t>研修</a:t>
            </a:r>
          </a:p>
        </p:txBody>
      </p:sp>
      <p:sp>
        <p:nvSpPr>
          <p:cNvPr id="35" name="benefit-copy-4">
            <a:extLst>
              <a:ext uri="{FF2B5EF4-FFF2-40B4-BE49-F238E27FC236}">
                <a16:creationId xmlns:a16="http://schemas.microsoft.com/office/drawing/2014/main" id="{00038121-A9A2-4370-B7FD-11F08BEB8D24}"/>
              </a:ext>
            </a:extLst>
          </p:cNvPr>
          <p:cNvSpPr>
            <a:spLocks noGrp="1"/>
          </p:cNvSpPr>
          <p:nvPr/>
        </p:nvSpPr>
        <p:spPr>
          <a:xfrm>
            <a:off x="742950" y="8153400"/>
            <a:ext cx="2686050" cy="8572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園内研修・3園合同研修に加え、外部研修へ年1回以上参加。経験年数や役割に応じて学びます。</a:t>
            </a:r>
          </a:p>
        </p:txBody>
      </p:sp>
      <p:sp>
        <p:nvSpPr>
          <p:cNvPr id="36" name="benefit-5">
            <a:extLst>
              <a:ext uri="{FF2B5EF4-FFF2-40B4-BE49-F238E27FC236}">
                <a16:creationId xmlns:a16="http://schemas.microsoft.com/office/drawing/2014/main" id="{B8D1D034-A9CD-4E55-A420-F925C66F70E3}"/>
              </a:ext>
            </a:extLst>
          </p:cNvPr>
          <p:cNvSpPr>
            <a:spLocks noGrp="1"/>
          </p:cNvSpPr>
          <p:nvPr/>
        </p:nvSpPr>
        <p:spPr>
          <a:xfrm>
            <a:off x="3905250" y="7353300"/>
            <a:ext cx="3124200" cy="1847850"/>
          </a:xfrm>
          <a:prstGeom prst="roundRect">
            <a:avLst>
              <a:gd name="adj" fmla="val 4124"/>
            </a:avLst>
          </a:prstGeom>
          <a:solidFill>
            <a:srgbClr val="FFFDF8"/>
          </a:solidFill>
          <a:ln w="9525">
            <a:solidFill>
              <a:srgbClr val="D8D5C7"/>
            </a:solidFill>
            <a:prstDash val="solid"/>
          </a:ln>
        </p:spPr>
      </p:sp>
      <p:sp>
        <p:nvSpPr>
          <p:cNvPr id="37" name="benefit-accent-5">
            <a:extLst>
              <a:ext uri="{FF2B5EF4-FFF2-40B4-BE49-F238E27FC236}">
                <a16:creationId xmlns:a16="http://schemas.microsoft.com/office/drawing/2014/main" id="{8F7B34AD-69E5-406F-922D-3A7AC5759C2B}"/>
              </a:ext>
            </a:extLst>
          </p:cNvPr>
          <p:cNvSpPr>
            <a:spLocks noGrp="1"/>
          </p:cNvSpPr>
          <p:nvPr/>
        </p:nvSpPr>
        <p:spPr>
          <a:xfrm>
            <a:off x="3905250" y="7353300"/>
            <a:ext cx="3124200" cy="133350"/>
          </a:xfrm>
          <a:prstGeom prst="rect">
            <a:avLst/>
          </a:prstGeom>
          <a:solidFill>
            <a:srgbClr val="E39418"/>
          </a:solidFill>
          <a:ln w="0">
            <a:noFill/>
            <a:prstDash val="solid"/>
          </a:ln>
        </p:spPr>
      </p:sp>
      <p:sp>
        <p:nvSpPr>
          <p:cNvPr id="38" name="benefit-title-5">
            <a:extLst>
              <a:ext uri="{FF2B5EF4-FFF2-40B4-BE49-F238E27FC236}">
                <a16:creationId xmlns:a16="http://schemas.microsoft.com/office/drawing/2014/main" id="{4A38B9B0-7FFD-4F9A-B191-67E9B521FBA9}"/>
              </a:ext>
            </a:extLst>
          </p:cNvPr>
          <p:cNvSpPr>
            <a:spLocks noGrp="1"/>
          </p:cNvSpPr>
          <p:nvPr/>
        </p:nvSpPr>
        <p:spPr>
          <a:xfrm>
            <a:off x="4114800" y="7677150"/>
            <a:ext cx="2686050" cy="323850"/>
          </a:xfrm>
          <a:prstGeom prst="rect">
            <a:avLst/>
          </a:prstGeom>
          <a:noFill/>
          <a:ln w="0">
            <a:noFill/>
            <a:prstDash val="solid"/>
          </a:ln>
        </p:spPr>
        <p:txBody>
          <a:bodyPr wrap="square" lIns="0" tIns="0" rIns="0" bIns="0" anchor="t">
            <a:normAutofit/>
          </a:bodyPr>
          <a:lstStyle/>
          <a:p>
            <a:pPr algn="l">
              <a:defRPr sz="1650" b="1">
                <a:solidFill>
                  <a:srgbClr val="E39418"/>
                </a:solidFill>
                <a:latin typeface="Yu Gothic"/>
                <a:ea typeface="Yu Gothic"/>
                <a:cs typeface="Yu Gothic"/>
              </a:defRPr>
            </a:pPr>
            <a:r>
              <a:rPr sz="1650" b="1">
                <a:solidFill>
                  <a:srgbClr val="E39418"/>
                </a:solidFill>
                <a:latin typeface="Yu Gothic"/>
                <a:ea typeface="Yu Gothic"/>
                <a:cs typeface="Yu Gothic"/>
              </a:rPr>
              <a:t>健康と安心</a:t>
            </a:r>
          </a:p>
        </p:txBody>
      </p:sp>
      <p:sp>
        <p:nvSpPr>
          <p:cNvPr id="39" name="benefit-copy-5">
            <a:extLst>
              <a:ext uri="{FF2B5EF4-FFF2-40B4-BE49-F238E27FC236}">
                <a16:creationId xmlns:a16="http://schemas.microsoft.com/office/drawing/2014/main" id="{D06D8D81-76CB-4ECF-A981-FE8B955CAB1A}"/>
              </a:ext>
            </a:extLst>
          </p:cNvPr>
          <p:cNvSpPr>
            <a:spLocks noGrp="1"/>
          </p:cNvSpPr>
          <p:nvPr/>
        </p:nvSpPr>
        <p:spPr>
          <a:xfrm>
            <a:off x="4114800" y="8153400"/>
            <a:ext cx="2686050" cy="8572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社会保険、定期健康診断、各種休暇制度。悩みを管理職や専門職へ相談できる体制を整えます。</a:t>
            </a:r>
          </a:p>
        </p:txBody>
      </p:sp>
      <p:sp>
        <p:nvSpPr>
          <p:cNvPr id="40" name="benefit-note">
            <a:extLst>
              <a:ext uri="{FF2B5EF4-FFF2-40B4-BE49-F238E27FC236}">
                <a16:creationId xmlns:a16="http://schemas.microsoft.com/office/drawing/2014/main" id="{3DE3D544-53D3-474B-9123-72064A586A83}"/>
              </a:ext>
            </a:extLst>
          </p:cNvPr>
          <p:cNvSpPr>
            <a:spLocks noGrp="1"/>
          </p:cNvSpPr>
          <p:nvPr/>
        </p:nvSpPr>
        <p:spPr>
          <a:xfrm>
            <a:off x="533400" y="9639300"/>
            <a:ext cx="6496050" cy="228600"/>
          </a:xfrm>
          <a:prstGeom prst="rect">
            <a:avLst/>
          </a:prstGeom>
          <a:noFill/>
          <a:ln w="0">
            <a:noFill/>
            <a:prstDash val="solid"/>
          </a:ln>
        </p:spPr>
        <p:txBody>
          <a:bodyPr wrap="square" lIns="0" tIns="0" rIns="0" bIns="0" anchor="t">
            <a:normAutofit/>
          </a:bodyPr>
          <a:lstStyle/>
          <a:p>
            <a:pPr algn="ctr">
              <a:defRPr sz="938" b="0">
                <a:solidFill>
                  <a:srgbClr val="617067"/>
                </a:solidFill>
                <a:latin typeface="Yu Gothic"/>
                <a:ea typeface="Yu Gothic"/>
                <a:cs typeface="Yu Gothic"/>
              </a:defRPr>
            </a:pPr>
            <a:r>
              <a:rPr sz="938" b="0">
                <a:solidFill>
                  <a:srgbClr val="617067"/>
                </a:solidFill>
                <a:latin typeface="Yu Gothic"/>
                <a:ea typeface="Yu Gothic"/>
                <a:cs typeface="Yu Gothic"/>
              </a:rPr>
              <a:t>制度は改定や個別条件により変わります。利用条件は園見学・採用面談で具体的にご説明します。</a:t>
            </a:r>
          </a:p>
        </p:txBody>
      </p:sp>
    </p:spTree>
    <p:extLst>
      <p:ext uri="{BB962C8B-B14F-4D97-AF65-F5344CB8AC3E}">
        <p14:creationId xmlns:p14="http://schemas.microsoft.com/office/powerpoint/2010/main" val="1709073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pic>
        <p:nvPicPr>
          <p:cNvPr id="13" name="図 12"/>
          <p:cNvPicPr>
            <a:picLocks noChangeAspect="1"/>
          </p:cNvPicPr>
          <p:nvPr/>
        </p:nvPicPr>
        <p:blipFill>
          <a:blip r:embed="rId3"/>
          <a:srcRect l="26419" r="26419"/>
          <a:stretch>
            <a:fillRect/>
          </a:stretch>
        </p:blipFill>
        <p:spPr>
          <a:xfrm>
            <a:off x="0" y="0"/>
            <a:ext cx="7562850" cy="10696575"/>
          </a:xfrm>
          <a:prstGeom prst="rect">
            <a:avLst/>
          </a:prstGeom>
        </p:spPr>
      </p:pic>
      <p:sp>
        <p:nvSpPr>
          <p:cNvPr id="2" name="photo-overlay">
            <a:extLst>
              <a:ext uri="{FF2B5EF4-FFF2-40B4-BE49-F238E27FC236}">
                <a16:creationId xmlns:a16="http://schemas.microsoft.com/office/drawing/2014/main" id="{29E7E115-54A0-404A-A5BD-572EE420B4BA}"/>
              </a:ext>
            </a:extLst>
          </p:cNvPr>
          <p:cNvSpPr>
            <a:spLocks noGrp="1"/>
          </p:cNvSpPr>
          <p:nvPr/>
        </p:nvSpPr>
        <p:spPr>
          <a:xfrm>
            <a:off x="0" y="0"/>
            <a:ext cx="7562850" cy="10696575"/>
          </a:xfrm>
          <a:prstGeom prst="rect">
            <a:avLst/>
          </a:prstGeom>
          <a:solidFill>
            <a:srgbClr val="000000">
              <a:alpha val="30196"/>
            </a:srgbClr>
          </a:solidFill>
          <a:ln w="0">
            <a:noFill/>
            <a:prstDash val="solid"/>
          </a:ln>
        </p:spPr>
        <p:txBody>
          <a:bodyPr/>
          <a:lstStyle/>
          <a:p>
            <a:endParaRPr lang="ja-JP" altLang="en-US" dirty="0"/>
          </a:p>
        </p:txBody>
      </p:sp>
      <p:sp>
        <p:nvSpPr>
          <p:cNvPr id="3" name="top-band">
            <a:extLst>
              <a:ext uri="{FF2B5EF4-FFF2-40B4-BE49-F238E27FC236}">
                <a16:creationId xmlns:a16="http://schemas.microsoft.com/office/drawing/2014/main" id="{64D1604B-A541-4EA4-8039-AAD961272329}"/>
              </a:ext>
            </a:extLst>
          </p:cNvPr>
          <p:cNvSpPr>
            <a:spLocks noGrp="1"/>
          </p:cNvSpPr>
          <p:nvPr/>
        </p:nvSpPr>
        <p:spPr>
          <a:xfrm>
            <a:off x="0" y="0"/>
            <a:ext cx="7562850" cy="285750"/>
          </a:xfrm>
          <a:prstGeom prst="rect">
            <a:avLst/>
          </a:prstGeom>
          <a:solidFill>
            <a:srgbClr val="52782D"/>
          </a:solidFill>
          <a:ln w="0">
            <a:noFill/>
            <a:prstDash val="solid"/>
          </a:ln>
        </p:spPr>
      </p:sp>
      <p:sp>
        <p:nvSpPr>
          <p:cNvPr id="4" name="door-label">
            <a:extLst>
              <a:ext uri="{FF2B5EF4-FFF2-40B4-BE49-F238E27FC236}">
                <a16:creationId xmlns:a16="http://schemas.microsoft.com/office/drawing/2014/main" id="{D029712A-86A4-4FB8-A78A-FFE8C2686D55}"/>
              </a:ext>
            </a:extLst>
          </p:cNvPr>
          <p:cNvSpPr>
            <a:spLocks noGrp="1"/>
          </p:cNvSpPr>
          <p:nvPr/>
        </p:nvSpPr>
        <p:spPr>
          <a:xfrm>
            <a:off x="533400" y="590550"/>
            <a:ext cx="3810000" cy="266700"/>
          </a:xfrm>
          <a:prstGeom prst="rect">
            <a:avLst/>
          </a:prstGeom>
          <a:noFill/>
          <a:ln w="0">
            <a:noFill/>
            <a:prstDash val="solid"/>
          </a:ln>
        </p:spPr>
        <p:txBody>
          <a:bodyPr wrap="square" lIns="0" tIns="0" rIns="0" bIns="0" anchor="t">
            <a:normAutofit/>
          </a:bodyPr>
          <a:lstStyle/>
          <a:p>
            <a:pPr algn="l">
              <a:defRPr sz="1125" b="1">
                <a:solidFill>
                  <a:srgbClr val="FFFFFF"/>
                </a:solidFill>
                <a:latin typeface="Yu Gothic"/>
                <a:ea typeface="Yu Gothic"/>
                <a:cs typeface="Yu Gothic"/>
              </a:defRPr>
            </a:pPr>
            <a:r>
              <a:rPr sz="1125" b="1">
                <a:solidFill>
                  <a:srgbClr val="FFFFFF"/>
                </a:solidFill>
                <a:latin typeface="Yu Gothic"/>
                <a:ea typeface="Yu Gothic"/>
                <a:cs typeface="Yu Gothic"/>
              </a:rPr>
              <a:t>SCHOOL 01  |  YACHIYO</a:t>
            </a:r>
          </a:p>
        </p:txBody>
      </p:sp>
      <p:sp>
        <p:nvSpPr>
          <p:cNvPr id="5" name="door-title">
            <a:extLst>
              <a:ext uri="{FF2B5EF4-FFF2-40B4-BE49-F238E27FC236}">
                <a16:creationId xmlns:a16="http://schemas.microsoft.com/office/drawing/2014/main" id="{C94BD99F-0E3C-4FF2-A376-3E94C145D7D0}"/>
              </a:ext>
            </a:extLst>
          </p:cNvPr>
          <p:cNvSpPr>
            <a:spLocks noGrp="1"/>
          </p:cNvSpPr>
          <p:nvPr/>
        </p:nvSpPr>
        <p:spPr>
          <a:xfrm>
            <a:off x="533400" y="1809750"/>
            <a:ext cx="6496050" cy="1428750"/>
          </a:xfrm>
          <a:prstGeom prst="rect">
            <a:avLst/>
          </a:prstGeom>
          <a:noFill/>
          <a:ln w="0">
            <a:noFill/>
            <a:prstDash val="solid"/>
          </a:ln>
        </p:spPr>
        <p:txBody>
          <a:bodyPr wrap="square" lIns="0" tIns="0" rIns="0" bIns="0" anchor="t">
            <a:normAutofit/>
          </a:bodyPr>
          <a:lstStyle/>
          <a:p>
            <a:pPr algn="l">
              <a:defRPr sz="4050" b="1">
                <a:solidFill>
                  <a:srgbClr val="FFFFFF"/>
                </a:solidFill>
                <a:latin typeface="Yu Gothic"/>
                <a:ea typeface="Yu Gothic"/>
                <a:cs typeface="Yu Gothic"/>
              </a:defRPr>
            </a:pPr>
            <a:r>
              <a:rPr sz="4050" b="1">
                <a:solidFill>
                  <a:srgbClr val="FFFFFF"/>
                </a:solidFill>
                <a:latin typeface="Yu Gothic"/>
                <a:ea typeface="Yu Gothic"/>
                <a:cs typeface="Yu Gothic"/>
              </a:rPr>
              <a:t>緑が丘はぐみの杜保育園</a:t>
            </a:r>
          </a:p>
        </p:txBody>
      </p:sp>
      <p:sp>
        <p:nvSpPr>
          <p:cNvPr id="6" name="door-rule">
            <a:extLst>
              <a:ext uri="{FF2B5EF4-FFF2-40B4-BE49-F238E27FC236}">
                <a16:creationId xmlns:a16="http://schemas.microsoft.com/office/drawing/2014/main" id="{0D4CBA9F-2182-4BCB-99EB-CC866E11112D}"/>
              </a:ext>
            </a:extLst>
          </p:cNvPr>
          <p:cNvSpPr>
            <a:spLocks noGrp="1"/>
          </p:cNvSpPr>
          <p:nvPr/>
        </p:nvSpPr>
        <p:spPr>
          <a:xfrm>
            <a:off x="533400" y="3543300"/>
            <a:ext cx="1143000" cy="95250"/>
          </a:xfrm>
          <a:prstGeom prst="roundRect">
            <a:avLst>
              <a:gd name="adj" fmla="val 50000"/>
            </a:avLst>
          </a:prstGeom>
          <a:solidFill>
            <a:srgbClr val="52782D"/>
          </a:solidFill>
          <a:ln w="0">
            <a:noFill/>
            <a:prstDash val="solid"/>
          </a:ln>
        </p:spPr>
      </p:sp>
      <p:sp>
        <p:nvSpPr>
          <p:cNvPr id="7" name="door-tagline">
            <a:extLst>
              <a:ext uri="{FF2B5EF4-FFF2-40B4-BE49-F238E27FC236}">
                <a16:creationId xmlns:a16="http://schemas.microsoft.com/office/drawing/2014/main" id="{45752699-CA93-439D-909D-C03E0FFABBBB}"/>
              </a:ext>
            </a:extLst>
          </p:cNvPr>
          <p:cNvSpPr>
            <a:spLocks noGrp="1"/>
          </p:cNvSpPr>
          <p:nvPr/>
        </p:nvSpPr>
        <p:spPr>
          <a:xfrm>
            <a:off x="533400" y="3981450"/>
            <a:ext cx="5334000" cy="1238250"/>
          </a:xfrm>
          <a:prstGeom prst="rect">
            <a:avLst/>
          </a:prstGeom>
          <a:noFill/>
          <a:ln w="0">
            <a:noFill/>
            <a:prstDash val="solid"/>
          </a:ln>
        </p:spPr>
        <p:txBody>
          <a:bodyPr wrap="square" lIns="0" tIns="0" rIns="0" bIns="0" anchor="t">
            <a:normAutofit/>
          </a:bodyPr>
          <a:lstStyle/>
          <a:p>
            <a:pPr algn="l">
              <a:defRPr sz="2250" b="1">
                <a:solidFill>
                  <a:srgbClr val="FFFFFF"/>
                </a:solidFill>
                <a:latin typeface="Yu Gothic"/>
                <a:ea typeface="Yu Gothic"/>
                <a:cs typeface="Yu Gothic"/>
              </a:defRPr>
            </a:pPr>
            <a:r>
              <a:rPr lang="ja-JP" altLang="en-US" sz="2250" b="1" dirty="0">
                <a:solidFill>
                  <a:srgbClr val="FFFFFF"/>
                </a:solidFill>
                <a:latin typeface="Yu Gothic"/>
                <a:ea typeface="Yu Gothic"/>
                <a:cs typeface="Yu Gothic"/>
              </a:rPr>
              <a:t>大きな園だから、</a:t>
            </a:r>
            <a:endParaRPr lang="en-US" altLang="ja-JP" sz="2250" b="1" dirty="0">
              <a:solidFill>
                <a:srgbClr val="FFFFFF"/>
              </a:solidFill>
              <a:latin typeface="Yu Gothic"/>
              <a:ea typeface="Yu Gothic"/>
              <a:cs typeface="Yu Gothic"/>
            </a:endParaRPr>
          </a:p>
          <a:p>
            <a:pPr algn="l">
              <a:defRPr sz="2250" b="1">
                <a:solidFill>
                  <a:srgbClr val="FFFFFF"/>
                </a:solidFill>
                <a:latin typeface="Yu Gothic"/>
                <a:ea typeface="Yu Gothic"/>
                <a:cs typeface="Yu Gothic"/>
              </a:defRPr>
            </a:pPr>
            <a:r>
              <a:rPr lang="ja-JP" altLang="en-US" sz="2250" b="1" dirty="0">
                <a:solidFill>
                  <a:srgbClr val="FFFFFF"/>
                </a:solidFill>
                <a:latin typeface="Yu Gothic"/>
                <a:ea typeface="Yu Gothic"/>
                <a:cs typeface="Yu Gothic"/>
              </a:rPr>
              <a:t>　　小さな育ちに気づける。</a:t>
            </a:r>
          </a:p>
        </p:txBody>
      </p:sp>
      <p:sp>
        <p:nvSpPr>
          <p:cNvPr id="8" name="capacity-block">
            <a:extLst>
              <a:ext uri="{FF2B5EF4-FFF2-40B4-BE49-F238E27FC236}">
                <a16:creationId xmlns:a16="http://schemas.microsoft.com/office/drawing/2014/main" id="{0080D0F6-2C5E-4D7C-BF27-12A796B10A3B}"/>
              </a:ext>
            </a:extLst>
          </p:cNvPr>
          <p:cNvSpPr>
            <a:spLocks noGrp="1"/>
          </p:cNvSpPr>
          <p:nvPr/>
        </p:nvSpPr>
        <p:spPr>
          <a:xfrm>
            <a:off x="533400" y="7448550"/>
            <a:ext cx="3333750" cy="1905000"/>
          </a:xfrm>
          <a:prstGeom prst="roundRect">
            <a:avLst>
              <a:gd name="adj" fmla="val 4000"/>
            </a:avLst>
          </a:prstGeom>
          <a:solidFill>
            <a:srgbClr val="FBF5E8"/>
          </a:solidFill>
          <a:ln w="0">
            <a:noFill/>
            <a:prstDash val="solid"/>
          </a:ln>
        </p:spPr>
      </p:sp>
      <p:sp>
        <p:nvSpPr>
          <p:cNvPr id="9" name="capacity-accent">
            <a:extLst>
              <a:ext uri="{FF2B5EF4-FFF2-40B4-BE49-F238E27FC236}">
                <a16:creationId xmlns:a16="http://schemas.microsoft.com/office/drawing/2014/main" id="{02DC81E2-B5FB-4143-B902-B4A6E410D687}"/>
              </a:ext>
            </a:extLst>
          </p:cNvPr>
          <p:cNvSpPr>
            <a:spLocks noGrp="1"/>
          </p:cNvSpPr>
          <p:nvPr/>
        </p:nvSpPr>
        <p:spPr>
          <a:xfrm>
            <a:off x="533400" y="7448550"/>
            <a:ext cx="3333750" cy="152400"/>
          </a:xfrm>
          <a:prstGeom prst="rect">
            <a:avLst/>
          </a:prstGeom>
          <a:solidFill>
            <a:srgbClr val="52782D"/>
          </a:solidFill>
          <a:ln w="0">
            <a:noFill/>
            <a:prstDash val="solid"/>
          </a:ln>
        </p:spPr>
      </p:sp>
      <p:sp>
        <p:nvSpPr>
          <p:cNvPr id="10" name="capacity">
            <a:extLst>
              <a:ext uri="{FF2B5EF4-FFF2-40B4-BE49-F238E27FC236}">
                <a16:creationId xmlns:a16="http://schemas.microsoft.com/office/drawing/2014/main" id="{6B56AEBF-080B-4FFF-9232-589134FCC065}"/>
              </a:ext>
            </a:extLst>
          </p:cNvPr>
          <p:cNvSpPr>
            <a:spLocks noGrp="1"/>
          </p:cNvSpPr>
          <p:nvPr/>
        </p:nvSpPr>
        <p:spPr>
          <a:xfrm>
            <a:off x="762000" y="7810500"/>
            <a:ext cx="2876550" cy="685800"/>
          </a:xfrm>
          <a:prstGeom prst="rect">
            <a:avLst/>
          </a:prstGeom>
          <a:noFill/>
          <a:ln w="0">
            <a:noFill/>
            <a:prstDash val="solid"/>
          </a:ln>
        </p:spPr>
        <p:txBody>
          <a:bodyPr wrap="square" lIns="0" tIns="0" rIns="0" bIns="0" anchor="t">
            <a:normAutofit/>
          </a:bodyPr>
          <a:lstStyle/>
          <a:p>
            <a:pPr algn="l">
              <a:defRPr sz="4200" b="1">
                <a:solidFill>
                  <a:srgbClr val="52782D"/>
                </a:solidFill>
                <a:latin typeface="Yu Gothic"/>
                <a:ea typeface="Yu Gothic"/>
                <a:cs typeface="Yu Gothic"/>
              </a:defRPr>
            </a:pPr>
            <a:r>
              <a:rPr sz="4200" b="1">
                <a:solidFill>
                  <a:srgbClr val="52782D"/>
                </a:solidFill>
                <a:latin typeface="Yu Gothic"/>
                <a:ea typeface="Yu Gothic"/>
                <a:cs typeface="Yu Gothic"/>
              </a:rPr>
              <a:t>定員160名</a:t>
            </a:r>
          </a:p>
        </p:txBody>
      </p:sp>
      <p:sp>
        <p:nvSpPr>
          <p:cNvPr id="11" name="door-access">
            <a:extLst>
              <a:ext uri="{FF2B5EF4-FFF2-40B4-BE49-F238E27FC236}">
                <a16:creationId xmlns:a16="http://schemas.microsoft.com/office/drawing/2014/main" id="{8689F8BC-AA8E-47DB-BA14-BA133E87644D}"/>
              </a:ext>
            </a:extLst>
          </p:cNvPr>
          <p:cNvSpPr>
            <a:spLocks noGrp="1"/>
          </p:cNvSpPr>
          <p:nvPr/>
        </p:nvSpPr>
        <p:spPr>
          <a:xfrm>
            <a:off x="747932" y="8648700"/>
            <a:ext cx="2876550" cy="457200"/>
          </a:xfrm>
          <a:prstGeom prst="rect">
            <a:avLst/>
          </a:prstGeom>
          <a:noFill/>
          <a:ln w="0">
            <a:noFill/>
            <a:prstDash val="solid"/>
          </a:ln>
        </p:spPr>
        <p:txBody>
          <a:bodyPr wrap="square" lIns="0" tIns="0" rIns="0" bIns="0" anchor="t">
            <a:normAutofit/>
          </a:bodyPr>
          <a:lstStyle/>
          <a:p>
            <a:pPr algn="l">
              <a:defRPr sz="1200" b="1">
                <a:solidFill>
                  <a:srgbClr val="20352A"/>
                </a:solidFill>
                <a:latin typeface="Yu Gothic"/>
                <a:ea typeface="Yu Gothic"/>
                <a:cs typeface="Yu Gothic"/>
              </a:defRPr>
            </a:pPr>
            <a:r>
              <a:rPr lang="ja-JP" altLang="en-US" sz="1200" b="1" dirty="0">
                <a:solidFill>
                  <a:srgbClr val="20352A"/>
                </a:solidFill>
                <a:latin typeface="Yu Gothic"/>
                <a:ea typeface="Yu Gothic"/>
                <a:cs typeface="Yu Gothic"/>
              </a:rPr>
              <a:t>東葉高速鉄道 </a:t>
            </a:r>
            <a:r>
              <a:rPr sz="1200" b="1" dirty="0" err="1">
                <a:solidFill>
                  <a:srgbClr val="20352A"/>
                </a:solidFill>
                <a:latin typeface="Yu Gothic"/>
                <a:ea typeface="Yu Gothic"/>
                <a:cs typeface="Yu Gothic"/>
              </a:rPr>
              <a:t>八千代緑が丘駅から</a:t>
            </a:r>
            <a:endParaRPr lang="en-US" sz="1200" b="1" dirty="0">
              <a:solidFill>
                <a:srgbClr val="20352A"/>
              </a:solidFill>
              <a:latin typeface="Yu Gothic"/>
              <a:ea typeface="Yu Gothic"/>
              <a:cs typeface="Yu Gothic"/>
            </a:endParaRPr>
          </a:p>
          <a:p>
            <a:pPr algn="l">
              <a:defRPr sz="1200" b="1">
                <a:solidFill>
                  <a:srgbClr val="20352A"/>
                </a:solidFill>
                <a:latin typeface="Yu Gothic"/>
                <a:ea typeface="Yu Gothic"/>
                <a:cs typeface="Yu Gothic"/>
              </a:defRPr>
            </a:pPr>
            <a:r>
              <a:rPr sz="1200" b="1" dirty="0">
                <a:solidFill>
                  <a:srgbClr val="20352A"/>
                </a:solidFill>
                <a:latin typeface="Yu Gothic"/>
                <a:ea typeface="Yu Gothic"/>
                <a:cs typeface="Yu Gothic"/>
              </a:rPr>
              <a:t>徒歩約10分</a:t>
            </a:r>
          </a:p>
        </p:txBody>
      </p:sp>
      <p:sp>
        <p:nvSpPr>
          <p:cNvPr id="12" name="door-footer">
            <a:extLst>
              <a:ext uri="{FF2B5EF4-FFF2-40B4-BE49-F238E27FC236}">
                <a16:creationId xmlns:a16="http://schemas.microsoft.com/office/drawing/2014/main" id="{9CE3E357-0B3F-4DCA-8E14-85C35BEA85F8}"/>
              </a:ext>
            </a:extLst>
          </p:cNvPr>
          <p:cNvSpPr>
            <a:spLocks noGrp="1"/>
          </p:cNvSpPr>
          <p:nvPr/>
        </p:nvSpPr>
        <p:spPr>
          <a:xfrm>
            <a:off x="533400" y="10372725"/>
            <a:ext cx="6496050" cy="171450"/>
          </a:xfrm>
          <a:prstGeom prst="rect">
            <a:avLst/>
          </a:prstGeom>
          <a:noFill/>
          <a:ln w="0">
            <a:noFill/>
            <a:prstDash val="solid"/>
          </a:ln>
        </p:spPr>
        <p:txBody>
          <a:bodyPr wrap="square" lIns="0" tIns="0" rIns="0" bIns="0" anchor="t">
            <a:normAutofit/>
          </a:bodyPr>
          <a:lstStyle/>
          <a:p>
            <a:pPr algn="r">
              <a:defRPr sz="750" b="1">
                <a:solidFill>
                  <a:srgbClr val="FFFFFF"/>
                </a:solidFill>
                <a:latin typeface="Yu Gothic"/>
                <a:ea typeface="Yu Gothic"/>
                <a:cs typeface="Yu Gothic"/>
              </a:defRPr>
            </a:pPr>
            <a:r>
              <a:rPr sz="750" b="1">
                <a:solidFill>
                  <a:srgbClr val="FFFFFF"/>
                </a:solidFill>
                <a:latin typeface="Yu Gothic"/>
                <a:ea typeface="Yu Gothic"/>
                <a:cs typeface="Yu Gothic"/>
              </a:rPr>
              <a:t>2027.4 NEW GRADUATE  |  13</a:t>
            </a:r>
          </a:p>
        </p:txBody>
      </p:sp>
    </p:spTree>
    <p:extLst>
      <p:ext uri="{BB962C8B-B14F-4D97-AF65-F5344CB8AC3E}">
        <p14:creationId xmlns:p14="http://schemas.microsoft.com/office/powerpoint/2010/main" val="22116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16" name="top-accent">
            <a:extLst>
              <a:ext uri="{FF2B5EF4-FFF2-40B4-BE49-F238E27FC236}">
                <a16:creationId xmlns:a16="http://schemas.microsoft.com/office/drawing/2014/main" id="{E88EADC1-EE9A-45A9-8231-7613C9B6F8D5}"/>
              </a:ext>
            </a:extLst>
          </p:cNvPr>
          <p:cNvSpPr>
            <a:spLocks noGrp="1"/>
          </p:cNvSpPr>
          <p:nvPr/>
        </p:nvSpPr>
        <p:spPr>
          <a:xfrm>
            <a:off x="0" y="0"/>
            <a:ext cx="7562850" cy="209550"/>
          </a:xfrm>
          <a:prstGeom prst="rect">
            <a:avLst/>
          </a:prstGeom>
          <a:solidFill>
            <a:srgbClr val="52782D"/>
          </a:solidFill>
          <a:ln w="0">
            <a:noFill/>
            <a:prstDash val="solid"/>
          </a:ln>
        </p:spPr>
      </p:sp>
      <p:sp>
        <p:nvSpPr>
          <p:cNvPr id="2" name="section-label">
            <a:extLst>
              <a:ext uri="{FF2B5EF4-FFF2-40B4-BE49-F238E27FC236}">
                <a16:creationId xmlns:a16="http://schemas.microsoft.com/office/drawing/2014/main" id="{C2A159BE-1DC8-4598-B1A2-03ECDD42CFBB}"/>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52782D"/>
                </a:solidFill>
                <a:latin typeface="Yu Gothic"/>
                <a:ea typeface="Yu Gothic"/>
                <a:cs typeface="Yu Gothic"/>
              </a:defRPr>
            </a:pPr>
            <a:r>
              <a:rPr sz="975" b="1">
                <a:solidFill>
                  <a:srgbClr val="52782D"/>
                </a:solidFill>
                <a:latin typeface="Yu Gothic"/>
                <a:ea typeface="Yu Gothic"/>
                <a:cs typeface="Yu Gothic"/>
              </a:rPr>
              <a:t>SCHOOL 01  |  HAGUMI</a:t>
            </a:r>
          </a:p>
        </p:txBody>
      </p:sp>
      <p:sp>
        <p:nvSpPr>
          <p:cNvPr id="3" name="header-dot">
            <a:extLst>
              <a:ext uri="{FF2B5EF4-FFF2-40B4-BE49-F238E27FC236}">
                <a16:creationId xmlns:a16="http://schemas.microsoft.com/office/drawing/2014/main" id="{1060C751-0751-4E64-9FA4-E19255F4F4FB}"/>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BD7131ED-DBEC-4312-B449-34725EFEADE1}"/>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A5AF2844-82AD-4663-9907-D49C9035D409}"/>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9A58896D-B8EB-49F2-9AA6-8FB3DB47BCD2}"/>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14</a:t>
            </a:r>
          </a:p>
        </p:txBody>
      </p:sp>
      <p:sp>
        <p:nvSpPr>
          <p:cNvPr id="7" name="title-color-field">
            <a:extLst>
              <a:ext uri="{FF2B5EF4-FFF2-40B4-BE49-F238E27FC236}">
                <a16:creationId xmlns:a16="http://schemas.microsoft.com/office/drawing/2014/main" id="{02094E82-E5C5-4DC6-AFAB-027BE8A8006E}"/>
              </a:ext>
            </a:extLst>
          </p:cNvPr>
          <p:cNvSpPr>
            <a:spLocks noGrp="1"/>
          </p:cNvSpPr>
          <p:nvPr/>
        </p:nvSpPr>
        <p:spPr>
          <a:xfrm>
            <a:off x="400050" y="781050"/>
            <a:ext cx="6762750" cy="1752600"/>
          </a:xfrm>
          <a:prstGeom prst="roundRect">
            <a:avLst>
              <a:gd name="adj" fmla="val 4348"/>
            </a:avLst>
          </a:prstGeom>
          <a:solidFill>
            <a:srgbClr val="52782D"/>
          </a:solidFill>
          <a:ln w="0">
            <a:noFill/>
            <a:prstDash val="solid"/>
          </a:ln>
        </p:spPr>
      </p:sp>
      <p:sp>
        <p:nvSpPr>
          <p:cNvPr id="8" name="heading-bar-left">
            <a:extLst>
              <a:ext uri="{FF2B5EF4-FFF2-40B4-BE49-F238E27FC236}">
                <a16:creationId xmlns:a16="http://schemas.microsoft.com/office/drawing/2014/main" id="{AE52303B-D6BC-4AC9-9889-EFE86754D348}"/>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F6FD68C1-3A21-49C2-B9DD-98D37AF0BC27}"/>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FA95129C-F5AF-492C-899A-3D037AF715BB}"/>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C63195A7-C062-426C-A486-5B59FDD24380}"/>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87C9BDA9-EEC3-4C5D-9A52-51117F1C0506}"/>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150" b="1">
                <a:solidFill>
                  <a:srgbClr val="FFFFFF"/>
                </a:solidFill>
                <a:latin typeface="Yu Gothic"/>
                <a:ea typeface="Yu Gothic"/>
                <a:cs typeface="Yu Gothic"/>
              </a:defRPr>
            </a:pPr>
            <a:r>
              <a:rPr sz="3150" b="1">
                <a:solidFill>
                  <a:srgbClr val="FFFFFF"/>
                </a:solidFill>
                <a:latin typeface="Yu Gothic"/>
                <a:ea typeface="Yu Gothic"/>
                <a:cs typeface="Yu Gothic"/>
              </a:rPr>
              <a:t>規模の大きさを、</a:t>
            </a:r>
          </a:p>
          <a:p>
            <a:pPr algn="ctr">
              <a:defRPr sz="3150" b="1">
                <a:solidFill>
                  <a:srgbClr val="FFFFFF"/>
                </a:solidFill>
                <a:latin typeface="Yu Gothic"/>
                <a:ea typeface="Yu Gothic"/>
                <a:cs typeface="Yu Gothic"/>
              </a:defRPr>
            </a:pPr>
            <a:r>
              <a:rPr sz="3150" b="1">
                <a:solidFill>
                  <a:srgbClr val="FFFFFF"/>
                </a:solidFill>
                <a:latin typeface="Yu Gothic"/>
                <a:ea typeface="Yu Gothic"/>
                <a:cs typeface="Yu Gothic"/>
              </a:rPr>
              <a:t>保育の豊かさにつなげる。</a:t>
            </a:r>
          </a:p>
        </p:txBody>
      </p:sp>
      <p:sp>
        <p:nvSpPr>
          <p:cNvPr id="13" name="slide-subtitle">
            <a:extLst>
              <a:ext uri="{FF2B5EF4-FFF2-40B4-BE49-F238E27FC236}">
                <a16:creationId xmlns:a16="http://schemas.microsoft.com/office/drawing/2014/main" id="{94F753F9-7E36-4052-89DB-BA3383B49D30}"/>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緑が丘はぐみの杜保育園｜園の全体像</a:t>
            </a:r>
          </a:p>
        </p:txBody>
      </p:sp>
      <p:sp>
        <p:nvSpPr>
          <p:cNvPr id="14" name="title-rule">
            <a:extLst>
              <a:ext uri="{FF2B5EF4-FFF2-40B4-BE49-F238E27FC236}">
                <a16:creationId xmlns:a16="http://schemas.microsoft.com/office/drawing/2014/main" id="{4DBFEF8A-D04B-4166-A1FC-B6CC0E43A792}"/>
              </a:ext>
            </a:extLst>
          </p:cNvPr>
          <p:cNvSpPr>
            <a:spLocks noGrp="1"/>
          </p:cNvSpPr>
          <p:nvPr/>
        </p:nvSpPr>
        <p:spPr>
          <a:xfrm>
            <a:off x="533400" y="2667000"/>
            <a:ext cx="6496050" cy="57150"/>
          </a:xfrm>
          <a:prstGeom prst="rect">
            <a:avLst/>
          </a:prstGeom>
          <a:solidFill>
            <a:srgbClr val="52782D"/>
          </a:solidFill>
          <a:ln w="0">
            <a:noFill/>
            <a:prstDash val="solid"/>
          </a:ln>
        </p:spPr>
      </p:sp>
      <p:sp>
        <p:nvSpPr>
          <p:cNvPr id="15" name="title-rule-highlight">
            <a:extLst>
              <a:ext uri="{FF2B5EF4-FFF2-40B4-BE49-F238E27FC236}">
                <a16:creationId xmlns:a16="http://schemas.microsoft.com/office/drawing/2014/main" id="{CE8521C6-4AF2-43CA-A004-6B84761555BF}"/>
              </a:ext>
            </a:extLst>
          </p:cNvPr>
          <p:cNvSpPr>
            <a:spLocks noGrp="1"/>
          </p:cNvSpPr>
          <p:nvPr/>
        </p:nvSpPr>
        <p:spPr>
          <a:xfrm>
            <a:off x="2343150" y="2667000"/>
            <a:ext cx="2876550" cy="57150"/>
          </a:xfrm>
          <a:prstGeom prst="rect">
            <a:avLst/>
          </a:prstGeom>
          <a:solidFill>
            <a:srgbClr val="E39418"/>
          </a:solidFill>
          <a:ln w="0">
            <a:noFill/>
            <a:prstDash val="solid"/>
          </a:ln>
        </p:spPr>
      </p:sp>
      <p:pic>
        <p:nvPicPr>
          <p:cNvPr id="54" name="図 53"/>
          <p:cNvPicPr>
            <a:picLocks noChangeAspect="1"/>
          </p:cNvPicPr>
          <p:nvPr/>
        </p:nvPicPr>
        <p:blipFill>
          <a:blip r:embed="rId3"/>
          <a:srcRect t="16025" b="16025"/>
          <a:stretch>
            <a:fillRect/>
          </a:stretch>
        </p:blipFill>
        <p:spPr>
          <a:xfrm>
            <a:off x="533400" y="3067050"/>
            <a:ext cx="6496050" cy="2952750"/>
          </a:xfrm>
          <a:prstGeom prst="roundRect">
            <a:avLst>
              <a:gd name="adj" fmla="val 5161"/>
            </a:avLst>
          </a:prstGeom>
        </p:spPr>
      </p:pic>
      <p:sp>
        <p:nvSpPr>
          <p:cNvPr id="17" name="info-0">
            <a:extLst>
              <a:ext uri="{FF2B5EF4-FFF2-40B4-BE49-F238E27FC236}">
                <a16:creationId xmlns:a16="http://schemas.microsoft.com/office/drawing/2014/main" id="{4FCBC5D4-50B3-4C9E-BCAE-82B6735638C0}"/>
              </a:ext>
            </a:extLst>
          </p:cNvPr>
          <p:cNvSpPr>
            <a:spLocks noGrp="1"/>
          </p:cNvSpPr>
          <p:nvPr/>
        </p:nvSpPr>
        <p:spPr>
          <a:xfrm>
            <a:off x="533400" y="6248400"/>
            <a:ext cx="1524000" cy="914400"/>
          </a:xfrm>
          <a:prstGeom prst="roundRect">
            <a:avLst>
              <a:gd name="adj" fmla="val 8333"/>
            </a:avLst>
          </a:prstGeom>
          <a:solidFill>
            <a:srgbClr val="FFFDF8"/>
          </a:solidFill>
          <a:ln w="9525">
            <a:solidFill>
              <a:srgbClr val="D8D5C7"/>
            </a:solidFill>
            <a:prstDash val="solid"/>
          </a:ln>
        </p:spPr>
      </p:sp>
      <p:sp>
        <p:nvSpPr>
          <p:cNvPr id="18" name="info-accent-0">
            <a:extLst>
              <a:ext uri="{FF2B5EF4-FFF2-40B4-BE49-F238E27FC236}">
                <a16:creationId xmlns:a16="http://schemas.microsoft.com/office/drawing/2014/main" id="{A30102FC-2EC7-4910-856E-2C8481801934}"/>
              </a:ext>
            </a:extLst>
          </p:cNvPr>
          <p:cNvSpPr>
            <a:spLocks noGrp="1"/>
          </p:cNvSpPr>
          <p:nvPr/>
        </p:nvSpPr>
        <p:spPr>
          <a:xfrm>
            <a:off x="533400" y="6248400"/>
            <a:ext cx="1524000" cy="76200"/>
          </a:xfrm>
          <a:prstGeom prst="rect">
            <a:avLst/>
          </a:prstGeom>
          <a:solidFill>
            <a:srgbClr val="52782D"/>
          </a:solidFill>
          <a:ln w="0">
            <a:noFill/>
            <a:prstDash val="solid"/>
          </a:ln>
        </p:spPr>
      </p:sp>
      <p:sp>
        <p:nvSpPr>
          <p:cNvPr id="19" name="info-label-0">
            <a:extLst>
              <a:ext uri="{FF2B5EF4-FFF2-40B4-BE49-F238E27FC236}">
                <a16:creationId xmlns:a16="http://schemas.microsoft.com/office/drawing/2014/main" id="{B78C8A94-4583-4F80-973B-209C77DAD62A}"/>
              </a:ext>
            </a:extLst>
          </p:cNvPr>
          <p:cNvSpPr>
            <a:spLocks noGrp="1"/>
          </p:cNvSpPr>
          <p:nvPr/>
        </p:nvSpPr>
        <p:spPr>
          <a:xfrm>
            <a:off x="666750" y="6381750"/>
            <a:ext cx="1257300" cy="209550"/>
          </a:xfrm>
          <a:prstGeom prst="rect">
            <a:avLst/>
          </a:prstGeom>
          <a:noFill/>
          <a:ln w="0">
            <a:noFill/>
            <a:prstDash val="solid"/>
          </a:ln>
        </p:spPr>
        <p:txBody>
          <a:bodyPr wrap="square" lIns="0" tIns="0" rIns="0" bIns="0" anchor="t">
            <a:normAutofit/>
          </a:bodyPr>
          <a:lstStyle/>
          <a:p>
            <a:pPr algn="l">
              <a:defRPr sz="900" b="1">
                <a:solidFill>
                  <a:srgbClr val="52782D"/>
                </a:solidFill>
                <a:latin typeface="Yu Gothic"/>
                <a:ea typeface="Yu Gothic"/>
                <a:cs typeface="Yu Gothic"/>
              </a:defRPr>
            </a:pPr>
            <a:r>
              <a:rPr sz="900" b="1">
                <a:solidFill>
                  <a:srgbClr val="52782D"/>
                </a:solidFill>
                <a:latin typeface="Yu Gothic"/>
                <a:ea typeface="Yu Gothic"/>
                <a:cs typeface="Yu Gothic"/>
              </a:rPr>
              <a:t>開園</a:t>
            </a:r>
          </a:p>
        </p:txBody>
      </p:sp>
      <p:sp>
        <p:nvSpPr>
          <p:cNvPr id="20" name="info-value-0">
            <a:extLst>
              <a:ext uri="{FF2B5EF4-FFF2-40B4-BE49-F238E27FC236}">
                <a16:creationId xmlns:a16="http://schemas.microsoft.com/office/drawing/2014/main" id="{0A1A447E-9BF3-49C2-A3B7-2D521F8E48AB}"/>
              </a:ext>
            </a:extLst>
          </p:cNvPr>
          <p:cNvSpPr>
            <a:spLocks noGrp="1"/>
          </p:cNvSpPr>
          <p:nvPr/>
        </p:nvSpPr>
        <p:spPr>
          <a:xfrm>
            <a:off x="666750" y="6686550"/>
            <a:ext cx="1257300" cy="361950"/>
          </a:xfrm>
          <a:prstGeom prst="rect">
            <a:avLst/>
          </a:prstGeom>
          <a:noFill/>
          <a:ln w="0">
            <a:noFill/>
            <a:prstDash val="solid"/>
          </a:ln>
        </p:spPr>
        <p:txBody>
          <a:bodyPr wrap="square" lIns="0" tIns="0" rIns="0" bIns="0" anchor="t">
            <a:normAutofit/>
          </a:bodyPr>
          <a:lstStyle/>
          <a:p>
            <a:pPr algn="l">
              <a:defRPr sz="1275" b="1">
                <a:solidFill>
                  <a:srgbClr val="20352A"/>
                </a:solidFill>
                <a:latin typeface="Yu Gothic"/>
                <a:ea typeface="Yu Gothic"/>
                <a:cs typeface="Yu Gothic"/>
              </a:defRPr>
            </a:pPr>
            <a:r>
              <a:rPr sz="1275" b="1">
                <a:solidFill>
                  <a:srgbClr val="20352A"/>
                </a:solidFill>
                <a:latin typeface="Yu Gothic"/>
                <a:ea typeface="Yu Gothic"/>
                <a:cs typeface="Yu Gothic"/>
              </a:rPr>
              <a:t>2011年4月</a:t>
            </a:r>
          </a:p>
        </p:txBody>
      </p:sp>
      <p:sp>
        <p:nvSpPr>
          <p:cNvPr id="21" name="info-1">
            <a:extLst>
              <a:ext uri="{FF2B5EF4-FFF2-40B4-BE49-F238E27FC236}">
                <a16:creationId xmlns:a16="http://schemas.microsoft.com/office/drawing/2014/main" id="{C2CF32A5-8F30-4B01-AFFA-DFC55A3D5EBE}"/>
              </a:ext>
            </a:extLst>
          </p:cNvPr>
          <p:cNvSpPr>
            <a:spLocks noGrp="1"/>
          </p:cNvSpPr>
          <p:nvPr/>
        </p:nvSpPr>
        <p:spPr>
          <a:xfrm>
            <a:off x="2190750" y="6248400"/>
            <a:ext cx="1524000" cy="914400"/>
          </a:xfrm>
          <a:prstGeom prst="roundRect">
            <a:avLst>
              <a:gd name="adj" fmla="val 8333"/>
            </a:avLst>
          </a:prstGeom>
          <a:solidFill>
            <a:srgbClr val="E8F1D7"/>
          </a:solidFill>
          <a:ln w="9525">
            <a:solidFill>
              <a:srgbClr val="D8D5C7"/>
            </a:solidFill>
            <a:prstDash val="solid"/>
          </a:ln>
        </p:spPr>
      </p:sp>
      <p:sp>
        <p:nvSpPr>
          <p:cNvPr id="22" name="info-accent-1">
            <a:extLst>
              <a:ext uri="{FF2B5EF4-FFF2-40B4-BE49-F238E27FC236}">
                <a16:creationId xmlns:a16="http://schemas.microsoft.com/office/drawing/2014/main" id="{3A35F721-2428-4597-A675-E5C4C96AB256}"/>
              </a:ext>
            </a:extLst>
          </p:cNvPr>
          <p:cNvSpPr>
            <a:spLocks noGrp="1"/>
          </p:cNvSpPr>
          <p:nvPr/>
        </p:nvSpPr>
        <p:spPr>
          <a:xfrm>
            <a:off x="2190750" y="6248400"/>
            <a:ext cx="1524000" cy="76200"/>
          </a:xfrm>
          <a:prstGeom prst="rect">
            <a:avLst/>
          </a:prstGeom>
          <a:solidFill>
            <a:srgbClr val="52782D"/>
          </a:solidFill>
          <a:ln w="0">
            <a:noFill/>
            <a:prstDash val="solid"/>
          </a:ln>
        </p:spPr>
      </p:sp>
      <p:sp>
        <p:nvSpPr>
          <p:cNvPr id="23" name="info-label-1">
            <a:extLst>
              <a:ext uri="{FF2B5EF4-FFF2-40B4-BE49-F238E27FC236}">
                <a16:creationId xmlns:a16="http://schemas.microsoft.com/office/drawing/2014/main" id="{66C356B0-3C45-4A87-8CB5-1699CAD07995}"/>
              </a:ext>
            </a:extLst>
          </p:cNvPr>
          <p:cNvSpPr>
            <a:spLocks noGrp="1"/>
          </p:cNvSpPr>
          <p:nvPr/>
        </p:nvSpPr>
        <p:spPr>
          <a:xfrm>
            <a:off x="2324100" y="6381750"/>
            <a:ext cx="1257300" cy="209550"/>
          </a:xfrm>
          <a:prstGeom prst="rect">
            <a:avLst/>
          </a:prstGeom>
          <a:noFill/>
          <a:ln w="0">
            <a:noFill/>
            <a:prstDash val="solid"/>
          </a:ln>
        </p:spPr>
        <p:txBody>
          <a:bodyPr wrap="square" lIns="0" tIns="0" rIns="0" bIns="0" anchor="t">
            <a:normAutofit/>
          </a:bodyPr>
          <a:lstStyle/>
          <a:p>
            <a:pPr algn="l">
              <a:defRPr sz="900" b="1">
                <a:solidFill>
                  <a:srgbClr val="52782D"/>
                </a:solidFill>
                <a:latin typeface="Yu Gothic"/>
                <a:ea typeface="Yu Gothic"/>
                <a:cs typeface="Yu Gothic"/>
              </a:defRPr>
            </a:pPr>
            <a:r>
              <a:rPr sz="900" b="1">
                <a:solidFill>
                  <a:srgbClr val="52782D"/>
                </a:solidFill>
                <a:latin typeface="Yu Gothic"/>
                <a:ea typeface="Yu Gothic"/>
                <a:cs typeface="Yu Gothic"/>
              </a:rPr>
              <a:t>定員</a:t>
            </a:r>
          </a:p>
        </p:txBody>
      </p:sp>
      <p:sp>
        <p:nvSpPr>
          <p:cNvPr id="24" name="info-value-1">
            <a:extLst>
              <a:ext uri="{FF2B5EF4-FFF2-40B4-BE49-F238E27FC236}">
                <a16:creationId xmlns:a16="http://schemas.microsoft.com/office/drawing/2014/main" id="{2D634EA5-26FB-43C6-9208-D91FAD5BD2A2}"/>
              </a:ext>
            </a:extLst>
          </p:cNvPr>
          <p:cNvSpPr>
            <a:spLocks noGrp="1"/>
          </p:cNvSpPr>
          <p:nvPr/>
        </p:nvSpPr>
        <p:spPr>
          <a:xfrm>
            <a:off x="2324100" y="6686550"/>
            <a:ext cx="1257300" cy="361950"/>
          </a:xfrm>
          <a:prstGeom prst="rect">
            <a:avLst/>
          </a:prstGeom>
          <a:noFill/>
          <a:ln w="0">
            <a:noFill/>
            <a:prstDash val="solid"/>
          </a:ln>
        </p:spPr>
        <p:txBody>
          <a:bodyPr wrap="square" lIns="0" tIns="0" rIns="0" bIns="0" anchor="t">
            <a:normAutofit/>
          </a:bodyPr>
          <a:lstStyle/>
          <a:p>
            <a:pPr algn="l">
              <a:defRPr sz="1275" b="1">
                <a:solidFill>
                  <a:srgbClr val="20352A"/>
                </a:solidFill>
                <a:latin typeface="Yu Gothic"/>
                <a:ea typeface="Yu Gothic"/>
                <a:cs typeface="Yu Gothic"/>
              </a:defRPr>
            </a:pPr>
            <a:r>
              <a:rPr sz="1275" b="1">
                <a:solidFill>
                  <a:srgbClr val="20352A"/>
                </a:solidFill>
                <a:latin typeface="Yu Gothic"/>
                <a:ea typeface="Yu Gothic"/>
                <a:cs typeface="Yu Gothic"/>
              </a:rPr>
              <a:t>160名</a:t>
            </a:r>
          </a:p>
        </p:txBody>
      </p:sp>
      <p:sp>
        <p:nvSpPr>
          <p:cNvPr id="25" name="info-2">
            <a:extLst>
              <a:ext uri="{FF2B5EF4-FFF2-40B4-BE49-F238E27FC236}">
                <a16:creationId xmlns:a16="http://schemas.microsoft.com/office/drawing/2014/main" id="{1B662ADA-AD2E-4332-B124-BF8C1E8E156C}"/>
              </a:ext>
            </a:extLst>
          </p:cNvPr>
          <p:cNvSpPr>
            <a:spLocks noGrp="1"/>
          </p:cNvSpPr>
          <p:nvPr/>
        </p:nvSpPr>
        <p:spPr>
          <a:xfrm>
            <a:off x="3848100" y="6248400"/>
            <a:ext cx="1524000" cy="914400"/>
          </a:xfrm>
          <a:prstGeom prst="roundRect">
            <a:avLst>
              <a:gd name="adj" fmla="val 8333"/>
            </a:avLst>
          </a:prstGeom>
          <a:solidFill>
            <a:srgbClr val="FFFDF8"/>
          </a:solidFill>
          <a:ln w="9525">
            <a:solidFill>
              <a:srgbClr val="D8D5C7"/>
            </a:solidFill>
            <a:prstDash val="solid"/>
          </a:ln>
        </p:spPr>
      </p:sp>
      <p:sp>
        <p:nvSpPr>
          <p:cNvPr id="26" name="info-accent-2">
            <a:extLst>
              <a:ext uri="{FF2B5EF4-FFF2-40B4-BE49-F238E27FC236}">
                <a16:creationId xmlns:a16="http://schemas.microsoft.com/office/drawing/2014/main" id="{AAA079F4-B372-4B6B-96A5-760E3DDB087D}"/>
              </a:ext>
            </a:extLst>
          </p:cNvPr>
          <p:cNvSpPr>
            <a:spLocks noGrp="1"/>
          </p:cNvSpPr>
          <p:nvPr/>
        </p:nvSpPr>
        <p:spPr>
          <a:xfrm>
            <a:off x="3848100" y="6248400"/>
            <a:ext cx="1524000" cy="76200"/>
          </a:xfrm>
          <a:prstGeom prst="rect">
            <a:avLst/>
          </a:prstGeom>
          <a:solidFill>
            <a:srgbClr val="52782D"/>
          </a:solidFill>
          <a:ln w="0">
            <a:noFill/>
            <a:prstDash val="solid"/>
          </a:ln>
        </p:spPr>
      </p:sp>
      <p:sp>
        <p:nvSpPr>
          <p:cNvPr id="27" name="info-label-2">
            <a:extLst>
              <a:ext uri="{FF2B5EF4-FFF2-40B4-BE49-F238E27FC236}">
                <a16:creationId xmlns:a16="http://schemas.microsoft.com/office/drawing/2014/main" id="{E0DCE702-CBBA-49E6-8185-74D2EE54E807}"/>
              </a:ext>
            </a:extLst>
          </p:cNvPr>
          <p:cNvSpPr>
            <a:spLocks noGrp="1"/>
          </p:cNvSpPr>
          <p:nvPr/>
        </p:nvSpPr>
        <p:spPr>
          <a:xfrm>
            <a:off x="3981450" y="6381750"/>
            <a:ext cx="1257300" cy="209550"/>
          </a:xfrm>
          <a:prstGeom prst="rect">
            <a:avLst/>
          </a:prstGeom>
          <a:noFill/>
          <a:ln w="0">
            <a:noFill/>
            <a:prstDash val="solid"/>
          </a:ln>
        </p:spPr>
        <p:txBody>
          <a:bodyPr wrap="square" lIns="0" tIns="0" rIns="0" bIns="0" anchor="t">
            <a:normAutofit/>
          </a:bodyPr>
          <a:lstStyle/>
          <a:p>
            <a:pPr algn="l">
              <a:defRPr sz="900" b="1">
                <a:solidFill>
                  <a:srgbClr val="52782D"/>
                </a:solidFill>
                <a:latin typeface="Yu Gothic"/>
                <a:ea typeface="Yu Gothic"/>
                <a:cs typeface="Yu Gothic"/>
              </a:defRPr>
            </a:pPr>
            <a:r>
              <a:rPr sz="900" b="1">
                <a:solidFill>
                  <a:srgbClr val="52782D"/>
                </a:solidFill>
                <a:latin typeface="Yu Gothic"/>
                <a:ea typeface="Yu Gothic"/>
                <a:cs typeface="Yu Gothic"/>
              </a:rPr>
              <a:t>在園</a:t>
            </a:r>
          </a:p>
        </p:txBody>
      </p:sp>
      <p:sp>
        <p:nvSpPr>
          <p:cNvPr id="28" name="info-value-2">
            <a:extLst>
              <a:ext uri="{FF2B5EF4-FFF2-40B4-BE49-F238E27FC236}">
                <a16:creationId xmlns:a16="http://schemas.microsoft.com/office/drawing/2014/main" id="{8DC8FF7C-62A7-476A-8EF4-D9B76258FAE2}"/>
              </a:ext>
            </a:extLst>
          </p:cNvPr>
          <p:cNvSpPr>
            <a:spLocks noGrp="1"/>
          </p:cNvSpPr>
          <p:nvPr/>
        </p:nvSpPr>
        <p:spPr>
          <a:xfrm>
            <a:off x="3981450" y="6686550"/>
            <a:ext cx="1257300" cy="361950"/>
          </a:xfrm>
          <a:prstGeom prst="rect">
            <a:avLst/>
          </a:prstGeom>
          <a:noFill/>
          <a:ln w="0">
            <a:noFill/>
            <a:prstDash val="solid"/>
          </a:ln>
        </p:spPr>
        <p:txBody>
          <a:bodyPr wrap="square" lIns="0" tIns="0" rIns="0" bIns="0" anchor="t">
            <a:normAutofit/>
          </a:bodyPr>
          <a:lstStyle/>
          <a:p>
            <a:pPr algn="l">
              <a:defRPr sz="1275" b="1">
                <a:solidFill>
                  <a:srgbClr val="20352A"/>
                </a:solidFill>
                <a:latin typeface="Yu Gothic"/>
                <a:ea typeface="Yu Gothic"/>
                <a:cs typeface="Yu Gothic"/>
              </a:defRPr>
            </a:pPr>
            <a:r>
              <a:rPr sz="1275" b="1" dirty="0">
                <a:solidFill>
                  <a:srgbClr val="20352A"/>
                </a:solidFill>
                <a:latin typeface="Yu Gothic"/>
                <a:ea typeface="Yu Gothic"/>
                <a:cs typeface="Yu Gothic"/>
              </a:rPr>
              <a:t>189名</a:t>
            </a:r>
          </a:p>
        </p:txBody>
      </p:sp>
      <p:sp>
        <p:nvSpPr>
          <p:cNvPr id="29" name="info-3">
            <a:extLst>
              <a:ext uri="{FF2B5EF4-FFF2-40B4-BE49-F238E27FC236}">
                <a16:creationId xmlns:a16="http://schemas.microsoft.com/office/drawing/2014/main" id="{5A311578-3BB7-4F72-AD3F-9BE7B3833F19}"/>
              </a:ext>
            </a:extLst>
          </p:cNvPr>
          <p:cNvSpPr>
            <a:spLocks noGrp="1"/>
          </p:cNvSpPr>
          <p:nvPr/>
        </p:nvSpPr>
        <p:spPr>
          <a:xfrm>
            <a:off x="5505450" y="6248400"/>
            <a:ext cx="1524000" cy="914400"/>
          </a:xfrm>
          <a:prstGeom prst="roundRect">
            <a:avLst>
              <a:gd name="adj" fmla="val 8333"/>
            </a:avLst>
          </a:prstGeom>
          <a:solidFill>
            <a:srgbClr val="E8F1D7"/>
          </a:solidFill>
          <a:ln w="9525">
            <a:solidFill>
              <a:srgbClr val="D8D5C7"/>
            </a:solidFill>
            <a:prstDash val="solid"/>
          </a:ln>
        </p:spPr>
        <p:txBody>
          <a:bodyPr/>
          <a:lstStyle/>
          <a:p>
            <a:endParaRPr lang="ja-JP" altLang="en-US" dirty="0"/>
          </a:p>
        </p:txBody>
      </p:sp>
      <p:sp>
        <p:nvSpPr>
          <p:cNvPr id="30" name="info-accent-3">
            <a:extLst>
              <a:ext uri="{FF2B5EF4-FFF2-40B4-BE49-F238E27FC236}">
                <a16:creationId xmlns:a16="http://schemas.microsoft.com/office/drawing/2014/main" id="{879E36A0-378A-4F4F-9A37-3015BACE8F7C}"/>
              </a:ext>
            </a:extLst>
          </p:cNvPr>
          <p:cNvSpPr>
            <a:spLocks noGrp="1"/>
          </p:cNvSpPr>
          <p:nvPr/>
        </p:nvSpPr>
        <p:spPr>
          <a:xfrm>
            <a:off x="5505450" y="6248400"/>
            <a:ext cx="1524000" cy="76200"/>
          </a:xfrm>
          <a:prstGeom prst="rect">
            <a:avLst/>
          </a:prstGeom>
          <a:solidFill>
            <a:srgbClr val="52782D"/>
          </a:solidFill>
          <a:ln w="0">
            <a:noFill/>
            <a:prstDash val="solid"/>
          </a:ln>
        </p:spPr>
      </p:sp>
      <p:sp>
        <p:nvSpPr>
          <p:cNvPr id="31" name="info-label-3">
            <a:extLst>
              <a:ext uri="{FF2B5EF4-FFF2-40B4-BE49-F238E27FC236}">
                <a16:creationId xmlns:a16="http://schemas.microsoft.com/office/drawing/2014/main" id="{939790CB-AE39-4352-A2AD-1CA21141EC8D}"/>
              </a:ext>
            </a:extLst>
          </p:cNvPr>
          <p:cNvSpPr>
            <a:spLocks noGrp="1"/>
          </p:cNvSpPr>
          <p:nvPr/>
        </p:nvSpPr>
        <p:spPr>
          <a:xfrm>
            <a:off x="5638800" y="6381750"/>
            <a:ext cx="1257300" cy="209550"/>
          </a:xfrm>
          <a:prstGeom prst="rect">
            <a:avLst/>
          </a:prstGeom>
          <a:noFill/>
          <a:ln w="0">
            <a:noFill/>
            <a:prstDash val="solid"/>
          </a:ln>
        </p:spPr>
        <p:txBody>
          <a:bodyPr wrap="square" lIns="0" tIns="0" rIns="0" bIns="0" anchor="t">
            <a:normAutofit/>
          </a:bodyPr>
          <a:lstStyle/>
          <a:p>
            <a:pPr algn="l">
              <a:defRPr sz="900" b="1">
                <a:solidFill>
                  <a:srgbClr val="52782D"/>
                </a:solidFill>
                <a:latin typeface="Yu Gothic"/>
                <a:ea typeface="Yu Gothic"/>
                <a:cs typeface="Yu Gothic"/>
              </a:defRPr>
            </a:pPr>
            <a:r>
              <a:rPr sz="900" b="1">
                <a:solidFill>
                  <a:srgbClr val="52782D"/>
                </a:solidFill>
                <a:latin typeface="Yu Gothic"/>
                <a:ea typeface="Yu Gothic"/>
                <a:cs typeface="Yu Gothic"/>
              </a:rPr>
              <a:t>職員</a:t>
            </a:r>
          </a:p>
        </p:txBody>
      </p:sp>
      <p:sp>
        <p:nvSpPr>
          <p:cNvPr id="32" name="info-value-3">
            <a:extLst>
              <a:ext uri="{FF2B5EF4-FFF2-40B4-BE49-F238E27FC236}">
                <a16:creationId xmlns:a16="http://schemas.microsoft.com/office/drawing/2014/main" id="{4DE84673-00E9-4A49-9510-F61ED83672D0}"/>
              </a:ext>
            </a:extLst>
          </p:cNvPr>
          <p:cNvSpPr>
            <a:spLocks noGrp="1"/>
          </p:cNvSpPr>
          <p:nvPr/>
        </p:nvSpPr>
        <p:spPr>
          <a:xfrm>
            <a:off x="5638800" y="6686550"/>
            <a:ext cx="1257300" cy="361950"/>
          </a:xfrm>
          <a:prstGeom prst="rect">
            <a:avLst/>
          </a:prstGeom>
          <a:noFill/>
          <a:ln w="0">
            <a:noFill/>
            <a:prstDash val="solid"/>
          </a:ln>
        </p:spPr>
        <p:txBody>
          <a:bodyPr wrap="square" lIns="0" tIns="0" rIns="0" bIns="0" anchor="t">
            <a:normAutofit/>
          </a:bodyPr>
          <a:lstStyle/>
          <a:p>
            <a:pPr algn="l">
              <a:defRPr sz="1275" b="1">
                <a:solidFill>
                  <a:srgbClr val="20352A"/>
                </a:solidFill>
                <a:latin typeface="Yu Gothic"/>
                <a:ea typeface="Yu Gothic"/>
                <a:cs typeface="Yu Gothic"/>
              </a:defRPr>
            </a:pPr>
            <a:r>
              <a:rPr sz="1275" b="1" dirty="0">
                <a:solidFill>
                  <a:srgbClr val="20352A"/>
                </a:solidFill>
                <a:latin typeface="Yu Gothic"/>
                <a:ea typeface="Yu Gothic"/>
                <a:cs typeface="Yu Gothic"/>
              </a:rPr>
              <a:t>73名</a:t>
            </a:r>
          </a:p>
        </p:txBody>
      </p:sp>
      <p:sp>
        <p:nvSpPr>
          <p:cNvPr id="33" name="section-mark">
            <a:extLst>
              <a:ext uri="{FF2B5EF4-FFF2-40B4-BE49-F238E27FC236}">
                <a16:creationId xmlns:a16="http://schemas.microsoft.com/office/drawing/2014/main" id="{287543A8-C606-45E2-B7EA-97C3ADEF91EC}"/>
              </a:ext>
            </a:extLst>
          </p:cNvPr>
          <p:cNvSpPr>
            <a:spLocks noGrp="1"/>
          </p:cNvSpPr>
          <p:nvPr/>
        </p:nvSpPr>
        <p:spPr>
          <a:xfrm>
            <a:off x="533400" y="7534275"/>
            <a:ext cx="85725" cy="228600"/>
          </a:xfrm>
          <a:prstGeom prst="roundRect">
            <a:avLst>
              <a:gd name="adj" fmla="val 50000"/>
            </a:avLst>
          </a:prstGeom>
          <a:solidFill>
            <a:srgbClr val="52782D"/>
          </a:solidFill>
          <a:ln w="0">
            <a:noFill/>
            <a:prstDash val="solid"/>
          </a:ln>
        </p:spPr>
      </p:sp>
      <p:sp>
        <p:nvSpPr>
          <p:cNvPr id="34" name="content-heading">
            <a:extLst>
              <a:ext uri="{FF2B5EF4-FFF2-40B4-BE49-F238E27FC236}">
                <a16:creationId xmlns:a16="http://schemas.microsoft.com/office/drawing/2014/main" id="{318F45D7-A2D1-4BD9-B2D4-864061D1824A}"/>
              </a:ext>
            </a:extLst>
          </p:cNvPr>
          <p:cNvSpPr>
            <a:spLocks noGrp="1"/>
          </p:cNvSpPr>
          <p:nvPr/>
        </p:nvSpPr>
        <p:spPr>
          <a:xfrm>
            <a:off x="723900" y="7505700"/>
            <a:ext cx="2286000" cy="285750"/>
          </a:xfrm>
          <a:prstGeom prst="rect">
            <a:avLst/>
          </a:prstGeom>
          <a:noFill/>
          <a:ln w="0">
            <a:noFill/>
            <a:prstDash val="solid"/>
          </a:ln>
        </p:spPr>
        <p:txBody>
          <a:bodyPr wrap="square" lIns="0" tIns="0" rIns="0" bIns="0" anchor="t">
            <a:normAutofit/>
          </a:bodyPr>
          <a:lstStyle/>
          <a:p>
            <a:pPr algn="l">
              <a:defRPr sz="1500" b="1">
                <a:solidFill>
                  <a:srgbClr val="20352A"/>
                </a:solidFill>
                <a:latin typeface="Yu Gothic"/>
                <a:ea typeface="Yu Gothic"/>
                <a:cs typeface="Yu Gothic"/>
              </a:defRPr>
            </a:pPr>
            <a:r>
              <a:rPr sz="1500" b="1">
                <a:solidFill>
                  <a:srgbClr val="20352A"/>
                </a:solidFill>
                <a:latin typeface="Yu Gothic"/>
                <a:ea typeface="Yu Gothic"/>
                <a:cs typeface="Yu Gothic"/>
              </a:rPr>
              <a:t>園児数とクラス編成</a:t>
            </a:r>
          </a:p>
        </p:txBody>
      </p:sp>
      <p:sp>
        <p:nvSpPr>
          <p:cNvPr id="35" name="hagumi-classes">
            <a:extLst>
              <a:ext uri="{FF2B5EF4-FFF2-40B4-BE49-F238E27FC236}">
                <a16:creationId xmlns:a16="http://schemas.microsoft.com/office/drawing/2014/main" id="{9FA7E2C4-36F0-4A6F-AC00-0AEB9DE7A68D}"/>
              </a:ext>
            </a:extLst>
          </p:cNvPr>
          <p:cNvSpPr>
            <a:spLocks noGrp="1"/>
          </p:cNvSpPr>
          <p:nvPr/>
        </p:nvSpPr>
        <p:spPr>
          <a:xfrm>
            <a:off x="533400" y="7962900"/>
            <a:ext cx="6496050" cy="857250"/>
          </a:xfrm>
          <a:prstGeom prst="rect">
            <a:avLst/>
          </a:prstGeom>
          <a:noFill/>
          <a:ln w="0">
            <a:noFill/>
            <a:prstDash val="solid"/>
          </a:ln>
        </p:spPr>
        <p:txBody>
          <a:bodyPr wrap="square" lIns="0" tIns="0" rIns="0" bIns="0" anchor="t">
            <a:noAutofit/>
          </a:bodyPr>
          <a:lstStyle/>
          <a:p>
            <a:pPr algn="l">
              <a:defRPr sz="1275" b="0">
                <a:solidFill>
                  <a:srgbClr val="20352A"/>
                </a:solidFill>
                <a:latin typeface="Yu Gothic"/>
                <a:ea typeface="Yu Gothic"/>
                <a:cs typeface="Yu Gothic"/>
              </a:defRPr>
            </a:pPr>
            <a:r>
              <a:rPr sz="1275" b="0" dirty="0">
                <a:solidFill>
                  <a:srgbClr val="20352A"/>
                </a:solidFill>
                <a:latin typeface="Yu Gothic"/>
                <a:ea typeface="Yu Gothic"/>
                <a:cs typeface="Yu Gothic"/>
              </a:rPr>
              <a:t>0歳15名（2クラス）／1歳30名（2クラス）／2歳36名（2クラス）／3歳36名／4歳36名／5歳36名。乳児期は少人数のクラスに分け、幼児期は学年集団の中で多様な関係を育てます。</a:t>
            </a:r>
          </a:p>
        </p:txBody>
      </p:sp>
      <p:sp>
        <p:nvSpPr>
          <p:cNvPr id="36" name="section-mark">
            <a:extLst>
              <a:ext uri="{FF2B5EF4-FFF2-40B4-BE49-F238E27FC236}">
                <a16:creationId xmlns:a16="http://schemas.microsoft.com/office/drawing/2014/main" id="{B7DB55E3-D95B-4823-A785-6EEE8176CAFB}"/>
              </a:ext>
            </a:extLst>
          </p:cNvPr>
          <p:cNvSpPr>
            <a:spLocks noGrp="1"/>
          </p:cNvSpPr>
          <p:nvPr/>
        </p:nvSpPr>
        <p:spPr>
          <a:xfrm>
            <a:off x="533400" y="9039225"/>
            <a:ext cx="85725" cy="228600"/>
          </a:xfrm>
          <a:prstGeom prst="roundRect">
            <a:avLst>
              <a:gd name="adj" fmla="val 50000"/>
            </a:avLst>
          </a:prstGeom>
          <a:solidFill>
            <a:srgbClr val="5D99AE"/>
          </a:solidFill>
          <a:ln w="0">
            <a:noFill/>
            <a:prstDash val="solid"/>
          </a:ln>
        </p:spPr>
      </p:sp>
      <p:sp>
        <p:nvSpPr>
          <p:cNvPr id="37" name="content-heading">
            <a:extLst>
              <a:ext uri="{FF2B5EF4-FFF2-40B4-BE49-F238E27FC236}">
                <a16:creationId xmlns:a16="http://schemas.microsoft.com/office/drawing/2014/main" id="{82D47B74-468A-4FFE-8885-49515744FBA4}"/>
              </a:ext>
            </a:extLst>
          </p:cNvPr>
          <p:cNvSpPr>
            <a:spLocks noGrp="1"/>
          </p:cNvSpPr>
          <p:nvPr/>
        </p:nvSpPr>
        <p:spPr>
          <a:xfrm>
            <a:off x="723900" y="9010650"/>
            <a:ext cx="1905000" cy="285750"/>
          </a:xfrm>
          <a:prstGeom prst="rect">
            <a:avLst/>
          </a:prstGeom>
          <a:noFill/>
          <a:ln w="0">
            <a:noFill/>
            <a:prstDash val="solid"/>
          </a:ln>
        </p:spPr>
        <p:txBody>
          <a:bodyPr wrap="square" lIns="0" tIns="0" rIns="0" bIns="0" anchor="t">
            <a:normAutofit/>
          </a:bodyPr>
          <a:lstStyle/>
          <a:p>
            <a:pPr algn="l">
              <a:defRPr sz="1500" b="1">
                <a:solidFill>
                  <a:srgbClr val="20352A"/>
                </a:solidFill>
                <a:latin typeface="Yu Gothic"/>
                <a:ea typeface="Yu Gothic"/>
                <a:cs typeface="Yu Gothic"/>
              </a:defRPr>
            </a:pPr>
            <a:r>
              <a:rPr sz="1500" b="1">
                <a:solidFill>
                  <a:srgbClr val="20352A"/>
                </a:solidFill>
                <a:latin typeface="Yu Gothic"/>
                <a:ea typeface="Yu Gothic"/>
                <a:cs typeface="Yu Gothic"/>
              </a:rPr>
              <a:t>園舎・園庭</a:t>
            </a:r>
          </a:p>
        </p:txBody>
      </p:sp>
      <p:sp>
        <p:nvSpPr>
          <p:cNvPr id="38" name="hagumi-space">
            <a:extLst>
              <a:ext uri="{FF2B5EF4-FFF2-40B4-BE49-F238E27FC236}">
                <a16:creationId xmlns:a16="http://schemas.microsoft.com/office/drawing/2014/main" id="{B764AEE7-069E-4EE6-B32B-FD1BD23297A3}"/>
              </a:ext>
            </a:extLst>
          </p:cNvPr>
          <p:cNvSpPr>
            <a:spLocks noGrp="1"/>
          </p:cNvSpPr>
          <p:nvPr/>
        </p:nvSpPr>
        <p:spPr>
          <a:xfrm>
            <a:off x="533400" y="9467850"/>
            <a:ext cx="6496050" cy="7429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敷地2,993.48平方メートル、建物1,560.11平方メートル。主園庭は約730平方メートル、未満児園庭は約100平方メートル。広い室内と屋外環境に加え、周辺の公園も活用し、年齢や興味に応じた遊びを展開します。</a:t>
            </a:r>
          </a:p>
        </p:txBody>
      </p:sp>
    </p:spTree>
    <p:extLst>
      <p:ext uri="{BB962C8B-B14F-4D97-AF65-F5344CB8AC3E}">
        <p14:creationId xmlns:p14="http://schemas.microsoft.com/office/powerpoint/2010/main" val="1566319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16" name="top-accent">
            <a:extLst>
              <a:ext uri="{FF2B5EF4-FFF2-40B4-BE49-F238E27FC236}">
                <a16:creationId xmlns:a16="http://schemas.microsoft.com/office/drawing/2014/main" id="{F1D8FCC8-76FD-4880-91AB-336F961201CD}"/>
              </a:ext>
            </a:extLst>
          </p:cNvPr>
          <p:cNvSpPr>
            <a:spLocks noGrp="1"/>
          </p:cNvSpPr>
          <p:nvPr/>
        </p:nvSpPr>
        <p:spPr>
          <a:xfrm>
            <a:off x="0" y="0"/>
            <a:ext cx="7562850" cy="209550"/>
          </a:xfrm>
          <a:prstGeom prst="rect">
            <a:avLst/>
          </a:prstGeom>
          <a:solidFill>
            <a:srgbClr val="52782D"/>
          </a:solidFill>
          <a:ln w="0">
            <a:noFill/>
            <a:prstDash val="solid"/>
          </a:ln>
        </p:spPr>
      </p:sp>
      <p:sp>
        <p:nvSpPr>
          <p:cNvPr id="2" name="section-label">
            <a:extLst>
              <a:ext uri="{FF2B5EF4-FFF2-40B4-BE49-F238E27FC236}">
                <a16:creationId xmlns:a16="http://schemas.microsoft.com/office/drawing/2014/main" id="{EEA479FB-2DBA-4064-967B-B6D2C2D1BBBE}"/>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52782D"/>
                </a:solidFill>
                <a:latin typeface="Yu Gothic"/>
                <a:ea typeface="Yu Gothic"/>
                <a:cs typeface="Yu Gothic"/>
              </a:defRPr>
            </a:pPr>
            <a:r>
              <a:rPr sz="975" b="1">
                <a:solidFill>
                  <a:srgbClr val="52782D"/>
                </a:solidFill>
                <a:latin typeface="Yu Gothic"/>
                <a:ea typeface="Yu Gothic"/>
                <a:cs typeface="Yu Gothic"/>
              </a:rPr>
              <a:t>SCHOOL 01  |  HAGUMI</a:t>
            </a:r>
          </a:p>
        </p:txBody>
      </p:sp>
      <p:sp>
        <p:nvSpPr>
          <p:cNvPr id="3" name="header-dot">
            <a:extLst>
              <a:ext uri="{FF2B5EF4-FFF2-40B4-BE49-F238E27FC236}">
                <a16:creationId xmlns:a16="http://schemas.microsoft.com/office/drawing/2014/main" id="{DD2CA8DE-D5A6-4E6A-8F8A-70180FEC808B}"/>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E813A0ED-9822-453C-9C6D-96D8E1CB24B8}"/>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6F3674DB-BE44-4636-B5C1-BE761D9D0794}"/>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4AD15F2E-991D-4C7D-9AC8-53B8203E377E}"/>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15</a:t>
            </a:r>
          </a:p>
        </p:txBody>
      </p:sp>
      <p:sp>
        <p:nvSpPr>
          <p:cNvPr id="7" name="title-color-field">
            <a:extLst>
              <a:ext uri="{FF2B5EF4-FFF2-40B4-BE49-F238E27FC236}">
                <a16:creationId xmlns:a16="http://schemas.microsoft.com/office/drawing/2014/main" id="{22073778-08E3-4F9E-B853-155419A187B8}"/>
              </a:ext>
            </a:extLst>
          </p:cNvPr>
          <p:cNvSpPr>
            <a:spLocks noGrp="1"/>
          </p:cNvSpPr>
          <p:nvPr/>
        </p:nvSpPr>
        <p:spPr>
          <a:xfrm>
            <a:off x="400050" y="781050"/>
            <a:ext cx="6762750" cy="1752600"/>
          </a:xfrm>
          <a:prstGeom prst="roundRect">
            <a:avLst>
              <a:gd name="adj" fmla="val 4348"/>
            </a:avLst>
          </a:prstGeom>
          <a:solidFill>
            <a:srgbClr val="52782D"/>
          </a:solidFill>
          <a:ln w="0">
            <a:noFill/>
            <a:prstDash val="solid"/>
          </a:ln>
        </p:spPr>
      </p:sp>
      <p:sp>
        <p:nvSpPr>
          <p:cNvPr id="8" name="heading-bar-left">
            <a:extLst>
              <a:ext uri="{FF2B5EF4-FFF2-40B4-BE49-F238E27FC236}">
                <a16:creationId xmlns:a16="http://schemas.microsoft.com/office/drawing/2014/main" id="{25E032CC-4B60-4530-AE53-117509302A57}"/>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3EDAF6CC-C8E0-4287-822F-EB113FD7E5D6}"/>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C7403F3A-F351-4B70-9CB9-B9B5B075DDE9}"/>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3AB7194D-9B20-4A83-8B26-084E1F524F5B}"/>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B64B23CA-D808-463E-A37D-1BC0CF26D1AE}"/>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150" b="1">
                <a:solidFill>
                  <a:srgbClr val="FFFFFF"/>
                </a:solidFill>
                <a:latin typeface="Yu Gothic"/>
                <a:ea typeface="Yu Gothic"/>
                <a:cs typeface="Yu Gothic"/>
              </a:defRPr>
            </a:pPr>
            <a:r>
              <a:rPr sz="3150" b="1">
                <a:solidFill>
                  <a:srgbClr val="FFFFFF"/>
                </a:solidFill>
                <a:latin typeface="Yu Gothic"/>
                <a:ea typeface="Yu Gothic"/>
                <a:cs typeface="Yu Gothic"/>
              </a:rPr>
              <a:t>行事に追われず、</a:t>
            </a:r>
          </a:p>
          <a:p>
            <a:pPr algn="ctr">
              <a:defRPr sz="3150" b="1">
                <a:solidFill>
                  <a:srgbClr val="FFFFFF"/>
                </a:solidFill>
                <a:latin typeface="Yu Gothic"/>
                <a:ea typeface="Yu Gothic"/>
                <a:cs typeface="Yu Gothic"/>
              </a:defRPr>
            </a:pPr>
            <a:r>
              <a:rPr sz="3150" b="1">
                <a:solidFill>
                  <a:srgbClr val="FFFFFF"/>
                </a:solidFill>
                <a:latin typeface="Yu Gothic"/>
                <a:ea typeface="Yu Gothic"/>
                <a:cs typeface="Yu Gothic"/>
              </a:rPr>
              <a:t>日常の保育を深くする。</a:t>
            </a:r>
          </a:p>
        </p:txBody>
      </p:sp>
      <p:sp>
        <p:nvSpPr>
          <p:cNvPr id="13" name="slide-subtitle">
            <a:extLst>
              <a:ext uri="{FF2B5EF4-FFF2-40B4-BE49-F238E27FC236}">
                <a16:creationId xmlns:a16="http://schemas.microsoft.com/office/drawing/2014/main" id="{08356342-C109-48C9-B10D-7BD7B5F26B9B}"/>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緑が丘はぐみの杜保育園｜保育と運営の特徴</a:t>
            </a:r>
          </a:p>
        </p:txBody>
      </p:sp>
      <p:sp>
        <p:nvSpPr>
          <p:cNvPr id="14" name="title-rule">
            <a:extLst>
              <a:ext uri="{FF2B5EF4-FFF2-40B4-BE49-F238E27FC236}">
                <a16:creationId xmlns:a16="http://schemas.microsoft.com/office/drawing/2014/main" id="{9C0D75CE-5970-438E-809E-6CCCAD1274F6}"/>
              </a:ext>
            </a:extLst>
          </p:cNvPr>
          <p:cNvSpPr>
            <a:spLocks noGrp="1"/>
          </p:cNvSpPr>
          <p:nvPr/>
        </p:nvSpPr>
        <p:spPr>
          <a:xfrm>
            <a:off x="533400" y="2667000"/>
            <a:ext cx="6496050" cy="57150"/>
          </a:xfrm>
          <a:prstGeom prst="rect">
            <a:avLst/>
          </a:prstGeom>
          <a:solidFill>
            <a:srgbClr val="52782D"/>
          </a:solidFill>
          <a:ln w="0">
            <a:noFill/>
            <a:prstDash val="solid"/>
          </a:ln>
        </p:spPr>
      </p:sp>
      <p:sp>
        <p:nvSpPr>
          <p:cNvPr id="15" name="title-rule-highlight">
            <a:extLst>
              <a:ext uri="{FF2B5EF4-FFF2-40B4-BE49-F238E27FC236}">
                <a16:creationId xmlns:a16="http://schemas.microsoft.com/office/drawing/2014/main" id="{351C9653-0832-4226-A0F4-643C66D989AC}"/>
              </a:ext>
            </a:extLst>
          </p:cNvPr>
          <p:cNvSpPr>
            <a:spLocks noGrp="1"/>
          </p:cNvSpPr>
          <p:nvPr/>
        </p:nvSpPr>
        <p:spPr>
          <a:xfrm>
            <a:off x="2343150" y="2667000"/>
            <a:ext cx="2876550" cy="57150"/>
          </a:xfrm>
          <a:prstGeom prst="rect">
            <a:avLst/>
          </a:prstGeom>
          <a:solidFill>
            <a:srgbClr val="E39418"/>
          </a:solidFill>
          <a:ln w="0">
            <a:noFill/>
            <a:prstDash val="solid"/>
          </a:ln>
        </p:spPr>
      </p:sp>
      <p:pic>
        <p:nvPicPr>
          <p:cNvPr id="46" name="図 45"/>
          <p:cNvPicPr>
            <a:picLocks noChangeAspect="1"/>
          </p:cNvPicPr>
          <p:nvPr/>
        </p:nvPicPr>
        <p:blipFill>
          <a:blip r:embed="rId3"/>
          <a:srcRect l="5411" r="5411"/>
          <a:stretch>
            <a:fillRect/>
          </a:stretch>
        </p:blipFill>
        <p:spPr>
          <a:xfrm>
            <a:off x="533400" y="3067050"/>
            <a:ext cx="3105150" cy="2476500"/>
          </a:xfrm>
          <a:prstGeom prst="roundRect">
            <a:avLst>
              <a:gd name="adj" fmla="val 6154"/>
            </a:avLst>
          </a:prstGeom>
        </p:spPr>
      </p:pic>
      <p:pic>
        <p:nvPicPr>
          <p:cNvPr id="47" name="図 46"/>
          <p:cNvPicPr>
            <a:picLocks noChangeAspect="1"/>
          </p:cNvPicPr>
          <p:nvPr/>
        </p:nvPicPr>
        <p:blipFill>
          <a:blip r:embed="rId4"/>
          <a:srcRect l="2764" r="2764"/>
          <a:stretch>
            <a:fillRect/>
          </a:stretch>
        </p:blipFill>
        <p:spPr>
          <a:xfrm>
            <a:off x="3905250" y="3067050"/>
            <a:ext cx="3124200" cy="2476500"/>
          </a:xfrm>
          <a:prstGeom prst="roundRect">
            <a:avLst>
              <a:gd name="adj" fmla="val 6154"/>
            </a:avLst>
          </a:prstGeom>
        </p:spPr>
      </p:pic>
      <p:sp>
        <p:nvSpPr>
          <p:cNvPr id="18" name="section-mark">
            <a:extLst>
              <a:ext uri="{FF2B5EF4-FFF2-40B4-BE49-F238E27FC236}">
                <a16:creationId xmlns:a16="http://schemas.microsoft.com/office/drawing/2014/main" id="{49358AFF-07DA-4987-B4B6-A49804786FAF}"/>
              </a:ext>
            </a:extLst>
          </p:cNvPr>
          <p:cNvSpPr>
            <a:spLocks noGrp="1"/>
          </p:cNvSpPr>
          <p:nvPr/>
        </p:nvSpPr>
        <p:spPr>
          <a:xfrm>
            <a:off x="533400" y="6010275"/>
            <a:ext cx="85725" cy="228600"/>
          </a:xfrm>
          <a:prstGeom prst="roundRect">
            <a:avLst>
              <a:gd name="adj" fmla="val 50000"/>
            </a:avLst>
          </a:prstGeom>
          <a:solidFill>
            <a:srgbClr val="E39418"/>
          </a:solidFill>
          <a:ln w="0">
            <a:noFill/>
            <a:prstDash val="solid"/>
          </a:ln>
        </p:spPr>
      </p:sp>
      <p:sp>
        <p:nvSpPr>
          <p:cNvPr id="19" name="content-heading">
            <a:extLst>
              <a:ext uri="{FF2B5EF4-FFF2-40B4-BE49-F238E27FC236}">
                <a16:creationId xmlns:a16="http://schemas.microsoft.com/office/drawing/2014/main" id="{41BDFC90-2DE0-4E88-B546-7AF66794DC13}"/>
              </a:ext>
            </a:extLst>
          </p:cNvPr>
          <p:cNvSpPr>
            <a:spLocks noGrp="1"/>
          </p:cNvSpPr>
          <p:nvPr/>
        </p:nvSpPr>
        <p:spPr>
          <a:xfrm>
            <a:off x="723900" y="5981700"/>
            <a:ext cx="1905000" cy="285750"/>
          </a:xfrm>
          <a:prstGeom prst="rect">
            <a:avLst/>
          </a:prstGeom>
          <a:noFill/>
          <a:ln w="0">
            <a:noFill/>
            <a:prstDash val="solid"/>
          </a:ln>
        </p:spPr>
        <p:txBody>
          <a:bodyPr wrap="square" lIns="0" tIns="0" rIns="0" bIns="0" anchor="t">
            <a:normAutofit/>
          </a:bodyPr>
          <a:lstStyle/>
          <a:p>
            <a:pPr algn="l">
              <a:defRPr sz="1500" b="1">
                <a:solidFill>
                  <a:srgbClr val="20352A"/>
                </a:solidFill>
                <a:latin typeface="Yu Gothic"/>
                <a:ea typeface="Yu Gothic"/>
                <a:cs typeface="Yu Gothic"/>
              </a:defRPr>
            </a:pPr>
            <a:r>
              <a:rPr sz="1500" b="1">
                <a:solidFill>
                  <a:srgbClr val="20352A"/>
                </a:solidFill>
                <a:latin typeface="Yu Gothic"/>
                <a:ea typeface="Yu Gothic"/>
                <a:cs typeface="Yu Gothic"/>
              </a:rPr>
              <a:t>この園のPR</a:t>
            </a:r>
          </a:p>
        </p:txBody>
      </p:sp>
      <p:sp>
        <p:nvSpPr>
          <p:cNvPr id="20" name="bullet-0">
            <a:extLst>
              <a:ext uri="{FF2B5EF4-FFF2-40B4-BE49-F238E27FC236}">
                <a16:creationId xmlns:a16="http://schemas.microsoft.com/office/drawing/2014/main" id="{DC1FCA32-2652-49E8-9A16-B772BBDA6D9C}"/>
              </a:ext>
            </a:extLst>
          </p:cNvPr>
          <p:cNvSpPr>
            <a:spLocks noGrp="1"/>
          </p:cNvSpPr>
          <p:nvPr/>
        </p:nvSpPr>
        <p:spPr>
          <a:xfrm>
            <a:off x="533400" y="6591300"/>
            <a:ext cx="76200" cy="76200"/>
          </a:xfrm>
          <a:prstGeom prst="ellipse">
            <a:avLst/>
          </a:prstGeom>
          <a:solidFill>
            <a:srgbClr val="52782D"/>
          </a:solidFill>
          <a:ln w="0">
            <a:noFill/>
            <a:prstDash val="solid"/>
          </a:ln>
        </p:spPr>
      </p:sp>
      <p:sp>
        <p:nvSpPr>
          <p:cNvPr id="21" name="bullet-text-0">
            <a:extLst>
              <a:ext uri="{FF2B5EF4-FFF2-40B4-BE49-F238E27FC236}">
                <a16:creationId xmlns:a16="http://schemas.microsoft.com/office/drawing/2014/main" id="{B73FAD60-FC93-47CC-BC77-0153B7E1BE59}"/>
              </a:ext>
            </a:extLst>
          </p:cNvPr>
          <p:cNvSpPr>
            <a:spLocks noGrp="1"/>
          </p:cNvSpPr>
          <p:nvPr/>
        </p:nvSpPr>
        <p:spPr>
          <a:xfrm>
            <a:off x="723900" y="6515100"/>
            <a:ext cx="6305550" cy="279559"/>
          </a:xfrm>
          <a:prstGeom prst="rect">
            <a:avLst/>
          </a:prstGeom>
          <a:noFill/>
          <a:ln w="0">
            <a:noFill/>
            <a:prstDash val="solid"/>
          </a:ln>
        </p:spPr>
        <p:txBody>
          <a:bodyPr wrap="square" lIns="0" tIns="0" rIns="0" bIns="0" anchor="t">
            <a:normAutofit/>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物事をトップダウンだけで決めず、職員同士の話し合いを大切にしています。</a:t>
            </a:r>
          </a:p>
        </p:txBody>
      </p:sp>
      <p:sp>
        <p:nvSpPr>
          <p:cNvPr id="22" name="bullet-1">
            <a:extLst>
              <a:ext uri="{FF2B5EF4-FFF2-40B4-BE49-F238E27FC236}">
                <a16:creationId xmlns:a16="http://schemas.microsoft.com/office/drawing/2014/main" id="{A87CA22D-6706-4A88-9F88-190766654AFA}"/>
              </a:ext>
            </a:extLst>
          </p:cNvPr>
          <p:cNvSpPr>
            <a:spLocks noGrp="1"/>
          </p:cNvSpPr>
          <p:nvPr/>
        </p:nvSpPr>
        <p:spPr>
          <a:xfrm>
            <a:off x="533400" y="6975634"/>
            <a:ext cx="76200" cy="76200"/>
          </a:xfrm>
          <a:prstGeom prst="ellipse">
            <a:avLst/>
          </a:prstGeom>
          <a:solidFill>
            <a:srgbClr val="52782D"/>
          </a:solidFill>
          <a:ln w="0">
            <a:noFill/>
            <a:prstDash val="solid"/>
          </a:ln>
        </p:spPr>
      </p:sp>
      <p:sp>
        <p:nvSpPr>
          <p:cNvPr id="23" name="bullet-text-1">
            <a:extLst>
              <a:ext uri="{FF2B5EF4-FFF2-40B4-BE49-F238E27FC236}">
                <a16:creationId xmlns:a16="http://schemas.microsoft.com/office/drawing/2014/main" id="{DCFEC4E0-599A-437D-BF9E-F6C118827763}"/>
              </a:ext>
            </a:extLst>
          </p:cNvPr>
          <p:cNvSpPr>
            <a:spLocks noGrp="1"/>
          </p:cNvSpPr>
          <p:nvPr/>
        </p:nvSpPr>
        <p:spPr>
          <a:xfrm>
            <a:off x="723900" y="6899434"/>
            <a:ext cx="6305550" cy="279559"/>
          </a:xfrm>
          <a:prstGeom prst="rect">
            <a:avLst/>
          </a:prstGeom>
          <a:noFill/>
          <a:ln w="0">
            <a:noFill/>
            <a:prstDash val="solid"/>
          </a:ln>
        </p:spPr>
        <p:txBody>
          <a:bodyPr wrap="square" lIns="0" tIns="0" rIns="0" bIns="0" anchor="t">
            <a:normAutofit fontScale="88879"/>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保育室の様子が見えやすい環境、写真や動画による発信など、保護者に開かれた運営を進めます。</a:t>
            </a:r>
          </a:p>
        </p:txBody>
      </p:sp>
      <p:sp>
        <p:nvSpPr>
          <p:cNvPr id="24" name="bullet-2">
            <a:extLst>
              <a:ext uri="{FF2B5EF4-FFF2-40B4-BE49-F238E27FC236}">
                <a16:creationId xmlns:a16="http://schemas.microsoft.com/office/drawing/2014/main" id="{C9E3B05F-8637-4725-A783-E9F2FE96674B}"/>
              </a:ext>
            </a:extLst>
          </p:cNvPr>
          <p:cNvSpPr>
            <a:spLocks noGrp="1"/>
          </p:cNvSpPr>
          <p:nvPr/>
        </p:nvSpPr>
        <p:spPr>
          <a:xfrm>
            <a:off x="533400" y="7359968"/>
            <a:ext cx="76200" cy="76200"/>
          </a:xfrm>
          <a:prstGeom prst="ellipse">
            <a:avLst/>
          </a:prstGeom>
          <a:solidFill>
            <a:srgbClr val="52782D"/>
          </a:solidFill>
          <a:ln w="0">
            <a:noFill/>
            <a:prstDash val="solid"/>
          </a:ln>
        </p:spPr>
      </p:sp>
      <p:sp>
        <p:nvSpPr>
          <p:cNvPr id="25" name="bullet-text-2">
            <a:extLst>
              <a:ext uri="{FF2B5EF4-FFF2-40B4-BE49-F238E27FC236}">
                <a16:creationId xmlns:a16="http://schemas.microsoft.com/office/drawing/2014/main" id="{66A950A9-E65B-4E5B-B98A-E1621C317011}"/>
              </a:ext>
            </a:extLst>
          </p:cNvPr>
          <p:cNvSpPr>
            <a:spLocks noGrp="1"/>
          </p:cNvSpPr>
          <p:nvPr/>
        </p:nvSpPr>
        <p:spPr>
          <a:xfrm>
            <a:off x="723900" y="7283768"/>
            <a:ext cx="6305550" cy="279559"/>
          </a:xfrm>
          <a:prstGeom prst="rect">
            <a:avLst/>
          </a:prstGeom>
          <a:noFill/>
          <a:ln w="0">
            <a:noFill/>
            <a:prstDash val="solid"/>
          </a:ln>
        </p:spPr>
        <p:txBody>
          <a:bodyPr wrap="square" lIns="0" tIns="0" rIns="0" bIns="0" anchor="t">
            <a:normAutofit/>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行事を増やしすぎず、普段の遊び・生活・子どもの興味を保育の中心に置きます。</a:t>
            </a:r>
          </a:p>
        </p:txBody>
      </p:sp>
      <p:sp>
        <p:nvSpPr>
          <p:cNvPr id="26" name="bullet-3">
            <a:extLst>
              <a:ext uri="{FF2B5EF4-FFF2-40B4-BE49-F238E27FC236}">
                <a16:creationId xmlns:a16="http://schemas.microsoft.com/office/drawing/2014/main" id="{F1AAB2FA-9113-4524-A0CA-3A035E4E96E5}"/>
              </a:ext>
            </a:extLst>
          </p:cNvPr>
          <p:cNvSpPr>
            <a:spLocks noGrp="1"/>
          </p:cNvSpPr>
          <p:nvPr/>
        </p:nvSpPr>
        <p:spPr>
          <a:xfrm>
            <a:off x="533400" y="7744301"/>
            <a:ext cx="76200" cy="76200"/>
          </a:xfrm>
          <a:prstGeom prst="ellipse">
            <a:avLst/>
          </a:prstGeom>
          <a:solidFill>
            <a:srgbClr val="52782D"/>
          </a:solidFill>
          <a:ln w="0">
            <a:noFill/>
            <a:prstDash val="solid"/>
          </a:ln>
        </p:spPr>
      </p:sp>
      <p:sp>
        <p:nvSpPr>
          <p:cNvPr id="27" name="bullet-text-3">
            <a:extLst>
              <a:ext uri="{FF2B5EF4-FFF2-40B4-BE49-F238E27FC236}">
                <a16:creationId xmlns:a16="http://schemas.microsoft.com/office/drawing/2014/main" id="{5006B08A-B336-44AA-B0C3-8954239C2D23}"/>
              </a:ext>
            </a:extLst>
          </p:cNvPr>
          <p:cNvSpPr>
            <a:spLocks noGrp="1"/>
          </p:cNvSpPr>
          <p:nvPr/>
        </p:nvSpPr>
        <p:spPr>
          <a:xfrm>
            <a:off x="723900" y="7668101"/>
            <a:ext cx="6305550" cy="279559"/>
          </a:xfrm>
          <a:prstGeom prst="rect">
            <a:avLst/>
          </a:prstGeom>
          <a:noFill/>
          <a:ln w="0">
            <a:noFill/>
            <a:prstDash val="solid"/>
          </a:ln>
        </p:spPr>
        <p:txBody>
          <a:bodyPr wrap="square" lIns="0" tIns="0" rIns="0" bIns="0" anchor="t">
            <a:normAutofit/>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産休明け保育に対応し、看護師・栄養士・調理職員・発達支援担当と連携します。</a:t>
            </a:r>
          </a:p>
        </p:txBody>
      </p:sp>
      <p:sp>
        <p:nvSpPr>
          <p:cNvPr id="28" name="bullet-4">
            <a:extLst>
              <a:ext uri="{FF2B5EF4-FFF2-40B4-BE49-F238E27FC236}">
                <a16:creationId xmlns:a16="http://schemas.microsoft.com/office/drawing/2014/main" id="{135BC94F-3D2C-4D1D-BFF4-2E2FEE7F1EBC}"/>
              </a:ext>
            </a:extLst>
          </p:cNvPr>
          <p:cNvSpPr>
            <a:spLocks noGrp="1"/>
          </p:cNvSpPr>
          <p:nvPr/>
        </p:nvSpPr>
        <p:spPr>
          <a:xfrm>
            <a:off x="533400" y="8128635"/>
            <a:ext cx="76200" cy="76200"/>
          </a:xfrm>
          <a:prstGeom prst="ellipse">
            <a:avLst/>
          </a:prstGeom>
          <a:solidFill>
            <a:srgbClr val="52782D"/>
          </a:solidFill>
          <a:ln w="0">
            <a:noFill/>
            <a:prstDash val="solid"/>
          </a:ln>
        </p:spPr>
      </p:sp>
      <p:sp>
        <p:nvSpPr>
          <p:cNvPr id="29" name="bullet-text-4">
            <a:extLst>
              <a:ext uri="{FF2B5EF4-FFF2-40B4-BE49-F238E27FC236}">
                <a16:creationId xmlns:a16="http://schemas.microsoft.com/office/drawing/2014/main" id="{37C9FDC5-47DF-479A-9AD9-DBBAF1B1C018}"/>
              </a:ext>
            </a:extLst>
          </p:cNvPr>
          <p:cNvSpPr>
            <a:spLocks noGrp="1"/>
          </p:cNvSpPr>
          <p:nvPr/>
        </p:nvSpPr>
        <p:spPr>
          <a:xfrm>
            <a:off x="723900" y="8052435"/>
            <a:ext cx="6305550" cy="279559"/>
          </a:xfrm>
          <a:prstGeom prst="rect">
            <a:avLst/>
          </a:prstGeom>
          <a:noFill/>
          <a:ln w="0">
            <a:noFill/>
            <a:prstDash val="solid"/>
          </a:ln>
        </p:spPr>
        <p:txBody>
          <a:bodyPr wrap="square" lIns="0" tIns="0" rIns="0" bIns="0" anchor="t">
            <a:normAutofit/>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休日保育・一時保育は実施せず、平日と土曜の通常保育に職員体制を集中します。</a:t>
            </a:r>
          </a:p>
        </p:txBody>
      </p:sp>
      <p:sp>
        <p:nvSpPr>
          <p:cNvPr id="30" name="hagumi-end">
            <a:extLst>
              <a:ext uri="{FF2B5EF4-FFF2-40B4-BE49-F238E27FC236}">
                <a16:creationId xmlns:a16="http://schemas.microsoft.com/office/drawing/2014/main" id="{052CDB7F-8930-4384-B89F-25564244E170}"/>
              </a:ext>
            </a:extLst>
          </p:cNvPr>
          <p:cNvSpPr>
            <a:spLocks noGrp="1"/>
          </p:cNvSpPr>
          <p:nvPr/>
        </p:nvSpPr>
        <p:spPr>
          <a:xfrm>
            <a:off x="533400" y="9658350"/>
            <a:ext cx="6496050" cy="114300"/>
          </a:xfrm>
          <a:prstGeom prst="roundRect">
            <a:avLst>
              <a:gd name="adj" fmla="val 50000"/>
            </a:avLst>
          </a:prstGeom>
          <a:solidFill>
            <a:srgbClr val="52782D"/>
          </a:solidFill>
          <a:ln w="0">
            <a:noFill/>
            <a:prstDash val="solid"/>
          </a:ln>
        </p:spPr>
      </p:sp>
    </p:spTree>
    <p:extLst>
      <p:ext uri="{BB962C8B-B14F-4D97-AF65-F5344CB8AC3E}">
        <p14:creationId xmlns:p14="http://schemas.microsoft.com/office/powerpoint/2010/main" val="17457304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33" name="top-accent">
            <a:extLst>
              <a:ext uri="{FF2B5EF4-FFF2-40B4-BE49-F238E27FC236}">
                <a16:creationId xmlns:a16="http://schemas.microsoft.com/office/drawing/2014/main" id="{68677FD3-4081-4812-8605-88507807AF56}"/>
              </a:ext>
            </a:extLst>
          </p:cNvPr>
          <p:cNvSpPr>
            <a:spLocks noGrp="1"/>
          </p:cNvSpPr>
          <p:nvPr/>
        </p:nvSpPr>
        <p:spPr>
          <a:xfrm>
            <a:off x="0" y="0"/>
            <a:ext cx="7562850" cy="209550"/>
          </a:xfrm>
          <a:prstGeom prst="rect">
            <a:avLst/>
          </a:prstGeom>
          <a:solidFill>
            <a:srgbClr val="52782D"/>
          </a:solidFill>
          <a:ln w="0">
            <a:noFill/>
            <a:prstDash val="solid"/>
          </a:ln>
        </p:spPr>
      </p:sp>
      <p:sp>
        <p:nvSpPr>
          <p:cNvPr id="2" name="section-label">
            <a:extLst>
              <a:ext uri="{FF2B5EF4-FFF2-40B4-BE49-F238E27FC236}">
                <a16:creationId xmlns:a16="http://schemas.microsoft.com/office/drawing/2014/main" id="{231E2BB6-DB85-4241-AA76-BE1C154E9321}"/>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52782D"/>
                </a:solidFill>
                <a:latin typeface="Yu Gothic"/>
                <a:ea typeface="Yu Gothic"/>
                <a:cs typeface="Yu Gothic"/>
              </a:defRPr>
            </a:pPr>
            <a:r>
              <a:rPr sz="975" b="1">
                <a:solidFill>
                  <a:srgbClr val="52782D"/>
                </a:solidFill>
                <a:latin typeface="Yu Gothic"/>
                <a:ea typeface="Yu Gothic"/>
                <a:cs typeface="Yu Gothic"/>
              </a:rPr>
              <a:t>SCHOOL 01  |  HAGUMI</a:t>
            </a:r>
          </a:p>
        </p:txBody>
      </p:sp>
      <p:sp>
        <p:nvSpPr>
          <p:cNvPr id="3" name="header-dot">
            <a:extLst>
              <a:ext uri="{FF2B5EF4-FFF2-40B4-BE49-F238E27FC236}">
                <a16:creationId xmlns:a16="http://schemas.microsoft.com/office/drawing/2014/main" id="{DF2DB2C6-3506-4B31-9EE2-7AD80DB65DB1}"/>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66F5FD13-5E5B-48A1-ACB3-B64858012640}"/>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B43FF50A-301F-4360-8748-E0C5B043CF0C}"/>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B1D00C1E-8150-42BF-8378-A75B4925FBCF}"/>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16</a:t>
            </a:r>
          </a:p>
        </p:txBody>
      </p:sp>
      <p:sp>
        <p:nvSpPr>
          <p:cNvPr id="7" name="title-color-field">
            <a:extLst>
              <a:ext uri="{FF2B5EF4-FFF2-40B4-BE49-F238E27FC236}">
                <a16:creationId xmlns:a16="http://schemas.microsoft.com/office/drawing/2014/main" id="{4B3D940A-0744-4826-9001-7B8B1CAD226E}"/>
              </a:ext>
            </a:extLst>
          </p:cNvPr>
          <p:cNvSpPr>
            <a:spLocks noGrp="1"/>
          </p:cNvSpPr>
          <p:nvPr/>
        </p:nvSpPr>
        <p:spPr>
          <a:xfrm>
            <a:off x="400050" y="781050"/>
            <a:ext cx="6762750" cy="1752600"/>
          </a:xfrm>
          <a:prstGeom prst="roundRect">
            <a:avLst>
              <a:gd name="adj" fmla="val 4348"/>
            </a:avLst>
          </a:prstGeom>
          <a:solidFill>
            <a:srgbClr val="52782D"/>
          </a:solidFill>
          <a:ln w="0">
            <a:noFill/>
            <a:prstDash val="solid"/>
          </a:ln>
        </p:spPr>
      </p:sp>
      <p:sp>
        <p:nvSpPr>
          <p:cNvPr id="8" name="heading-bar-left">
            <a:extLst>
              <a:ext uri="{FF2B5EF4-FFF2-40B4-BE49-F238E27FC236}">
                <a16:creationId xmlns:a16="http://schemas.microsoft.com/office/drawing/2014/main" id="{5A5A54FB-EABA-4C9F-848D-B89D0A8BA723}"/>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AEAA1C64-D4BF-497C-B657-BA0E66584557}"/>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A0737CEF-A970-4078-8949-E498EB202411}"/>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36DC4916-2423-4814-8B28-D519DADA6C8D}"/>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0CC571A4-7CDA-46B5-AE96-0977E95D65C1}"/>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075" b="1">
                <a:solidFill>
                  <a:srgbClr val="FFFFFF"/>
                </a:solidFill>
                <a:latin typeface="Yu Gothic"/>
                <a:ea typeface="Yu Gothic"/>
                <a:cs typeface="Yu Gothic"/>
              </a:defRPr>
            </a:pPr>
            <a:r>
              <a:rPr sz="3075" b="1">
                <a:solidFill>
                  <a:srgbClr val="FFFFFF"/>
                </a:solidFill>
                <a:latin typeface="Yu Gothic"/>
                <a:ea typeface="Yu Gothic"/>
                <a:cs typeface="Yu Gothic"/>
              </a:rPr>
              <a:t>大きなチームだからこそ、</a:t>
            </a:r>
          </a:p>
          <a:p>
            <a:pPr algn="ctr">
              <a:defRPr sz="3075" b="1">
                <a:solidFill>
                  <a:srgbClr val="FFFFFF"/>
                </a:solidFill>
                <a:latin typeface="Yu Gothic"/>
                <a:ea typeface="Yu Gothic"/>
                <a:cs typeface="Yu Gothic"/>
              </a:defRPr>
            </a:pPr>
            <a:r>
              <a:rPr sz="3075" b="1">
                <a:solidFill>
                  <a:srgbClr val="FFFFFF"/>
                </a:solidFill>
                <a:latin typeface="Yu Gothic"/>
                <a:ea typeface="Yu Gothic"/>
                <a:cs typeface="Yu Gothic"/>
              </a:rPr>
              <a:t>学べる保育がある。</a:t>
            </a:r>
          </a:p>
        </p:txBody>
      </p:sp>
      <p:sp>
        <p:nvSpPr>
          <p:cNvPr id="13" name="slide-subtitle">
            <a:extLst>
              <a:ext uri="{FF2B5EF4-FFF2-40B4-BE49-F238E27FC236}">
                <a16:creationId xmlns:a16="http://schemas.microsoft.com/office/drawing/2014/main" id="{727D6DAB-AD80-4B53-89F7-8A4E2AA3859B}"/>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緑が丘はぐみの杜保育園｜働く環境と身につく力</a:t>
            </a:r>
          </a:p>
        </p:txBody>
      </p:sp>
      <p:sp>
        <p:nvSpPr>
          <p:cNvPr id="14" name="title-rule">
            <a:extLst>
              <a:ext uri="{FF2B5EF4-FFF2-40B4-BE49-F238E27FC236}">
                <a16:creationId xmlns:a16="http://schemas.microsoft.com/office/drawing/2014/main" id="{AB338063-EB37-4B9D-95E4-CCA651BF5C5E}"/>
              </a:ext>
            </a:extLst>
          </p:cNvPr>
          <p:cNvSpPr>
            <a:spLocks noGrp="1"/>
          </p:cNvSpPr>
          <p:nvPr/>
        </p:nvSpPr>
        <p:spPr>
          <a:xfrm>
            <a:off x="533400" y="2667000"/>
            <a:ext cx="6496050" cy="57150"/>
          </a:xfrm>
          <a:prstGeom prst="rect">
            <a:avLst/>
          </a:prstGeom>
          <a:solidFill>
            <a:srgbClr val="52782D"/>
          </a:solidFill>
          <a:ln w="0">
            <a:noFill/>
            <a:prstDash val="solid"/>
          </a:ln>
        </p:spPr>
      </p:sp>
      <p:sp>
        <p:nvSpPr>
          <p:cNvPr id="15" name="title-rule-highlight">
            <a:extLst>
              <a:ext uri="{FF2B5EF4-FFF2-40B4-BE49-F238E27FC236}">
                <a16:creationId xmlns:a16="http://schemas.microsoft.com/office/drawing/2014/main" id="{B2564559-3EB9-4D5D-8505-4E835293B813}"/>
              </a:ext>
            </a:extLst>
          </p:cNvPr>
          <p:cNvSpPr>
            <a:spLocks noGrp="1"/>
          </p:cNvSpPr>
          <p:nvPr/>
        </p:nvSpPr>
        <p:spPr>
          <a:xfrm>
            <a:off x="2343150" y="2667000"/>
            <a:ext cx="2876550" cy="57150"/>
          </a:xfrm>
          <a:prstGeom prst="rect">
            <a:avLst/>
          </a:prstGeom>
          <a:solidFill>
            <a:srgbClr val="E39418"/>
          </a:solidFill>
          <a:ln w="0">
            <a:noFill/>
            <a:prstDash val="solid"/>
          </a:ln>
        </p:spPr>
      </p:sp>
      <p:sp>
        <p:nvSpPr>
          <p:cNvPr id="16" name="hagumi-free-number">
            <a:extLst>
              <a:ext uri="{FF2B5EF4-FFF2-40B4-BE49-F238E27FC236}">
                <a16:creationId xmlns:a16="http://schemas.microsoft.com/office/drawing/2014/main" id="{138BE841-963C-4890-A18C-43908270A4B5}"/>
              </a:ext>
            </a:extLst>
          </p:cNvPr>
          <p:cNvSpPr>
            <a:spLocks noGrp="1"/>
          </p:cNvSpPr>
          <p:nvPr/>
        </p:nvSpPr>
        <p:spPr>
          <a:xfrm>
            <a:off x="533400" y="3143250"/>
            <a:ext cx="1714500" cy="723900"/>
          </a:xfrm>
          <a:prstGeom prst="rect">
            <a:avLst/>
          </a:prstGeom>
          <a:noFill/>
          <a:ln w="0">
            <a:noFill/>
            <a:prstDash val="solid"/>
          </a:ln>
        </p:spPr>
        <p:txBody>
          <a:bodyPr wrap="square" lIns="0" tIns="0" rIns="0" bIns="0" anchor="t">
            <a:normAutofit/>
          </a:bodyPr>
          <a:lstStyle/>
          <a:p>
            <a:pPr algn="l">
              <a:defRPr sz="4500" b="1">
                <a:solidFill>
                  <a:srgbClr val="52782D"/>
                </a:solidFill>
                <a:latin typeface="Yu Gothic"/>
                <a:ea typeface="Yu Gothic"/>
                <a:cs typeface="Yu Gothic"/>
              </a:defRPr>
            </a:pPr>
            <a:r>
              <a:rPr sz="4500" b="1">
                <a:solidFill>
                  <a:srgbClr val="52782D"/>
                </a:solidFill>
                <a:latin typeface="Yu Gothic"/>
                <a:ea typeface="Yu Gothic"/>
                <a:cs typeface="Yu Gothic"/>
              </a:rPr>
              <a:t>10名</a:t>
            </a:r>
          </a:p>
        </p:txBody>
      </p:sp>
      <p:sp>
        <p:nvSpPr>
          <p:cNvPr id="17" name="hagumi-free-label">
            <a:extLst>
              <a:ext uri="{FF2B5EF4-FFF2-40B4-BE49-F238E27FC236}">
                <a16:creationId xmlns:a16="http://schemas.microsoft.com/office/drawing/2014/main" id="{9F5EAB7F-E268-4E6B-AA80-BA01EE643789}"/>
              </a:ext>
            </a:extLst>
          </p:cNvPr>
          <p:cNvSpPr>
            <a:spLocks noGrp="1"/>
          </p:cNvSpPr>
          <p:nvPr/>
        </p:nvSpPr>
        <p:spPr>
          <a:xfrm>
            <a:off x="533400" y="3981450"/>
            <a:ext cx="2000250" cy="609600"/>
          </a:xfrm>
          <a:prstGeom prst="rect">
            <a:avLst/>
          </a:prstGeom>
          <a:noFill/>
          <a:ln w="0">
            <a:noFill/>
            <a:prstDash val="solid"/>
          </a:ln>
        </p:spPr>
        <p:txBody>
          <a:bodyPr wrap="square" lIns="0" tIns="0" rIns="0" bIns="0" anchor="t">
            <a:normAutofit/>
          </a:bodyPr>
          <a:lstStyle/>
          <a:p>
            <a:pPr algn="l">
              <a:defRPr sz="1275" b="1">
                <a:solidFill>
                  <a:srgbClr val="20352A"/>
                </a:solidFill>
                <a:latin typeface="Yu Gothic"/>
                <a:ea typeface="Yu Gothic"/>
                <a:cs typeface="Yu Gothic"/>
              </a:defRPr>
            </a:pPr>
            <a:r>
              <a:rPr sz="1275" b="1">
                <a:solidFill>
                  <a:srgbClr val="20352A"/>
                </a:solidFill>
                <a:latin typeface="Yu Gothic"/>
                <a:ea typeface="Yu Gothic"/>
                <a:cs typeface="Yu Gothic"/>
              </a:rPr>
              <a:t>フリー保育士</a:t>
            </a:r>
          </a:p>
          <a:p>
            <a:pPr algn="l">
              <a:defRPr sz="1275" b="1">
                <a:solidFill>
                  <a:srgbClr val="20352A"/>
                </a:solidFill>
                <a:latin typeface="Yu Gothic"/>
                <a:ea typeface="Yu Gothic"/>
                <a:cs typeface="Yu Gothic"/>
              </a:defRPr>
            </a:pPr>
            <a:r>
              <a:rPr sz="1275" b="1">
                <a:solidFill>
                  <a:srgbClr val="20352A"/>
                </a:solidFill>
                <a:latin typeface="Yu Gothic"/>
                <a:ea typeface="Yu Gothic"/>
                <a:cs typeface="Yu Gothic"/>
              </a:rPr>
              <a:t>常勤・非常勤を含む参考</a:t>
            </a:r>
          </a:p>
        </p:txBody>
      </p:sp>
      <p:sp>
        <p:nvSpPr>
          <p:cNvPr id="18" name="hagumi-free-copy">
            <a:extLst>
              <a:ext uri="{FF2B5EF4-FFF2-40B4-BE49-F238E27FC236}">
                <a16:creationId xmlns:a16="http://schemas.microsoft.com/office/drawing/2014/main" id="{63013C78-C9EF-4932-B7FF-FF69D0EF3311}"/>
              </a:ext>
            </a:extLst>
          </p:cNvPr>
          <p:cNvSpPr>
            <a:spLocks noGrp="1"/>
          </p:cNvSpPr>
          <p:nvPr/>
        </p:nvSpPr>
        <p:spPr>
          <a:xfrm>
            <a:off x="533400" y="4819650"/>
            <a:ext cx="2381250" cy="1238250"/>
          </a:xfrm>
          <a:prstGeom prst="rect">
            <a:avLst/>
          </a:prstGeom>
          <a:noFill/>
          <a:ln w="0">
            <a:noFill/>
            <a:prstDash val="solid"/>
          </a:ln>
        </p:spPr>
        <p:txBody>
          <a:bodyPr wrap="square" lIns="0" tIns="0" rIns="0" bIns="0" anchor="t">
            <a:noAutofit/>
          </a:bodyPr>
          <a:lstStyle/>
          <a:p>
            <a:pPr algn="l">
              <a:defRPr sz="1238" b="0">
                <a:solidFill>
                  <a:srgbClr val="20352A"/>
                </a:solidFill>
                <a:latin typeface="Yu Gothic"/>
                <a:ea typeface="Yu Gothic"/>
                <a:cs typeface="Yu Gothic"/>
              </a:defRPr>
            </a:pPr>
            <a:r>
              <a:rPr sz="1238" b="0">
                <a:solidFill>
                  <a:srgbClr val="20352A"/>
                </a:solidFill>
                <a:latin typeface="Yu Gothic"/>
                <a:ea typeface="Yu Gothic"/>
                <a:cs typeface="Yu Gothic"/>
              </a:rPr>
              <a:t>幼児クラスを中心に余裕を持った配置を行い、休暇取得、個別対応、クラス間の応援、相談の時間を支えます。</a:t>
            </a:r>
          </a:p>
        </p:txBody>
      </p:sp>
      <p:sp>
        <p:nvSpPr>
          <p:cNvPr id="19" name="hagumi-quote">
            <a:extLst>
              <a:ext uri="{FF2B5EF4-FFF2-40B4-BE49-F238E27FC236}">
                <a16:creationId xmlns:a16="http://schemas.microsoft.com/office/drawing/2014/main" id="{EDD42523-764D-4130-BE23-E0FD3E92E5DB}"/>
              </a:ext>
            </a:extLst>
          </p:cNvPr>
          <p:cNvSpPr>
            <a:spLocks noGrp="1"/>
          </p:cNvSpPr>
          <p:nvPr/>
        </p:nvSpPr>
        <p:spPr>
          <a:xfrm>
            <a:off x="3276600" y="3143250"/>
            <a:ext cx="3752850" cy="2857500"/>
          </a:xfrm>
          <a:prstGeom prst="roundRect">
            <a:avLst>
              <a:gd name="adj" fmla="val 2667"/>
            </a:avLst>
          </a:prstGeom>
          <a:solidFill>
            <a:srgbClr val="DDEBC4"/>
          </a:solidFill>
          <a:ln w="0">
            <a:noFill/>
            <a:prstDash val="solid"/>
          </a:ln>
        </p:spPr>
      </p:sp>
      <p:sp>
        <p:nvSpPr>
          <p:cNvPr id="20" name="hagumi-voice">
            <a:extLst>
              <a:ext uri="{FF2B5EF4-FFF2-40B4-BE49-F238E27FC236}">
                <a16:creationId xmlns:a16="http://schemas.microsoft.com/office/drawing/2014/main" id="{37BBF7D3-F0E1-44E9-88B6-DF8FD057B263}"/>
              </a:ext>
            </a:extLst>
          </p:cNvPr>
          <p:cNvSpPr>
            <a:spLocks noGrp="1"/>
          </p:cNvSpPr>
          <p:nvPr/>
        </p:nvSpPr>
        <p:spPr>
          <a:xfrm>
            <a:off x="3600450" y="3619500"/>
            <a:ext cx="3105150" cy="1619250"/>
          </a:xfrm>
          <a:prstGeom prst="rect">
            <a:avLst/>
          </a:prstGeom>
          <a:noFill/>
          <a:ln w="0">
            <a:noFill/>
            <a:prstDash val="solid"/>
          </a:ln>
        </p:spPr>
        <p:txBody>
          <a:bodyPr wrap="square" lIns="0" tIns="0" rIns="0" bIns="0" anchor="t">
            <a:normAutofit/>
          </a:bodyPr>
          <a:lstStyle/>
          <a:p>
            <a:pPr algn="l">
              <a:defRPr sz="1763" b="1">
                <a:solidFill>
                  <a:srgbClr val="294B2B"/>
                </a:solidFill>
                <a:latin typeface="Yu Gothic"/>
                <a:ea typeface="Yu Gothic"/>
                <a:cs typeface="Yu Gothic"/>
              </a:defRPr>
            </a:pPr>
            <a:r>
              <a:rPr sz="1763" b="1">
                <a:solidFill>
                  <a:srgbClr val="294B2B"/>
                </a:solidFill>
                <a:latin typeface="Yu Gothic"/>
                <a:ea typeface="Yu Gothic"/>
                <a:cs typeface="Yu Gothic"/>
              </a:rPr>
              <a:t>「人数が多いから、分からないことを聞ける相手も多い。年齢や経験の異なる職員の保育を見られることが、自分の引き出しにつながります。」</a:t>
            </a:r>
          </a:p>
        </p:txBody>
      </p:sp>
      <p:sp>
        <p:nvSpPr>
          <p:cNvPr id="21" name="hagumi-voice-note">
            <a:extLst>
              <a:ext uri="{FF2B5EF4-FFF2-40B4-BE49-F238E27FC236}">
                <a16:creationId xmlns:a16="http://schemas.microsoft.com/office/drawing/2014/main" id="{BF6C96B4-B030-410C-A9D7-B066C8E0B611}"/>
              </a:ext>
            </a:extLst>
          </p:cNvPr>
          <p:cNvSpPr>
            <a:spLocks noGrp="1"/>
          </p:cNvSpPr>
          <p:nvPr/>
        </p:nvSpPr>
        <p:spPr>
          <a:xfrm>
            <a:off x="3600450" y="5486400"/>
            <a:ext cx="3105150" cy="209550"/>
          </a:xfrm>
          <a:prstGeom prst="rect">
            <a:avLst/>
          </a:prstGeom>
          <a:noFill/>
          <a:ln w="0">
            <a:noFill/>
            <a:prstDash val="solid"/>
          </a:ln>
        </p:spPr>
        <p:txBody>
          <a:bodyPr wrap="square" lIns="0" tIns="0" rIns="0" bIns="0" anchor="t">
            <a:normAutofit/>
          </a:bodyPr>
          <a:lstStyle/>
          <a:p>
            <a:pPr algn="r">
              <a:defRPr sz="900" b="1">
                <a:solidFill>
                  <a:srgbClr val="617067"/>
                </a:solidFill>
                <a:latin typeface="Yu Gothic"/>
                <a:ea typeface="Yu Gothic"/>
                <a:cs typeface="Yu Gothic"/>
              </a:defRPr>
            </a:pPr>
            <a:r>
              <a:rPr sz="900" b="1">
                <a:solidFill>
                  <a:srgbClr val="617067"/>
                </a:solidFill>
                <a:latin typeface="Yu Gothic"/>
                <a:ea typeface="Yu Gothic"/>
                <a:cs typeface="Yu Gothic"/>
              </a:rPr>
              <a:t>フリー職員の声</a:t>
            </a:r>
          </a:p>
        </p:txBody>
      </p:sp>
      <p:sp>
        <p:nvSpPr>
          <p:cNvPr id="22" name="section-mark">
            <a:extLst>
              <a:ext uri="{FF2B5EF4-FFF2-40B4-BE49-F238E27FC236}">
                <a16:creationId xmlns:a16="http://schemas.microsoft.com/office/drawing/2014/main" id="{A0D82A8A-D03D-4706-A69E-87A17F2CF70A}"/>
              </a:ext>
            </a:extLst>
          </p:cNvPr>
          <p:cNvSpPr>
            <a:spLocks noGrp="1"/>
          </p:cNvSpPr>
          <p:nvPr/>
        </p:nvSpPr>
        <p:spPr>
          <a:xfrm>
            <a:off x="533400" y="6657975"/>
            <a:ext cx="85725" cy="228600"/>
          </a:xfrm>
          <a:prstGeom prst="roundRect">
            <a:avLst>
              <a:gd name="adj" fmla="val 50000"/>
            </a:avLst>
          </a:prstGeom>
          <a:solidFill>
            <a:srgbClr val="E39418"/>
          </a:solidFill>
          <a:ln w="0">
            <a:noFill/>
            <a:prstDash val="solid"/>
          </a:ln>
        </p:spPr>
      </p:sp>
      <p:sp>
        <p:nvSpPr>
          <p:cNvPr id="23" name="content-heading">
            <a:extLst>
              <a:ext uri="{FF2B5EF4-FFF2-40B4-BE49-F238E27FC236}">
                <a16:creationId xmlns:a16="http://schemas.microsoft.com/office/drawing/2014/main" id="{B283A69B-95EF-4B4B-B535-32D1DE55A3FC}"/>
              </a:ext>
            </a:extLst>
          </p:cNvPr>
          <p:cNvSpPr>
            <a:spLocks noGrp="1"/>
          </p:cNvSpPr>
          <p:nvPr/>
        </p:nvSpPr>
        <p:spPr>
          <a:xfrm>
            <a:off x="723900" y="6629400"/>
            <a:ext cx="2762250" cy="285750"/>
          </a:xfrm>
          <a:prstGeom prst="rect">
            <a:avLst/>
          </a:prstGeom>
          <a:noFill/>
          <a:ln w="0">
            <a:noFill/>
            <a:prstDash val="solid"/>
          </a:ln>
        </p:spPr>
        <p:txBody>
          <a:bodyPr wrap="square" lIns="0" tIns="0" rIns="0" bIns="0" anchor="t">
            <a:normAutofit/>
          </a:bodyPr>
          <a:lstStyle/>
          <a:p>
            <a:pPr algn="l">
              <a:defRPr sz="1500" b="1">
                <a:solidFill>
                  <a:srgbClr val="20352A"/>
                </a:solidFill>
                <a:latin typeface="Yu Gothic"/>
                <a:ea typeface="Yu Gothic"/>
                <a:cs typeface="Yu Gothic"/>
              </a:defRPr>
            </a:pPr>
            <a:r>
              <a:rPr sz="1500" b="1">
                <a:solidFill>
                  <a:srgbClr val="20352A"/>
                </a:solidFill>
                <a:latin typeface="Yu Gothic"/>
                <a:ea typeface="Yu Gothic"/>
                <a:cs typeface="Yu Gothic"/>
              </a:rPr>
              <a:t>この園で身につくこと</a:t>
            </a:r>
          </a:p>
        </p:txBody>
      </p:sp>
      <p:sp>
        <p:nvSpPr>
          <p:cNvPr id="24" name="hagumi-learn-0">
            <a:extLst>
              <a:ext uri="{FF2B5EF4-FFF2-40B4-BE49-F238E27FC236}">
                <a16:creationId xmlns:a16="http://schemas.microsoft.com/office/drawing/2014/main" id="{4CD57D21-59F4-4634-B927-B1D0881094D6}"/>
              </a:ext>
            </a:extLst>
          </p:cNvPr>
          <p:cNvSpPr>
            <a:spLocks noGrp="1"/>
          </p:cNvSpPr>
          <p:nvPr/>
        </p:nvSpPr>
        <p:spPr>
          <a:xfrm>
            <a:off x="533400" y="7219950"/>
            <a:ext cx="2000250" cy="2095500"/>
          </a:xfrm>
          <a:prstGeom prst="roundRect">
            <a:avLst>
              <a:gd name="adj" fmla="val 3810"/>
            </a:avLst>
          </a:prstGeom>
          <a:solidFill>
            <a:srgbClr val="FFFDF8"/>
          </a:solidFill>
          <a:ln w="9525">
            <a:solidFill>
              <a:srgbClr val="D8D5C7"/>
            </a:solidFill>
            <a:prstDash val="solid"/>
          </a:ln>
        </p:spPr>
      </p:sp>
      <p:sp>
        <p:nvSpPr>
          <p:cNvPr id="25" name="hagumi-learn-title-0">
            <a:extLst>
              <a:ext uri="{FF2B5EF4-FFF2-40B4-BE49-F238E27FC236}">
                <a16:creationId xmlns:a16="http://schemas.microsoft.com/office/drawing/2014/main" id="{F1A990CF-AE82-401B-93B7-0F57974925B2}"/>
              </a:ext>
            </a:extLst>
          </p:cNvPr>
          <p:cNvSpPr>
            <a:spLocks noGrp="1"/>
          </p:cNvSpPr>
          <p:nvPr/>
        </p:nvSpPr>
        <p:spPr>
          <a:xfrm>
            <a:off x="704850" y="7524750"/>
            <a:ext cx="1657350" cy="533400"/>
          </a:xfrm>
          <a:prstGeom prst="rect">
            <a:avLst/>
          </a:prstGeom>
          <a:noFill/>
          <a:ln w="0">
            <a:noFill/>
            <a:prstDash val="solid"/>
          </a:ln>
        </p:spPr>
        <p:txBody>
          <a:bodyPr wrap="square" lIns="0" tIns="0" rIns="0" bIns="0" anchor="t">
            <a:normAutofit/>
          </a:bodyPr>
          <a:lstStyle/>
          <a:p>
            <a:pPr algn="l">
              <a:defRPr sz="1425" b="1">
                <a:solidFill>
                  <a:srgbClr val="52782D"/>
                </a:solidFill>
                <a:latin typeface="Yu Gothic"/>
                <a:ea typeface="Yu Gothic"/>
                <a:cs typeface="Yu Gothic"/>
              </a:defRPr>
            </a:pPr>
            <a:r>
              <a:rPr sz="1425" b="1">
                <a:solidFill>
                  <a:srgbClr val="52782D"/>
                </a:solidFill>
                <a:latin typeface="Yu Gothic"/>
                <a:ea typeface="Yu Gothic"/>
                <a:cs typeface="Yu Gothic"/>
              </a:rPr>
              <a:t>大規模園の連携</a:t>
            </a:r>
          </a:p>
        </p:txBody>
      </p:sp>
      <p:sp>
        <p:nvSpPr>
          <p:cNvPr id="26" name="hagumi-learn-copy-0">
            <a:extLst>
              <a:ext uri="{FF2B5EF4-FFF2-40B4-BE49-F238E27FC236}">
                <a16:creationId xmlns:a16="http://schemas.microsoft.com/office/drawing/2014/main" id="{2C3B8942-4DBC-4CFA-BEBA-4A4138CBB813}"/>
              </a:ext>
            </a:extLst>
          </p:cNvPr>
          <p:cNvSpPr>
            <a:spLocks noGrp="1"/>
          </p:cNvSpPr>
          <p:nvPr/>
        </p:nvSpPr>
        <p:spPr>
          <a:xfrm>
            <a:off x="704850" y="8229600"/>
            <a:ext cx="1657350" cy="83820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多くの子どもと職員の情報を、クラス・学年・園全体へつなぐ力。</a:t>
            </a:r>
          </a:p>
        </p:txBody>
      </p:sp>
      <p:sp>
        <p:nvSpPr>
          <p:cNvPr id="27" name="hagumi-learn-1">
            <a:extLst>
              <a:ext uri="{FF2B5EF4-FFF2-40B4-BE49-F238E27FC236}">
                <a16:creationId xmlns:a16="http://schemas.microsoft.com/office/drawing/2014/main" id="{730BEAF3-7A7D-40E3-8DA3-9DBEE063AB0F}"/>
              </a:ext>
            </a:extLst>
          </p:cNvPr>
          <p:cNvSpPr>
            <a:spLocks noGrp="1"/>
          </p:cNvSpPr>
          <p:nvPr/>
        </p:nvSpPr>
        <p:spPr>
          <a:xfrm>
            <a:off x="2743200" y="7219950"/>
            <a:ext cx="2000250" cy="2095500"/>
          </a:xfrm>
          <a:prstGeom prst="roundRect">
            <a:avLst>
              <a:gd name="adj" fmla="val 3810"/>
            </a:avLst>
          </a:prstGeom>
          <a:solidFill>
            <a:srgbClr val="FFFDF8"/>
          </a:solidFill>
          <a:ln w="9525">
            <a:solidFill>
              <a:srgbClr val="D8D5C7"/>
            </a:solidFill>
            <a:prstDash val="solid"/>
          </a:ln>
        </p:spPr>
      </p:sp>
      <p:sp>
        <p:nvSpPr>
          <p:cNvPr id="28" name="hagumi-learn-title-1">
            <a:extLst>
              <a:ext uri="{FF2B5EF4-FFF2-40B4-BE49-F238E27FC236}">
                <a16:creationId xmlns:a16="http://schemas.microsoft.com/office/drawing/2014/main" id="{24F3E99D-B00B-4EA3-A606-54A12B4CBB29}"/>
              </a:ext>
            </a:extLst>
          </p:cNvPr>
          <p:cNvSpPr>
            <a:spLocks noGrp="1"/>
          </p:cNvSpPr>
          <p:nvPr/>
        </p:nvSpPr>
        <p:spPr>
          <a:xfrm>
            <a:off x="2914650" y="7524750"/>
            <a:ext cx="1657350" cy="533400"/>
          </a:xfrm>
          <a:prstGeom prst="rect">
            <a:avLst/>
          </a:prstGeom>
          <a:noFill/>
          <a:ln w="0">
            <a:noFill/>
            <a:prstDash val="solid"/>
          </a:ln>
        </p:spPr>
        <p:txBody>
          <a:bodyPr wrap="square" lIns="0" tIns="0" rIns="0" bIns="0" anchor="t">
            <a:normAutofit/>
          </a:bodyPr>
          <a:lstStyle/>
          <a:p>
            <a:pPr algn="l">
              <a:defRPr sz="1425" b="1">
                <a:solidFill>
                  <a:srgbClr val="5D99AE"/>
                </a:solidFill>
                <a:latin typeface="Yu Gothic"/>
                <a:ea typeface="Yu Gothic"/>
                <a:cs typeface="Yu Gothic"/>
              </a:defRPr>
            </a:pPr>
            <a:r>
              <a:rPr sz="1425" b="1">
                <a:solidFill>
                  <a:srgbClr val="5D99AE"/>
                </a:solidFill>
                <a:latin typeface="Yu Gothic"/>
                <a:ea typeface="Yu Gothic"/>
                <a:cs typeface="Yu Gothic"/>
              </a:rPr>
              <a:t>全年齢の発達理解</a:t>
            </a:r>
          </a:p>
        </p:txBody>
      </p:sp>
      <p:sp>
        <p:nvSpPr>
          <p:cNvPr id="29" name="hagumi-learn-copy-1">
            <a:extLst>
              <a:ext uri="{FF2B5EF4-FFF2-40B4-BE49-F238E27FC236}">
                <a16:creationId xmlns:a16="http://schemas.microsoft.com/office/drawing/2014/main" id="{D1A96EBB-40A2-493F-9BBC-0D2BAF2C024C}"/>
              </a:ext>
            </a:extLst>
          </p:cNvPr>
          <p:cNvSpPr>
            <a:spLocks noGrp="1"/>
          </p:cNvSpPr>
          <p:nvPr/>
        </p:nvSpPr>
        <p:spPr>
          <a:xfrm>
            <a:off x="2914650" y="8229600"/>
            <a:ext cx="1657350" cy="83820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0歳から就学前まで、育ちの連続性を見通す視点。</a:t>
            </a:r>
          </a:p>
        </p:txBody>
      </p:sp>
      <p:sp>
        <p:nvSpPr>
          <p:cNvPr id="30" name="hagumi-learn-2">
            <a:extLst>
              <a:ext uri="{FF2B5EF4-FFF2-40B4-BE49-F238E27FC236}">
                <a16:creationId xmlns:a16="http://schemas.microsoft.com/office/drawing/2014/main" id="{662FE2E2-BBD4-4348-8E2A-60CE18952342}"/>
              </a:ext>
            </a:extLst>
          </p:cNvPr>
          <p:cNvSpPr>
            <a:spLocks noGrp="1"/>
          </p:cNvSpPr>
          <p:nvPr/>
        </p:nvSpPr>
        <p:spPr>
          <a:xfrm>
            <a:off x="4953000" y="7219950"/>
            <a:ext cx="2000250" cy="2095500"/>
          </a:xfrm>
          <a:prstGeom prst="roundRect">
            <a:avLst>
              <a:gd name="adj" fmla="val 3810"/>
            </a:avLst>
          </a:prstGeom>
          <a:solidFill>
            <a:srgbClr val="FFFDF8"/>
          </a:solidFill>
          <a:ln w="9525">
            <a:solidFill>
              <a:srgbClr val="D8D5C7"/>
            </a:solidFill>
            <a:prstDash val="solid"/>
          </a:ln>
        </p:spPr>
      </p:sp>
      <p:sp>
        <p:nvSpPr>
          <p:cNvPr id="31" name="hagumi-learn-title-2">
            <a:extLst>
              <a:ext uri="{FF2B5EF4-FFF2-40B4-BE49-F238E27FC236}">
                <a16:creationId xmlns:a16="http://schemas.microsoft.com/office/drawing/2014/main" id="{602F5C24-18A9-4619-B11F-D87DCB6DE3AB}"/>
              </a:ext>
            </a:extLst>
          </p:cNvPr>
          <p:cNvSpPr>
            <a:spLocks noGrp="1"/>
          </p:cNvSpPr>
          <p:nvPr/>
        </p:nvSpPr>
        <p:spPr>
          <a:xfrm>
            <a:off x="5124450" y="7524750"/>
            <a:ext cx="1657350" cy="533400"/>
          </a:xfrm>
          <a:prstGeom prst="rect">
            <a:avLst/>
          </a:prstGeom>
          <a:noFill/>
          <a:ln w="0">
            <a:noFill/>
            <a:prstDash val="solid"/>
          </a:ln>
        </p:spPr>
        <p:txBody>
          <a:bodyPr wrap="square" lIns="0" tIns="0" rIns="0" bIns="0" anchor="t">
            <a:normAutofit/>
          </a:bodyPr>
          <a:lstStyle/>
          <a:p>
            <a:pPr algn="l">
              <a:defRPr sz="1425" b="1">
                <a:solidFill>
                  <a:srgbClr val="E39418"/>
                </a:solidFill>
                <a:latin typeface="Yu Gothic"/>
                <a:ea typeface="Yu Gothic"/>
                <a:cs typeface="Yu Gothic"/>
              </a:defRPr>
            </a:pPr>
            <a:r>
              <a:rPr sz="1425" b="1">
                <a:solidFill>
                  <a:srgbClr val="E39418"/>
                </a:solidFill>
                <a:latin typeface="Yu Gothic"/>
                <a:ea typeface="Yu Gothic"/>
                <a:cs typeface="Yu Gothic"/>
              </a:rPr>
              <a:t>専門職との協働</a:t>
            </a:r>
          </a:p>
        </p:txBody>
      </p:sp>
      <p:sp>
        <p:nvSpPr>
          <p:cNvPr id="32" name="hagumi-learn-copy-2">
            <a:extLst>
              <a:ext uri="{FF2B5EF4-FFF2-40B4-BE49-F238E27FC236}">
                <a16:creationId xmlns:a16="http://schemas.microsoft.com/office/drawing/2014/main" id="{5D74DA6A-275B-4549-9071-1C59A647936F}"/>
              </a:ext>
            </a:extLst>
          </p:cNvPr>
          <p:cNvSpPr>
            <a:spLocks noGrp="1"/>
          </p:cNvSpPr>
          <p:nvPr/>
        </p:nvSpPr>
        <p:spPr>
          <a:xfrm>
            <a:off x="5124450" y="8229600"/>
            <a:ext cx="1657350" cy="83820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看護・栄養・調理・発達支援と保育を結びつける経験。</a:t>
            </a:r>
          </a:p>
        </p:txBody>
      </p:sp>
    </p:spTree>
    <p:extLst>
      <p:ext uri="{BB962C8B-B14F-4D97-AF65-F5344CB8AC3E}">
        <p14:creationId xmlns:p14="http://schemas.microsoft.com/office/powerpoint/2010/main" val="1616423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pic>
        <p:nvPicPr>
          <p:cNvPr id="13" name="図 12"/>
          <p:cNvPicPr>
            <a:picLocks noChangeAspect="1"/>
          </p:cNvPicPr>
          <p:nvPr/>
        </p:nvPicPr>
        <p:blipFill>
          <a:blip r:embed="rId3"/>
          <a:srcRect l="23327" r="23327"/>
          <a:stretch>
            <a:fillRect/>
          </a:stretch>
        </p:blipFill>
        <p:spPr>
          <a:xfrm>
            <a:off x="0" y="0"/>
            <a:ext cx="7562850" cy="10696575"/>
          </a:xfrm>
          <a:prstGeom prst="rect">
            <a:avLst/>
          </a:prstGeom>
        </p:spPr>
      </p:pic>
      <p:sp>
        <p:nvSpPr>
          <p:cNvPr id="2" name="photo-overlay">
            <a:extLst>
              <a:ext uri="{FF2B5EF4-FFF2-40B4-BE49-F238E27FC236}">
                <a16:creationId xmlns:a16="http://schemas.microsoft.com/office/drawing/2014/main" id="{6D516E78-4BB9-48F1-B919-0E83F6C48947}"/>
              </a:ext>
            </a:extLst>
          </p:cNvPr>
          <p:cNvSpPr>
            <a:spLocks noGrp="1"/>
          </p:cNvSpPr>
          <p:nvPr/>
        </p:nvSpPr>
        <p:spPr>
          <a:xfrm>
            <a:off x="0" y="0"/>
            <a:ext cx="7562850" cy="10696575"/>
          </a:xfrm>
          <a:prstGeom prst="rect">
            <a:avLst/>
          </a:prstGeom>
          <a:solidFill>
            <a:srgbClr val="000000">
              <a:alpha val="30196"/>
            </a:srgbClr>
          </a:solidFill>
          <a:ln w="0">
            <a:noFill/>
            <a:prstDash val="solid"/>
          </a:ln>
        </p:spPr>
      </p:sp>
      <p:sp>
        <p:nvSpPr>
          <p:cNvPr id="3" name="top-band">
            <a:extLst>
              <a:ext uri="{FF2B5EF4-FFF2-40B4-BE49-F238E27FC236}">
                <a16:creationId xmlns:a16="http://schemas.microsoft.com/office/drawing/2014/main" id="{5A3CDB9C-C4A5-426A-9929-62CEF691B0D4}"/>
              </a:ext>
            </a:extLst>
          </p:cNvPr>
          <p:cNvSpPr>
            <a:spLocks noGrp="1"/>
          </p:cNvSpPr>
          <p:nvPr/>
        </p:nvSpPr>
        <p:spPr>
          <a:xfrm>
            <a:off x="0" y="0"/>
            <a:ext cx="7562850" cy="285750"/>
          </a:xfrm>
          <a:prstGeom prst="rect">
            <a:avLst/>
          </a:prstGeom>
          <a:solidFill>
            <a:srgbClr val="E39418"/>
          </a:solidFill>
          <a:ln w="0">
            <a:noFill/>
            <a:prstDash val="solid"/>
          </a:ln>
        </p:spPr>
      </p:sp>
      <p:sp>
        <p:nvSpPr>
          <p:cNvPr id="4" name="door-label">
            <a:extLst>
              <a:ext uri="{FF2B5EF4-FFF2-40B4-BE49-F238E27FC236}">
                <a16:creationId xmlns:a16="http://schemas.microsoft.com/office/drawing/2014/main" id="{462FDDBA-03BE-4BBA-9BCD-DD15BCE89947}"/>
              </a:ext>
            </a:extLst>
          </p:cNvPr>
          <p:cNvSpPr>
            <a:spLocks noGrp="1"/>
          </p:cNvSpPr>
          <p:nvPr/>
        </p:nvSpPr>
        <p:spPr>
          <a:xfrm>
            <a:off x="533400" y="590550"/>
            <a:ext cx="3810000" cy="266700"/>
          </a:xfrm>
          <a:prstGeom prst="rect">
            <a:avLst/>
          </a:prstGeom>
          <a:noFill/>
          <a:ln w="0">
            <a:noFill/>
            <a:prstDash val="solid"/>
          </a:ln>
        </p:spPr>
        <p:txBody>
          <a:bodyPr wrap="square" lIns="0" tIns="0" rIns="0" bIns="0" anchor="t">
            <a:normAutofit/>
          </a:bodyPr>
          <a:lstStyle/>
          <a:p>
            <a:pPr algn="l">
              <a:defRPr sz="1125" b="1">
                <a:solidFill>
                  <a:srgbClr val="FFFFFF"/>
                </a:solidFill>
                <a:latin typeface="Yu Gothic"/>
                <a:ea typeface="Yu Gothic"/>
                <a:cs typeface="Yu Gothic"/>
              </a:defRPr>
            </a:pPr>
            <a:r>
              <a:rPr sz="1125" b="1">
                <a:solidFill>
                  <a:srgbClr val="FFFFFF"/>
                </a:solidFill>
                <a:latin typeface="Yu Gothic"/>
                <a:ea typeface="Yu Gothic"/>
                <a:cs typeface="Yu Gothic"/>
              </a:rPr>
              <a:t>SCHOOL 02  |  NARASHINO</a:t>
            </a:r>
          </a:p>
        </p:txBody>
      </p:sp>
      <p:sp>
        <p:nvSpPr>
          <p:cNvPr id="5" name="door-title">
            <a:extLst>
              <a:ext uri="{FF2B5EF4-FFF2-40B4-BE49-F238E27FC236}">
                <a16:creationId xmlns:a16="http://schemas.microsoft.com/office/drawing/2014/main" id="{E7F82968-5796-43BB-9C0B-5F68C92055CA}"/>
              </a:ext>
            </a:extLst>
          </p:cNvPr>
          <p:cNvSpPr>
            <a:spLocks noGrp="1"/>
          </p:cNvSpPr>
          <p:nvPr/>
        </p:nvSpPr>
        <p:spPr>
          <a:xfrm>
            <a:off x="533400" y="1809750"/>
            <a:ext cx="6496050" cy="1428750"/>
          </a:xfrm>
          <a:prstGeom prst="rect">
            <a:avLst/>
          </a:prstGeom>
          <a:noFill/>
          <a:ln w="0">
            <a:noFill/>
            <a:prstDash val="solid"/>
          </a:ln>
        </p:spPr>
        <p:txBody>
          <a:bodyPr wrap="square" lIns="0" tIns="0" rIns="0" bIns="0" anchor="t">
            <a:normAutofit/>
          </a:bodyPr>
          <a:lstStyle/>
          <a:p>
            <a:pPr algn="l">
              <a:defRPr sz="4050" b="1">
                <a:solidFill>
                  <a:srgbClr val="FFFFFF"/>
                </a:solidFill>
                <a:latin typeface="Yu Gothic"/>
                <a:ea typeface="Yu Gothic"/>
                <a:cs typeface="Yu Gothic"/>
              </a:defRPr>
            </a:pPr>
            <a:r>
              <a:rPr sz="4050" b="1">
                <a:solidFill>
                  <a:srgbClr val="FFFFFF"/>
                </a:solidFill>
                <a:latin typeface="Yu Gothic"/>
                <a:ea typeface="Yu Gothic"/>
                <a:cs typeface="Yu Gothic"/>
              </a:rPr>
              <a:t>ブレーメン実花こども園</a:t>
            </a:r>
          </a:p>
        </p:txBody>
      </p:sp>
      <p:sp>
        <p:nvSpPr>
          <p:cNvPr id="6" name="door-rule">
            <a:extLst>
              <a:ext uri="{FF2B5EF4-FFF2-40B4-BE49-F238E27FC236}">
                <a16:creationId xmlns:a16="http://schemas.microsoft.com/office/drawing/2014/main" id="{FFF590FE-B652-4352-9FD2-83A9DC066F09}"/>
              </a:ext>
            </a:extLst>
          </p:cNvPr>
          <p:cNvSpPr>
            <a:spLocks noGrp="1"/>
          </p:cNvSpPr>
          <p:nvPr/>
        </p:nvSpPr>
        <p:spPr>
          <a:xfrm>
            <a:off x="533400" y="3543300"/>
            <a:ext cx="1143000" cy="95250"/>
          </a:xfrm>
          <a:prstGeom prst="roundRect">
            <a:avLst>
              <a:gd name="adj" fmla="val 50000"/>
            </a:avLst>
          </a:prstGeom>
          <a:solidFill>
            <a:srgbClr val="E39418"/>
          </a:solidFill>
          <a:ln w="0">
            <a:noFill/>
            <a:prstDash val="solid"/>
          </a:ln>
        </p:spPr>
      </p:sp>
      <p:sp>
        <p:nvSpPr>
          <p:cNvPr id="7" name="door-tagline">
            <a:extLst>
              <a:ext uri="{FF2B5EF4-FFF2-40B4-BE49-F238E27FC236}">
                <a16:creationId xmlns:a16="http://schemas.microsoft.com/office/drawing/2014/main" id="{E6B466BA-C6DD-46D1-A2B8-7A99638681EB}"/>
              </a:ext>
            </a:extLst>
          </p:cNvPr>
          <p:cNvSpPr>
            <a:spLocks noGrp="1"/>
          </p:cNvSpPr>
          <p:nvPr/>
        </p:nvSpPr>
        <p:spPr>
          <a:xfrm>
            <a:off x="533400" y="3981450"/>
            <a:ext cx="5334000" cy="1238250"/>
          </a:xfrm>
          <a:prstGeom prst="rect">
            <a:avLst/>
          </a:prstGeom>
          <a:noFill/>
          <a:ln w="0">
            <a:noFill/>
            <a:prstDash val="solid"/>
          </a:ln>
        </p:spPr>
        <p:txBody>
          <a:bodyPr wrap="square" lIns="0" tIns="0" rIns="0" bIns="0" anchor="t">
            <a:normAutofit/>
          </a:bodyPr>
          <a:lstStyle/>
          <a:p>
            <a:pPr algn="l">
              <a:defRPr sz="2250" b="1">
                <a:solidFill>
                  <a:srgbClr val="FFFFFF"/>
                </a:solidFill>
                <a:latin typeface="Yu Gothic"/>
                <a:ea typeface="Yu Gothic"/>
                <a:cs typeface="Yu Gothic"/>
              </a:defRPr>
            </a:pPr>
            <a:r>
              <a:rPr sz="2250" b="1">
                <a:solidFill>
                  <a:srgbClr val="FFFFFF"/>
                </a:solidFill>
                <a:latin typeface="Yu Gothic"/>
                <a:ea typeface="Yu Gothic"/>
                <a:cs typeface="Yu Gothic"/>
              </a:rPr>
              <a:t>広い園地で、</a:t>
            </a:r>
          </a:p>
          <a:p>
            <a:pPr algn="l">
              <a:defRPr sz="2250" b="1">
                <a:solidFill>
                  <a:srgbClr val="FFFFFF"/>
                </a:solidFill>
                <a:latin typeface="Yu Gothic"/>
                <a:ea typeface="Yu Gothic"/>
                <a:cs typeface="Yu Gothic"/>
              </a:defRPr>
            </a:pPr>
            <a:r>
              <a:rPr sz="2250" b="1">
                <a:solidFill>
                  <a:srgbClr val="FFFFFF"/>
                </a:solidFill>
                <a:latin typeface="Yu Gothic"/>
                <a:ea typeface="Yu Gothic"/>
                <a:cs typeface="Yu Gothic"/>
              </a:rPr>
              <a:t>子どもの“やってみたい”を育てる。</a:t>
            </a:r>
          </a:p>
        </p:txBody>
      </p:sp>
      <p:sp>
        <p:nvSpPr>
          <p:cNvPr id="8" name="capacity-block">
            <a:extLst>
              <a:ext uri="{FF2B5EF4-FFF2-40B4-BE49-F238E27FC236}">
                <a16:creationId xmlns:a16="http://schemas.microsoft.com/office/drawing/2014/main" id="{9CB6BE82-1BD6-4851-A6C9-EB6A1F84A549}"/>
              </a:ext>
            </a:extLst>
          </p:cNvPr>
          <p:cNvSpPr>
            <a:spLocks noGrp="1"/>
          </p:cNvSpPr>
          <p:nvPr/>
        </p:nvSpPr>
        <p:spPr>
          <a:xfrm>
            <a:off x="533400" y="7448550"/>
            <a:ext cx="3333750" cy="1905000"/>
          </a:xfrm>
          <a:prstGeom prst="roundRect">
            <a:avLst>
              <a:gd name="adj" fmla="val 4000"/>
            </a:avLst>
          </a:prstGeom>
          <a:solidFill>
            <a:srgbClr val="FBF5E8"/>
          </a:solidFill>
          <a:ln w="0">
            <a:noFill/>
            <a:prstDash val="solid"/>
          </a:ln>
        </p:spPr>
        <p:txBody>
          <a:bodyPr/>
          <a:lstStyle/>
          <a:p>
            <a:endParaRPr lang="ja-JP" altLang="en-US" dirty="0"/>
          </a:p>
        </p:txBody>
      </p:sp>
      <p:sp>
        <p:nvSpPr>
          <p:cNvPr id="9" name="capacity-accent">
            <a:extLst>
              <a:ext uri="{FF2B5EF4-FFF2-40B4-BE49-F238E27FC236}">
                <a16:creationId xmlns:a16="http://schemas.microsoft.com/office/drawing/2014/main" id="{88272F28-AAC0-4AC9-8577-3B3430798B0D}"/>
              </a:ext>
            </a:extLst>
          </p:cNvPr>
          <p:cNvSpPr>
            <a:spLocks noGrp="1"/>
          </p:cNvSpPr>
          <p:nvPr/>
        </p:nvSpPr>
        <p:spPr>
          <a:xfrm>
            <a:off x="533400" y="7448550"/>
            <a:ext cx="3333750" cy="152400"/>
          </a:xfrm>
          <a:prstGeom prst="rect">
            <a:avLst/>
          </a:prstGeom>
          <a:solidFill>
            <a:srgbClr val="E39418"/>
          </a:solidFill>
          <a:ln w="0">
            <a:noFill/>
            <a:prstDash val="solid"/>
          </a:ln>
        </p:spPr>
      </p:sp>
      <p:sp>
        <p:nvSpPr>
          <p:cNvPr id="10" name="capacity">
            <a:extLst>
              <a:ext uri="{FF2B5EF4-FFF2-40B4-BE49-F238E27FC236}">
                <a16:creationId xmlns:a16="http://schemas.microsoft.com/office/drawing/2014/main" id="{D838809B-D500-4852-AB5B-FC79CF058DBA}"/>
              </a:ext>
            </a:extLst>
          </p:cNvPr>
          <p:cNvSpPr>
            <a:spLocks noGrp="1"/>
          </p:cNvSpPr>
          <p:nvPr/>
        </p:nvSpPr>
        <p:spPr>
          <a:xfrm>
            <a:off x="762000" y="7810500"/>
            <a:ext cx="2876550" cy="685800"/>
          </a:xfrm>
          <a:prstGeom prst="rect">
            <a:avLst/>
          </a:prstGeom>
          <a:noFill/>
          <a:ln w="0">
            <a:noFill/>
            <a:prstDash val="solid"/>
          </a:ln>
        </p:spPr>
        <p:txBody>
          <a:bodyPr wrap="square" lIns="0" tIns="0" rIns="0" bIns="0" anchor="t">
            <a:normAutofit/>
          </a:bodyPr>
          <a:lstStyle/>
          <a:p>
            <a:pPr algn="l">
              <a:defRPr sz="4200" b="1">
                <a:solidFill>
                  <a:srgbClr val="E39418"/>
                </a:solidFill>
                <a:latin typeface="Yu Gothic"/>
                <a:ea typeface="Yu Gothic"/>
                <a:cs typeface="Yu Gothic"/>
              </a:defRPr>
            </a:pPr>
            <a:r>
              <a:rPr sz="4200" b="1">
                <a:solidFill>
                  <a:srgbClr val="E39418"/>
                </a:solidFill>
                <a:latin typeface="Yu Gothic"/>
                <a:ea typeface="Yu Gothic"/>
                <a:cs typeface="Yu Gothic"/>
              </a:rPr>
              <a:t>定員130名</a:t>
            </a:r>
          </a:p>
        </p:txBody>
      </p:sp>
      <p:sp>
        <p:nvSpPr>
          <p:cNvPr id="11" name="door-access">
            <a:extLst>
              <a:ext uri="{FF2B5EF4-FFF2-40B4-BE49-F238E27FC236}">
                <a16:creationId xmlns:a16="http://schemas.microsoft.com/office/drawing/2014/main" id="{BE924C00-B422-4B85-8196-B2DD5FE0CE97}"/>
              </a:ext>
            </a:extLst>
          </p:cNvPr>
          <p:cNvSpPr>
            <a:spLocks noGrp="1"/>
          </p:cNvSpPr>
          <p:nvPr/>
        </p:nvSpPr>
        <p:spPr>
          <a:xfrm>
            <a:off x="762000" y="8648700"/>
            <a:ext cx="2876550" cy="457200"/>
          </a:xfrm>
          <a:prstGeom prst="rect">
            <a:avLst/>
          </a:prstGeom>
          <a:noFill/>
          <a:ln w="0">
            <a:noFill/>
            <a:prstDash val="solid"/>
          </a:ln>
        </p:spPr>
        <p:txBody>
          <a:bodyPr wrap="square" lIns="0" tIns="0" rIns="0" bIns="0" anchor="t">
            <a:normAutofit/>
          </a:bodyPr>
          <a:lstStyle/>
          <a:p>
            <a:pPr algn="l">
              <a:defRPr sz="1200" b="1">
                <a:solidFill>
                  <a:srgbClr val="20352A"/>
                </a:solidFill>
                <a:latin typeface="Yu Gothic"/>
                <a:ea typeface="Yu Gothic"/>
                <a:cs typeface="Yu Gothic"/>
              </a:defRPr>
            </a:pPr>
            <a:r>
              <a:rPr lang="ja-JP" altLang="en-US" sz="1200" b="1" dirty="0">
                <a:solidFill>
                  <a:srgbClr val="20352A"/>
                </a:solidFill>
                <a:latin typeface="Yu Gothic"/>
                <a:ea typeface="Yu Gothic"/>
                <a:cs typeface="Yu Gothic"/>
              </a:rPr>
              <a:t>京成</a:t>
            </a:r>
            <a:r>
              <a:rPr sz="1200" b="1" dirty="0">
                <a:solidFill>
                  <a:srgbClr val="20352A"/>
                </a:solidFill>
                <a:latin typeface="Yu Gothic"/>
                <a:ea typeface="Yu Gothic"/>
                <a:cs typeface="Yu Gothic"/>
              </a:rPr>
              <a:t>実籾駅から約2km</a:t>
            </a:r>
            <a:endParaRPr lang="en-US" sz="1200" b="1" dirty="0">
              <a:solidFill>
                <a:srgbClr val="20352A"/>
              </a:solidFill>
              <a:latin typeface="Yu Gothic"/>
              <a:ea typeface="Yu Gothic"/>
              <a:cs typeface="Yu Gothic"/>
            </a:endParaRPr>
          </a:p>
          <a:p>
            <a:pPr algn="l">
              <a:defRPr sz="1200" b="1">
                <a:solidFill>
                  <a:srgbClr val="20352A"/>
                </a:solidFill>
                <a:latin typeface="Yu Gothic"/>
                <a:ea typeface="Yu Gothic"/>
                <a:cs typeface="Yu Gothic"/>
              </a:defRPr>
            </a:pPr>
            <a:r>
              <a:rPr sz="1200" b="1" dirty="0" err="1">
                <a:solidFill>
                  <a:srgbClr val="20352A"/>
                </a:solidFill>
                <a:latin typeface="Yu Gothic"/>
                <a:ea typeface="Yu Gothic"/>
                <a:cs typeface="Yu Gothic"/>
              </a:rPr>
              <a:t>実花小学校に隣接</a:t>
            </a:r>
            <a:endParaRPr sz="1200" b="1" dirty="0">
              <a:solidFill>
                <a:srgbClr val="20352A"/>
              </a:solidFill>
              <a:latin typeface="Yu Gothic"/>
              <a:ea typeface="Yu Gothic"/>
              <a:cs typeface="Yu Gothic"/>
            </a:endParaRPr>
          </a:p>
        </p:txBody>
      </p:sp>
      <p:sp>
        <p:nvSpPr>
          <p:cNvPr id="12" name="door-footer">
            <a:extLst>
              <a:ext uri="{FF2B5EF4-FFF2-40B4-BE49-F238E27FC236}">
                <a16:creationId xmlns:a16="http://schemas.microsoft.com/office/drawing/2014/main" id="{789360BE-C7D3-4908-823E-8BF0A480BF71}"/>
              </a:ext>
            </a:extLst>
          </p:cNvPr>
          <p:cNvSpPr>
            <a:spLocks noGrp="1"/>
          </p:cNvSpPr>
          <p:nvPr/>
        </p:nvSpPr>
        <p:spPr>
          <a:xfrm>
            <a:off x="533400" y="10372725"/>
            <a:ext cx="6496050" cy="171450"/>
          </a:xfrm>
          <a:prstGeom prst="rect">
            <a:avLst/>
          </a:prstGeom>
          <a:noFill/>
          <a:ln w="0">
            <a:noFill/>
            <a:prstDash val="solid"/>
          </a:ln>
        </p:spPr>
        <p:txBody>
          <a:bodyPr wrap="square" lIns="0" tIns="0" rIns="0" bIns="0" anchor="t">
            <a:normAutofit/>
          </a:bodyPr>
          <a:lstStyle/>
          <a:p>
            <a:pPr algn="r">
              <a:defRPr sz="750" b="1">
                <a:solidFill>
                  <a:srgbClr val="FFFFFF"/>
                </a:solidFill>
                <a:latin typeface="Yu Gothic"/>
                <a:ea typeface="Yu Gothic"/>
                <a:cs typeface="Yu Gothic"/>
              </a:defRPr>
            </a:pPr>
            <a:r>
              <a:rPr sz="750" b="1">
                <a:solidFill>
                  <a:srgbClr val="FFFFFF"/>
                </a:solidFill>
                <a:latin typeface="Yu Gothic"/>
                <a:ea typeface="Yu Gothic"/>
                <a:cs typeface="Yu Gothic"/>
              </a:rPr>
              <a:t>2027.4 NEW GRADUATE  |  17</a:t>
            </a:r>
          </a:p>
        </p:txBody>
      </p:sp>
    </p:spTree>
    <p:extLst>
      <p:ext uri="{BB962C8B-B14F-4D97-AF65-F5344CB8AC3E}">
        <p14:creationId xmlns:p14="http://schemas.microsoft.com/office/powerpoint/2010/main" val="1054228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16" name="top-accent">
            <a:extLst>
              <a:ext uri="{FF2B5EF4-FFF2-40B4-BE49-F238E27FC236}">
                <a16:creationId xmlns:a16="http://schemas.microsoft.com/office/drawing/2014/main" id="{C3BD0B55-CDA7-4F73-80F9-884E8A626106}"/>
              </a:ext>
            </a:extLst>
          </p:cNvPr>
          <p:cNvSpPr>
            <a:spLocks noGrp="1"/>
          </p:cNvSpPr>
          <p:nvPr/>
        </p:nvSpPr>
        <p:spPr>
          <a:xfrm>
            <a:off x="0" y="0"/>
            <a:ext cx="7562850" cy="209550"/>
          </a:xfrm>
          <a:prstGeom prst="rect">
            <a:avLst/>
          </a:prstGeom>
          <a:solidFill>
            <a:srgbClr val="E39418"/>
          </a:solidFill>
          <a:ln w="0">
            <a:noFill/>
            <a:prstDash val="solid"/>
          </a:ln>
        </p:spPr>
      </p:sp>
      <p:sp>
        <p:nvSpPr>
          <p:cNvPr id="2" name="section-label">
            <a:extLst>
              <a:ext uri="{FF2B5EF4-FFF2-40B4-BE49-F238E27FC236}">
                <a16:creationId xmlns:a16="http://schemas.microsoft.com/office/drawing/2014/main" id="{10E00351-AD03-4806-B4F3-BF32D888D8F3}"/>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E39418"/>
                </a:solidFill>
                <a:latin typeface="Yu Gothic"/>
                <a:ea typeface="Yu Gothic"/>
                <a:cs typeface="Yu Gothic"/>
              </a:defRPr>
            </a:pPr>
            <a:r>
              <a:rPr sz="975" b="1">
                <a:solidFill>
                  <a:srgbClr val="E39418"/>
                </a:solidFill>
                <a:latin typeface="Yu Gothic"/>
                <a:ea typeface="Yu Gothic"/>
                <a:cs typeface="Yu Gothic"/>
              </a:rPr>
              <a:t>SCHOOL 02  |  MIHAMA</a:t>
            </a:r>
          </a:p>
        </p:txBody>
      </p:sp>
      <p:sp>
        <p:nvSpPr>
          <p:cNvPr id="3" name="header-dot">
            <a:extLst>
              <a:ext uri="{FF2B5EF4-FFF2-40B4-BE49-F238E27FC236}">
                <a16:creationId xmlns:a16="http://schemas.microsoft.com/office/drawing/2014/main" id="{AC31690F-2BBD-49B9-A4CD-10FCAF310ACF}"/>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46C866A5-4445-4214-9FB1-8E7B546326E6}"/>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F2D53D9E-EF48-478F-97F5-8ADB9A2D297F}"/>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98109C70-AFE0-4442-9716-6C1823F474F5}"/>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18</a:t>
            </a:r>
          </a:p>
        </p:txBody>
      </p:sp>
      <p:sp>
        <p:nvSpPr>
          <p:cNvPr id="7" name="title-color-field">
            <a:extLst>
              <a:ext uri="{FF2B5EF4-FFF2-40B4-BE49-F238E27FC236}">
                <a16:creationId xmlns:a16="http://schemas.microsoft.com/office/drawing/2014/main" id="{475EE912-E11E-44A6-A9E9-BBD609979CF8}"/>
              </a:ext>
            </a:extLst>
          </p:cNvPr>
          <p:cNvSpPr>
            <a:spLocks noGrp="1"/>
          </p:cNvSpPr>
          <p:nvPr/>
        </p:nvSpPr>
        <p:spPr>
          <a:xfrm>
            <a:off x="400050" y="781050"/>
            <a:ext cx="6762750" cy="1752600"/>
          </a:xfrm>
          <a:prstGeom prst="roundRect">
            <a:avLst>
              <a:gd name="adj" fmla="val 4348"/>
            </a:avLst>
          </a:prstGeom>
          <a:solidFill>
            <a:srgbClr val="E39418"/>
          </a:solidFill>
          <a:ln w="0">
            <a:noFill/>
            <a:prstDash val="solid"/>
          </a:ln>
        </p:spPr>
      </p:sp>
      <p:sp>
        <p:nvSpPr>
          <p:cNvPr id="8" name="heading-bar-left">
            <a:extLst>
              <a:ext uri="{FF2B5EF4-FFF2-40B4-BE49-F238E27FC236}">
                <a16:creationId xmlns:a16="http://schemas.microsoft.com/office/drawing/2014/main" id="{F14434D1-7CDE-4B6F-9E7B-0202952C7888}"/>
              </a:ext>
            </a:extLst>
          </p:cNvPr>
          <p:cNvSpPr>
            <a:spLocks noGrp="1"/>
          </p:cNvSpPr>
          <p:nvPr/>
        </p:nvSpPr>
        <p:spPr>
          <a:xfrm>
            <a:off x="857250" y="914400"/>
            <a:ext cx="438150" cy="76200"/>
          </a:xfrm>
          <a:prstGeom prst="roundRect">
            <a:avLst>
              <a:gd name="adj" fmla="val 50000"/>
            </a:avLst>
          </a:prstGeom>
          <a:solidFill>
            <a:srgbClr val="52782D"/>
          </a:solidFill>
          <a:ln w="0">
            <a:noFill/>
            <a:prstDash val="solid"/>
          </a:ln>
        </p:spPr>
      </p:sp>
      <p:sp>
        <p:nvSpPr>
          <p:cNvPr id="9" name="heading-bar-right">
            <a:extLst>
              <a:ext uri="{FF2B5EF4-FFF2-40B4-BE49-F238E27FC236}">
                <a16:creationId xmlns:a16="http://schemas.microsoft.com/office/drawing/2014/main" id="{BEEFBFC3-1FC0-43A9-BF2A-395D8DD2A752}"/>
              </a:ext>
            </a:extLst>
          </p:cNvPr>
          <p:cNvSpPr>
            <a:spLocks noGrp="1"/>
          </p:cNvSpPr>
          <p:nvPr/>
        </p:nvSpPr>
        <p:spPr>
          <a:xfrm>
            <a:off x="6267450" y="914400"/>
            <a:ext cx="438150" cy="76200"/>
          </a:xfrm>
          <a:prstGeom prst="roundRect">
            <a:avLst>
              <a:gd name="adj" fmla="val 50000"/>
            </a:avLst>
          </a:prstGeom>
          <a:solidFill>
            <a:srgbClr val="52782D"/>
          </a:solidFill>
          <a:ln w="0">
            <a:noFill/>
            <a:prstDash val="solid"/>
          </a:ln>
        </p:spPr>
      </p:sp>
      <p:sp>
        <p:nvSpPr>
          <p:cNvPr id="10" name="heading-dot-left">
            <a:extLst>
              <a:ext uri="{FF2B5EF4-FFF2-40B4-BE49-F238E27FC236}">
                <a16:creationId xmlns:a16="http://schemas.microsoft.com/office/drawing/2014/main" id="{8086095D-EF1D-4D17-B769-B3B57AFCCA5A}"/>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FD6EE4BE-169F-44DB-867E-1F09721CA8F5}"/>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3B88DBE1-0174-423D-9BF5-B92DD06BF69D}"/>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075" b="1">
                <a:solidFill>
                  <a:srgbClr val="FFFFFF"/>
                </a:solidFill>
                <a:latin typeface="Yu Gothic"/>
                <a:ea typeface="Yu Gothic"/>
                <a:cs typeface="Yu Gothic"/>
              </a:defRPr>
            </a:pPr>
            <a:r>
              <a:rPr sz="3075" b="1">
                <a:solidFill>
                  <a:srgbClr val="FFFFFF"/>
                </a:solidFill>
                <a:latin typeface="Yu Gothic"/>
                <a:ea typeface="Yu Gothic"/>
                <a:cs typeface="Yu Gothic"/>
              </a:rPr>
              <a:t>幼稚園の歴史に、</a:t>
            </a:r>
          </a:p>
          <a:p>
            <a:pPr algn="ctr">
              <a:defRPr sz="3075" b="1">
                <a:solidFill>
                  <a:srgbClr val="FFFFFF"/>
                </a:solidFill>
                <a:latin typeface="Yu Gothic"/>
                <a:ea typeface="Yu Gothic"/>
                <a:cs typeface="Yu Gothic"/>
              </a:defRPr>
            </a:pPr>
            <a:r>
              <a:rPr sz="3075" b="1">
                <a:solidFill>
                  <a:srgbClr val="FFFFFF"/>
                </a:solidFill>
                <a:latin typeface="Yu Gothic"/>
                <a:ea typeface="Yu Gothic"/>
                <a:cs typeface="Yu Gothic"/>
              </a:rPr>
              <a:t>保育園の機能を加えて。</a:t>
            </a:r>
          </a:p>
        </p:txBody>
      </p:sp>
      <p:sp>
        <p:nvSpPr>
          <p:cNvPr id="13" name="slide-subtitle">
            <a:extLst>
              <a:ext uri="{FF2B5EF4-FFF2-40B4-BE49-F238E27FC236}">
                <a16:creationId xmlns:a16="http://schemas.microsoft.com/office/drawing/2014/main" id="{BCFC0E17-4AD0-49DA-8CBC-C468D55626A2}"/>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ブレーメン実花こども園｜園の全体像</a:t>
            </a:r>
          </a:p>
        </p:txBody>
      </p:sp>
      <p:sp>
        <p:nvSpPr>
          <p:cNvPr id="14" name="title-rule">
            <a:extLst>
              <a:ext uri="{FF2B5EF4-FFF2-40B4-BE49-F238E27FC236}">
                <a16:creationId xmlns:a16="http://schemas.microsoft.com/office/drawing/2014/main" id="{7FAB3ADD-3430-46C2-8A9B-8C4CBF9416C7}"/>
              </a:ext>
            </a:extLst>
          </p:cNvPr>
          <p:cNvSpPr>
            <a:spLocks noGrp="1"/>
          </p:cNvSpPr>
          <p:nvPr/>
        </p:nvSpPr>
        <p:spPr>
          <a:xfrm>
            <a:off x="533400" y="2667000"/>
            <a:ext cx="6496050" cy="57150"/>
          </a:xfrm>
          <a:prstGeom prst="rect">
            <a:avLst/>
          </a:prstGeom>
          <a:solidFill>
            <a:srgbClr val="E39418"/>
          </a:solidFill>
          <a:ln w="0">
            <a:noFill/>
            <a:prstDash val="solid"/>
          </a:ln>
        </p:spPr>
      </p:sp>
      <p:sp>
        <p:nvSpPr>
          <p:cNvPr id="15" name="title-rule-highlight">
            <a:extLst>
              <a:ext uri="{FF2B5EF4-FFF2-40B4-BE49-F238E27FC236}">
                <a16:creationId xmlns:a16="http://schemas.microsoft.com/office/drawing/2014/main" id="{BDF8AFA3-9894-4B45-A275-F549680F13D5}"/>
              </a:ext>
            </a:extLst>
          </p:cNvPr>
          <p:cNvSpPr>
            <a:spLocks noGrp="1"/>
          </p:cNvSpPr>
          <p:nvPr/>
        </p:nvSpPr>
        <p:spPr>
          <a:xfrm>
            <a:off x="2343150" y="2667000"/>
            <a:ext cx="2876550" cy="57150"/>
          </a:xfrm>
          <a:prstGeom prst="rect">
            <a:avLst/>
          </a:prstGeom>
          <a:solidFill>
            <a:srgbClr val="52782D"/>
          </a:solidFill>
          <a:ln w="0">
            <a:noFill/>
            <a:prstDash val="solid"/>
          </a:ln>
        </p:spPr>
      </p:sp>
      <p:pic>
        <p:nvPicPr>
          <p:cNvPr id="54" name="図 53"/>
          <p:cNvPicPr>
            <a:picLocks noChangeAspect="1"/>
          </p:cNvPicPr>
          <p:nvPr/>
        </p:nvPicPr>
        <p:blipFill>
          <a:blip r:embed="rId3"/>
          <a:srcRect t="19878" b="19878"/>
          <a:stretch>
            <a:fillRect/>
          </a:stretch>
        </p:blipFill>
        <p:spPr>
          <a:xfrm>
            <a:off x="533400" y="3067050"/>
            <a:ext cx="6496050" cy="2952750"/>
          </a:xfrm>
          <a:prstGeom prst="roundRect">
            <a:avLst>
              <a:gd name="adj" fmla="val 5161"/>
            </a:avLst>
          </a:prstGeom>
        </p:spPr>
      </p:pic>
      <p:sp>
        <p:nvSpPr>
          <p:cNvPr id="17" name="info-0">
            <a:extLst>
              <a:ext uri="{FF2B5EF4-FFF2-40B4-BE49-F238E27FC236}">
                <a16:creationId xmlns:a16="http://schemas.microsoft.com/office/drawing/2014/main" id="{A59A7F04-B027-4F64-8584-92FF68262C21}"/>
              </a:ext>
            </a:extLst>
          </p:cNvPr>
          <p:cNvSpPr>
            <a:spLocks noGrp="1"/>
          </p:cNvSpPr>
          <p:nvPr/>
        </p:nvSpPr>
        <p:spPr>
          <a:xfrm>
            <a:off x="533400" y="6248400"/>
            <a:ext cx="1524000" cy="914400"/>
          </a:xfrm>
          <a:prstGeom prst="roundRect">
            <a:avLst>
              <a:gd name="adj" fmla="val 8333"/>
            </a:avLst>
          </a:prstGeom>
          <a:solidFill>
            <a:srgbClr val="FFFDF8"/>
          </a:solidFill>
          <a:ln w="9525">
            <a:solidFill>
              <a:srgbClr val="D8D5C7"/>
            </a:solidFill>
            <a:prstDash val="solid"/>
          </a:ln>
        </p:spPr>
      </p:sp>
      <p:sp>
        <p:nvSpPr>
          <p:cNvPr id="18" name="info-accent-0">
            <a:extLst>
              <a:ext uri="{FF2B5EF4-FFF2-40B4-BE49-F238E27FC236}">
                <a16:creationId xmlns:a16="http://schemas.microsoft.com/office/drawing/2014/main" id="{88BF6301-A12D-4DF0-9803-24BB90D70CCC}"/>
              </a:ext>
            </a:extLst>
          </p:cNvPr>
          <p:cNvSpPr>
            <a:spLocks noGrp="1"/>
          </p:cNvSpPr>
          <p:nvPr/>
        </p:nvSpPr>
        <p:spPr>
          <a:xfrm>
            <a:off x="533400" y="6248400"/>
            <a:ext cx="1524000" cy="76200"/>
          </a:xfrm>
          <a:prstGeom prst="rect">
            <a:avLst/>
          </a:prstGeom>
          <a:solidFill>
            <a:srgbClr val="E39418"/>
          </a:solidFill>
          <a:ln w="0">
            <a:noFill/>
            <a:prstDash val="solid"/>
          </a:ln>
        </p:spPr>
      </p:sp>
      <p:sp>
        <p:nvSpPr>
          <p:cNvPr id="19" name="info-label-0">
            <a:extLst>
              <a:ext uri="{FF2B5EF4-FFF2-40B4-BE49-F238E27FC236}">
                <a16:creationId xmlns:a16="http://schemas.microsoft.com/office/drawing/2014/main" id="{E251676B-E231-4B6E-8B77-7D144695AA71}"/>
              </a:ext>
            </a:extLst>
          </p:cNvPr>
          <p:cNvSpPr>
            <a:spLocks noGrp="1"/>
          </p:cNvSpPr>
          <p:nvPr/>
        </p:nvSpPr>
        <p:spPr>
          <a:xfrm>
            <a:off x="666750" y="6381750"/>
            <a:ext cx="1257300" cy="209550"/>
          </a:xfrm>
          <a:prstGeom prst="rect">
            <a:avLst/>
          </a:prstGeom>
          <a:noFill/>
          <a:ln w="0">
            <a:noFill/>
            <a:prstDash val="solid"/>
          </a:ln>
        </p:spPr>
        <p:txBody>
          <a:bodyPr wrap="square" lIns="0" tIns="0" rIns="0" bIns="0" anchor="t">
            <a:normAutofit/>
          </a:bodyPr>
          <a:lstStyle/>
          <a:p>
            <a:pPr algn="l">
              <a:defRPr sz="900" b="1">
                <a:solidFill>
                  <a:srgbClr val="E39418"/>
                </a:solidFill>
                <a:latin typeface="Yu Gothic"/>
                <a:ea typeface="Yu Gothic"/>
                <a:cs typeface="Yu Gothic"/>
              </a:defRPr>
            </a:pPr>
            <a:r>
              <a:rPr sz="900" b="1">
                <a:solidFill>
                  <a:srgbClr val="E39418"/>
                </a:solidFill>
                <a:latin typeface="Yu Gothic"/>
                <a:ea typeface="Yu Gothic"/>
                <a:cs typeface="Yu Gothic"/>
              </a:rPr>
              <a:t>運営移管</a:t>
            </a:r>
          </a:p>
        </p:txBody>
      </p:sp>
      <p:sp>
        <p:nvSpPr>
          <p:cNvPr id="20" name="info-value-0">
            <a:extLst>
              <a:ext uri="{FF2B5EF4-FFF2-40B4-BE49-F238E27FC236}">
                <a16:creationId xmlns:a16="http://schemas.microsoft.com/office/drawing/2014/main" id="{104FE7E2-B983-4A80-BFCA-6E72C4725254}"/>
              </a:ext>
            </a:extLst>
          </p:cNvPr>
          <p:cNvSpPr>
            <a:spLocks noGrp="1"/>
          </p:cNvSpPr>
          <p:nvPr/>
        </p:nvSpPr>
        <p:spPr>
          <a:xfrm>
            <a:off x="666750" y="6686550"/>
            <a:ext cx="1257300" cy="361950"/>
          </a:xfrm>
          <a:prstGeom prst="rect">
            <a:avLst/>
          </a:prstGeom>
          <a:noFill/>
          <a:ln w="0">
            <a:noFill/>
            <a:prstDash val="solid"/>
          </a:ln>
        </p:spPr>
        <p:txBody>
          <a:bodyPr wrap="square" lIns="0" tIns="0" rIns="0" bIns="0" anchor="t">
            <a:normAutofit/>
          </a:bodyPr>
          <a:lstStyle/>
          <a:p>
            <a:pPr algn="l">
              <a:defRPr sz="1275" b="1">
                <a:solidFill>
                  <a:srgbClr val="20352A"/>
                </a:solidFill>
                <a:latin typeface="Yu Gothic"/>
                <a:ea typeface="Yu Gothic"/>
                <a:cs typeface="Yu Gothic"/>
              </a:defRPr>
            </a:pPr>
            <a:r>
              <a:rPr sz="1275" b="1">
                <a:solidFill>
                  <a:srgbClr val="20352A"/>
                </a:solidFill>
                <a:latin typeface="Yu Gothic"/>
                <a:ea typeface="Yu Gothic"/>
                <a:cs typeface="Yu Gothic"/>
              </a:rPr>
              <a:t>2017年4月</a:t>
            </a:r>
          </a:p>
        </p:txBody>
      </p:sp>
      <p:sp>
        <p:nvSpPr>
          <p:cNvPr id="21" name="info-1">
            <a:extLst>
              <a:ext uri="{FF2B5EF4-FFF2-40B4-BE49-F238E27FC236}">
                <a16:creationId xmlns:a16="http://schemas.microsoft.com/office/drawing/2014/main" id="{9EFDC784-2594-4790-9B3B-E663E71EE170}"/>
              </a:ext>
            </a:extLst>
          </p:cNvPr>
          <p:cNvSpPr>
            <a:spLocks noGrp="1"/>
          </p:cNvSpPr>
          <p:nvPr/>
        </p:nvSpPr>
        <p:spPr>
          <a:xfrm>
            <a:off x="2190750" y="6248400"/>
            <a:ext cx="1524000" cy="914400"/>
          </a:xfrm>
          <a:prstGeom prst="roundRect">
            <a:avLst>
              <a:gd name="adj" fmla="val 8333"/>
            </a:avLst>
          </a:prstGeom>
          <a:solidFill>
            <a:srgbClr val="FBE7B8"/>
          </a:solidFill>
          <a:ln w="9525">
            <a:solidFill>
              <a:srgbClr val="D8D5C7"/>
            </a:solidFill>
            <a:prstDash val="solid"/>
          </a:ln>
        </p:spPr>
      </p:sp>
      <p:sp>
        <p:nvSpPr>
          <p:cNvPr id="22" name="info-accent-1">
            <a:extLst>
              <a:ext uri="{FF2B5EF4-FFF2-40B4-BE49-F238E27FC236}">
                <a16:creationId xmlns:a16="http://schemas.microsoft.com/office/drawing/2014/main" id="{57DE816B-2E25-4588-9DED-BAF3732BFBDC}"/>
              </a:ext>
            </a:extLst>
          </p:cNvPr>
          <p:cNvSpPr>
            <a:spLocks noGrp="1"/>
          </p:cNvSpPr>
          <p:nvPr/>
        </p:nvSpPr>
        <p:spPr>
          <a:xfrm>
            <a:off x="2190750" y="6248400"/>
            <a:ext cx="1524000" cy="76200"/>
          </a:xfrm>
          <a:prstGeom prst="rect">
            <a:avLst/>
          </a:prstGeom>
          <a:solidFill>
            <a:srgbClr val="E39418"/>
          </a:solidFill>
          <a:ln w="0">
            <a:noFill/>
            <a:prstDash val="solid"/>
          </a:ln>
        </p:spPr>
      </p:sp>
      <p:sp>
        <p:nvSpPr>
          <p:cNvPr id="23" name="info-label-1">
            <a:extLst>
              <a:ext uri="{FF2B5EF4-FFF2-40B4-BE49-F238E27FC236}">
                <a16:creationId xmlns:a16="http://schemas.microsoft.com/office/drawing/2014/main" id="{35F9C0CE-4CF8-48D8-8081-0E234989D348}"/>
              </a:ext>
            </a:extLst>
          </p:cNvPr>
          <p:cNvSpPr>
            <a:spLocks noGrp="1"/>
          </p:cNvSpPr>
          <p:nvPr/>
        </p:nvSpPr>
        <p:spPr>
          <a:xfrm>
            <a:off x="2324100" y="6381750"/>
            <a:ext cx="1257300" cy="209550"/>
          </a:xfrm>
          <a:prstGeom prst="rect">
            <a:avLst/>
          </a:prstGeom>
          <a:noFill/>
          <a:ln w="0">
            <a:noFill/>
            <a:prstDash val="solid"/>
          </a:ln>
        </p:spPr>
        <p:txBody>
          <a:bodyPr wrap="square" lIns="0" tIns="0" rIns="0" bIns="0" anchor="t">
            <a:normAutofit/>
          </a:bodyPr>
          <a:lstStyle/>
          <a:p>
            <a:pPr algn="l">
              <a:defRPr sz="900" b="1">
                <a:solidFill>
                  <a:srgbClr val="E39418"/>
                </a:solidFill>
                <a:latin typeface="Yu Gothic"/>
                <a:ea typeface="Yu Gothic"/>
                <a:cs typeface="Yu Gothic"/>
              </a:defRPr>
            </a:pPr>
            <a:r>
              <a:rPr sz="900" b="1">
                <a:solidFill>
                  <a:srgbClr val="E39418"/>
                </a:solidFill>
                <a:latin typeface="Yu Gothic"/>
                <a:ea typeface="Yu Gothic"/>
                <a:cs typeface="Yu Gothic"/>
              </a:rPr>
              <a:t>定員</a:t>
            </a:r>
          </a:p>
        </p:txBody>
      </p:sp>
      <p:sp>
        <p:nvSpPr>
          <p:cNvPr id="24" name="info-value-1">
            <a:extLst>
              <a:ext uri="{FF2B5EF4-FFF2-40B4-BE49-F238E27FC236}">
                <a16:creationId xmlns:a16="http://schemas.microsoft.com/office/drawing/2014/main" id="{22E72EA2-2376-4793-93E9-03508BB25162}"/>
              </a:ext>
            </a:extLst>
          </p:cNvPr>
          <p:cNvSpPr>
            <a:spLocks noGrp="1"/>
          </p:cNvSpPr>
          <p:nvPr/>
        </p:nvSpPr>
        <p:spPr>
          <a:xfrm>
            <a:off x="2324100" y="6686550"/>
            <a:ext cx="1257300" cy="361950"/>
          </a:xfrm>
          <a:prstGeom prst="rect">
            <a:avLst/>
          </a:prstGeom>
          <a:noFill/>
          <a:ln w="0">
            <a:noFill/>
            <a:prstDash val="solid"/>
          </a:ln>
        </p:spPr>
        <p:txBody>
          <a:bodyPr wrap="square" lIns="0" tIns="0" rIns="0" bIns="0" anchor="t">
            <a:normAutofit/>
          </a:bodyPr>
          <a:lstStyle/>
          <a:p>
            <a:pPr algn="l">
              <a:defRPr sz="1275" b="1">
                <a:solidFill>
                  <a:srgbClr val="20352A"/>
                </a:solidFill>
                <a:latin typeface="Yu Gothic"/>
                <a:ea typeface="Yu Gothic"/>
                <a:cs typeface="Yu Gothic"/>
              </a:defRPr>
            </a:pPr>
            <a:r>
              <a:rPr sz="1275" b="1">
                <a:solidFill>
                  <a:srgbClr val="20352A"/>
                </a:solidFill>
                <a:latin typeface="Yu Gothic"/>
                <a:ea typeface="Yu Gothic"/>
                <a:cs typeface="Yu Gothic"/>
              </a:rPr>
              <a:t>130名</a:t>
            </a:r>
          </a:p>
        </p:txBody>
      </p:sp>
      <p:sp>
        <p:nvSpPr>
          <p:cNvPr id="25" name="info-2">
            <a:extLst>
              <a:ext uri="{FF2B5EF4-FFF2-40B4-BE49-F238E27FC236}">
                <a16:creationId xmlns:a16="http://schemas.microsoft.com/office/drawing/2014/main" id="{46955B64-A09F-441A-9BB8-86D872426DDF}"/>
              </a:ext>
            </a:extLst>
          </p:cNvPr>
          <p:cNvSpPr>
            <a:spLocks noGrp="1"/>
          </p:cNvSpPr>
          <p:nvPr/>
        </p:nvSpPr>
        <p:spPr>
          <a:xfrm>
            <a:off x="3848100" y="6248400"/>
            <a:ext cx="1524000" cy="914400"/>
          </a:xfrm>
          <a:prstGeom prst="roundRect">
            <a:avLst>
              <a:gd name="adj" fmla="val 8333"/>
            </a:avLst>
          </a:prstGeom>
          <a:solidFill>
            <a:srgbClr val="FFFDF8"/>
          </a:solidFill>
          <a:ln w="9525">
            <a:solidFill>
              <a:srgbClr val="D8D5C7"/>
            </a:solidFill>
            <a:prstDash val="solid"/>
          </a:ln>
        </p:spPr>
      </p:sp>
      <p:sp>
        <p:nvSpPr>
          <p:cNvPr id="26" name="info-accent-2">
            <a:extLst>
              <a:ext uri="{FF2B5EF4-FFF2-40B4-BE49-F238E27FC236}">
                <a16:creationId xmlns:a16="http://schemas.microsoft.com/office/drawing/2014/main" id="{8694EF6B-7875-4CBA-8EA1-B17812310CBE}"/>
              </a:ext>
            </a:extLst>
          </p:cNvPr>
          <p:cNvSpPr>
            <a:spLocks noGrp="1"/>
          </p:cNvSpPr>
          <p:nvPr/>
        </p:nvSpPr>
        <p:spPr>
          <a:xfrm>
            <a:off x="3848100" y="6248400"/>
            <a:ext cx="1524000" cy="76200"/>
          </a:xfrm>
          <a:prstGeom prst="rect">
            <a:avLst/>
          </a:prstGeom>
          <a:solidFill>
            <a:srgbClr val="E39418"/>
          </a:solidFill>
          <a:ln w="0">
            <a:noFill/>
            <a:prstDash val="solid"/>
          </a:ln>
        </p:spPr>
      </p:sp>
      <p:sp>
        <p:nvSpPr>
          <p:cNvPr id="27" name="info-label-2">
            <a:extLst>
              <a:ext uri="{FF2B5EF4-FFF2-40B4-BE49-F238E27FC236}">
                <a16:creationId xmlns:a16="http://schemas.microsoft.com/office/drawing/2014/main" id="{C7E12C15-7A28-4239-988A-B078CCF5EEB4}"/>
              </a:ext>
            </a:extLst>
          </p:cNvPr>
          <p:cNvSpPr>
            <a:spLocks noGrp="1"/>
          </p:cNvSpPr>
          <p:nvPr/>
        </p:nvSpPr>
        <p:spPr>
          <a:xfrm>
            <a:off x="3981450" y="6381750"/>
            <a:ext cx="1257300" cy="209550"/>
          </a:xfrm>
          <a:prstGeom prst="rect">
            <a:avLst/>
          </a:prstGeom>
          <a:noFill/>
          <a:ln w="0">
            <a:noFill/>
            <a:prstDash val="solid"/>
          </a:ln>
        </p:spPr>
        <p:txBody>
          <a:bodyPr wrap="square" lIns="0" tIns="0" rIns="0" bIns="0" anchor="t">
            <a:normAutofit/>
          </a:bodyPr>
          <a:lstStyle/>
          <a:p>
            <a:pPr algn="l">
              <a:defRPr sz="900" b="1">
                <a:solidFill>
                  <a:srgbClr val="E39418"/>
                </a:solidFill>
                <a:latin typeface="Yu Gothic"/>
                <a:ea typeface="Yu Gothic"/>
                <a:cs typeface="Yu Gothic"/>
              </a:defRPr>
            </a:pPr>
            <a:r>
              <a:rPr sz="900" b="1">
                <a:solidFill>
                  <a:srgbClr val="E39418"/>
                </a:solidFill>
                <a:latin typeface="Yu Gothic"/>
                <a:ea typeface="Yu Gothic"/>
                <a:cs typeface="Yu Gothic"/>
              </a:rPr>
              <a:t>職員</a:t>
            </a:r>
          </a:p>
        </p:txBody>
      </p:sp>
      <p:sp>
        <p:nvSpPr>
          <p:cNvPr id="28" name="info-value-2">
            <a:extLst>
              <a:ext uri="{FF2B5EF4-FFF2-40B4-BE49-F238E27FC236}">
                <a16:creationId xmlns:a16="http://schemas.microsoft.com/office/drawing/2014/main" id="{6414E290-3A42-48C9-8789-E5865F21A163}"/>
              </a:ext>
            </a:extLst>
          </p:cNvPr>
          <p:cNvSpPr>
            <a:spLocks noGrp="1"/>
          </p:cNvSpPr>
          <p:nvPr/>
        </p:nvSpPr>
        <p:spPr>
          <a:xfrm>
            <a:off x="3981450" y="6686550"/>
            <a:ext cx="1257300" cy="361950"/>
          </a:xfrm>
          <a:prstGeom prst="rect">
            <a:avLst/>
          </a:prstGeom>
          <a:noFill/>
          <a:ln w="0">
            <a:noFill/>
            <a:prstDash val="solid"/>
          </a:ln>
        </p:spPr>
        <p:txBody>
          <a:bodyPr wrap="square" lIns="0" tIns="0" rIns="0" bIns="0" anchor="t">
            <a:normAutofit/>
          </a:bodyPr>
          <a:lstStyle/>
          <a:p>
            <a:pPr algn="l">
              <a:defRPr sz="1275" b="1">
                <a:solidFill>
                  <a:srgbClr val="20352A"/>
                </a:solidFill>
                <a:latin typeface="Yu Gothic"/>
                <a:ea typeface="Yu Gothic"/>
                <a:cs typeface="Yu Gothic"/>
              </a:defRPr>
            </a:pPr>
            <a:r>
              <a:rPr sz="1275" b="1">
                <a:solidFill>
                  <a:srgbClr val="20352A"/>
                </a:solidFill>
                <a:latin typeface="Yu Gothic"/>
                <a:ea typeface="Yu Gothic"/>
                <a:cs typeface="Yu Gothic"/>
              </a:rPr>
              <a:t>約50名</a:t>
            </a:r>
          </a:p>
        </p:txBody>
      </p:sp>
      <p:sp>
        <p:nvSpPr>
          <p:cNvPr id="29" name="info-3">
            <a:extLst>
              <a:ext uri="{FF2B5EF4-FFF2-40B4-BE49-F238E27FC236}">
                <a16:creationId xmlns:a16="http://schemas.microsoft.com/office/drawing/2014/main" id="{DEAE2842-1161-4B12-B473-20F41F386E37}"/>
              </a:ext>
            </a:extLst>
          </p:cNvPr>
          <p:cNvSpPr>
            <a:spLocks noGrp="1"/>
          </p:cNvSpPr>
          <p:nvPr/>
        </p:nvSpPr>
        <p:spPr>
          <a:xfrm>
            <a:off x="5505450" y="6248400"/>
            <a:ext cx="1524000" cy="914400"/>
          </a:xfrm>
          <a:prstGeom prst="roundRect">
            <a:avLst>
              <a:gd name="adj" fmla="val 8333"/>
            </a:avLst>
          </a:prstGeom>
          <a:solidFill>
            <a:srgbClr val="FBE7B8"/>
          </a:solidFill>
          <a:ln w="9525">
            <a:solidFill>
              <a:srgbClr val="D8D5C7"/>
            </a:solidFill>
            <a:prstDash val="solid"/>
          </a:ln>
        </p:spPr>
      </p:sp>
      <p:sp>
        <p:nvSpPr>
          <p:cNvPr id="30" name="info-accent-3">
            <a:extLst>
              <a:ext uri="{FF2B5EF4-FFF2-40B4-BE49-F238E27FC236}">
                <a16:creationId xmlns:a16="http://schemas.microsoft.com/office/drawing/2014/main" id="{BCF6AB21-90FA-4A67-B089-0A6BAF2CF35E}"/>
              </a:ext>
            </a:extLst>
          </p:cNvPr>
          <p:cNvSpPr>
            <a:spLocks noGrp="1"/>
          </p:cNvSpPr>
          <p:nvPr/>
        </p:nvSpPr>
        <p:spPr>
          <a:xfrm>
            <a:off x="5505450" y="6248400"/>
            <a:ext cx="1524000" cy="76200"/>
          </a:xfrm>
          <a:prstGeom prst="rect">
            <a:avLst/>
          </a:prstGeom>
          <a:solidFill>
            <a:srgbClr val="E39418"/>
          </a:solidFill>
          <a:ln w="0">
            <a:noFill/>
            <a:prstDash val="solid"/>
          </a:ln>
        </p:spPr>
      </p:sp>
      <p:sp>
        <p:nvSpPr>
          <p:cNvPr id="31" name="info-label-3">
            <a:extLst>
              <a:ext uri="{FF2B5EF4-FFF2-40B4-BE49-F238E27FC236}">
                <a16:creationId xmlns:a16="http://schemas.microsoft.com/office/drawing/2014/main" id="{C456A817-7214-4D7F-B7CB-8A1B87722638}"/>
              </a:ext>
            </a:extLst>
          </p:cNvPr>
          <p:cNvSpPr>
            <a:spLocks noGrp="1"/>
          </p:cNvSpPr>
          <p:nvPr/>
        </p:nvSpPr>
        <p:spPr>
          <a:xfrm>
            <a:off x="5638800" y="6381750"/>
            <a:ext cx="1257300" cy="209550"/>
          </a:xfrm>
          <a:prstGeom prst="rect">
            <a:avLst/>
          </a:prstGeom>
          <a:noFill/>
          <a:ln w="0">
            <a:noFill/>
            <a:prstDash val="solid"/>
          </a:ln>
        </p:spPr>
        <p:txBody>
          <a:bodyPr wrap="square" lIns="0" tIns="0" rIns="0" bIns="0" anchor="t">
            <a:normAutofit/>
          </a:bodyPr>
          <a:lstStyle/>
          <a:p>
            <a:pPr algn="l">
              <a:defRPr sz="900" b="1">
                <a:solidFill>
                  <a:srgbClr val="E39418"/>
                </a:solidFill>
                <a:latin typeface="Yu Gothic"/>
                <a:ea typeface="Yu Gothic"/>
                <a:cs typeface="Yu Gothic"/>
              </a:defRPr>
            </a:pPr>
            <a:r>
              <a:rPr sz="900" b="1">
                <a:solidFill>
                  <a:srgbClr val="E39418"/>
                </a:solidFill>
                <a:latin typeface="Yu Gothic"/>
                <a:ea typeface="Yu Gothic"/>
                <a:cs typeface="Yu Gothic"/>
              </a:rPr>
              <a:t>駐車場</a:t>
            </a:r>
          </a:p>
        </p:txBody>
      </p:sp>
      <p:sp>
        <p:nvSpPr>
          <p:cNvPr id="32" name="info-value-3">
            <a:extLst>
              <a:ext uri="{FF2B5EF4-FFF2-40B4-BE49-F238E27FC236}">
                <a16:creationId xmlns:a16="http://schemas.microsoft.com/office/drawing/2014/main" id="{76818C22-BA64-4E45-A01A-61CA605A29D8}"/>
              </a:ext>
            </a:extLst>
          </p:cNvPr>
          <p:cNvSpPr>
            <a:spLocks noGrp="1"/>
          </p:cNvSpPr>
          <p:nvPr/>
        </p:nvSpPr>
        <p:spPr>
          <a:xfrm>
            <a:off x="5638800" y="6686550"/>
            <a:ext cx="1257300" cy="361950"/>
          </a:xfrm>
          <a:prstGeom prst="rect">
            <a:avLst/>
          </a:prstGeom>
          <a:noFill/>
          <a:ln w="0">
            <a:noFill/>
            <a:prstDash val="solid"/>
          </a:ln>
        </p:spPr>
        <p:txBody>
          <a:bodyPr wrap="square" lIns="0" tIns="0" rIns="0" bIns="0" anchor="t">
            <a:normAutofit/>
          </a:bodyPr>
          <a:lstStyle/>
          <a:p>
            <a:pPr algn="l">
              <a:defRPr sz="1275" b="1">
                <a:solidFill>
                  <a:srgbClr val="20352A"/>
                </a:solidFill>
                <a:latin typeface="Yu Gothic"/>
                <a:ea typeface="Yu Gothic"/>
                <a:cs typeface="Yu Gothic"/>
              </a:defRPr>
            </a:pPr>
            <a:r>
              <a:rPr sz="1275" b="1">
                <a:solidFill>
                  <a:srgbClr val="20352A"/>
                </a:solidFill>
                <a:latin typeface="Yu Gothic"/>
                <a:ea typeface="Yu Gothic"/>
                <a:cs typeface="Yu Gothic"/>
              </a:rPr>
              <a:t>14台</a:t>
            </a:r>
          </a:p>
        </p:txBody>
      </p:sp>
      <p:sp>
        <p:nvSpPr>
          <p:cNvPr id="33" name="section-mark">
            <a:extLst>
              <a:ext uri="{FF2B5EF4-FFF2-40B4-BE49-F238E27FC236}">
                <a16:creationId xmlns:a16="http://schemas.microsoft.com/office/drawing/2014/main" id="{022FA4EA-CB21-4096-B72C-6EEACD63E606}"/>
              </a:ext>
            </a:extLst>
          </p:cNvPr>
          <p:cNvSpPr>
            <a:spLocks noGrp="1"/>
          </p:cNvSpPr>
          <p:nvPr/>
        </p:nvSpPr>
        <p:spPr>
          <a:xfrm>
            <a:off x="533400" y="7534275"/>
            <a:ext cx="85725" cy="228600"/>
          </a:xfrm>
          <a:prstGeom prst="roundRect">
            <a:avLst>
              <a:gd name="adj" fmla="val 50000"/>
            </a:avLst>
          </a:prstGeom>
          <a:solidFill>
            <a:srgbClr val="E39418"/>
          </a:solidFill>
          <a:ln w="0">
            <a:noFill/>
            <a:prstDash val="solid"/>
          </a:ln>
        </p:spPr>
      </p:sp>
      <p:sp>
        <p:nvSpPr>
          <p:cNvPr id="34" name="content-heading">
            <a:extLst>
              <a:ext uri="{FF2B5EF4-FFF2-40B4-BE49-F238E27FC236}">
                <a16:creationId xmlns:a16="http://schemas.microsoft.com/office/drawing/2014/main" id="{60440697-81DC-435F-B99B-73D6C12D1BC4}"/>
              </a:ext>
            </a:extLst>
          </p:cNvPr>
          <p:cNvSpPr>
            <a:spLocks noGrp="1"/>
          </p:cNvSpPr>
          <p:nvPr/>
        </p:nvSpPr>
        <p:spPr>
          <a:xfrm>
            <a:off x="723900" y="7505700"/>
            <a:ext cx="1524000" cy="285750"/>
          </a:xfrm>
          <a:prstGeom prst="rect">
            <a:avLst/>
          </a:prstGeom>
          <a:noFill/>
          <a:ln w="0">
            <a:noFill/>
            <a:prstDash val="solid"/>
          </a:ln>
        </p:spPr>
        <p:txBody>
          <a:bodyPr wrap="square" lIns="0" tIns="0" rIns="0" bIns="0" anchor="t">
            <a:normAutofit/>
          </a:bodyPr>
          <a:lstStyle/>
          <a:p>
            <a:pPr algn="l">
              <a:defRPr sz="1500" b="1">
                <a:solidFill>
                  <a:srgbClr val="20352A"/>
                </a:solidFill>
                <a:latin typeface="Yu Gothic"/>
                <a:ea typeface="Yu Gothic"/>
                <a:cs typeface="Yu Gothic"/>
              </a:defRPr>
            </a:pPr>
            <a:r>
              <a:rPr sz="1500" b="1">
                <a:solidFill>
                  <a:srgbClr val="20352A"/>
                </a:solidFill>
                <a:latin typeface="Yu Gothic"/>
                <a:ea typeface="Yu Gothic"/>
                <a:cs typeface="Yu Gothic"/>
              </a:rPr>
              <a:t>認定区分</a:t>
            </a:r>
          </a:p>
        </p:txBody>
      </p:sp>
      <p:sp>
        <p:nvSpPr>
          <p:cNvPr id="35" name="mihama-certification">
            <a:extLst>
              <a:ext uri="{FF2B5EF4-FFF2-40B4-BE49-F238E27FC236}">
                <a16:creationId xmlns:a16="http://schemas.microsoft.com/office/drawing/2014/main" id="{1D2EDAD6-4DAE-4071-B062-52A8B9C38FC6}"/>
              </a:ext>
            </a:extLst>
          </p:cNvPr>
          <p:cNvSpPr>
            <a:spLocks noGrp="1"/>
          </p:cNvSpPr>
          <p:nvPr/>
        </p:nvSpPr>
        <p:spPr>
          <a:xfrm>
            <a:off x="533400" y="7962900"/>
            <a:ext cx="6496050" cy="762000"/>
          </a:xfrm>
          <a:prstGeom prst="rect">
            <a:avLst/>
          </a:prstGeom>
          <a:noFill/>
          <a:ln w="0">
            <a:noFill/>
            <a:prstDash val="solid"/>
          </a:ln>
        </p:spPr>
        <p:txBody>
          <a:bodyPr wrap="square" lIns="0" tIns="0" rIns="0" bIns="0" anchor="t">
            <a:noAutofit/>
          </a:bodyPr>
          <a:lstStyle/>
          <a:p>
            <a:pPr algn="l">
              <a:defRPr sz="1313" b="0">
                <a:solidFill>
                  <a:srgbClr val="20352A"/>
                </a:solidFill>
                <a:latin typeface="Yu Gothic"/>
                <a:ea typeface="Yu Gothic"/>
                <a:cs typeface="Yu Gothic"/>
              </a:defRPr>
            </a:pPr>
            <a:r>
              <a:rPr sz="1313" b="0">
                <a:solidFill>
                  <a:srgbClr val="20352A"/>
                </a:solidFill>
                <a:latin typeface="Yu Gothic"/>
                <a:ea typeface="Yu Gothic"/>
                <a:cs typeface="Yu Gothic"/>
              </a:rPr>
              <a:t>1号認定15名・2号認定87名・3号認定28名。短時間児と長時間児、それぞれの生活リズムを大切にしながら、教育と保育を一体的に行います。</a:t>
            </a:r>
          </a:p>
        </p:txBody>
      </p:sp>
      <p:sp>
        <p:nvSpPr>
          <p:cNvPr id="36" name="section-mark">
            <a:extLst>
              <a:ext uri="{FF2B5EF4-FFF2-40B4-BE49-F238E27FC236}">
                <a16:creationId xmlns:a16="http://schemas.microsoft.com/office/drawing/2014/main" id="{DBBEE260-404C-48ED-B34F-99929DDD06C8}"/>
              </a:ext>
            </a:extLst>
          </p:cNvPr>
          <p:cNvSpPr>
            <a:spLocks noGrp="1"/>
          </p:cNvSpPr>
          <p:nvPr/>
        </p:nvSpPr>
        <p:spPr>
          <a:xfrm>
            <a:off x="533400" y="9020175"/>
            <a:ext cx="85725" cy="228600"/>
          </a:xfrm>
          <a:prstGeom prst="roundRect">
            <a:avLst>
              <a:gd name="adj" fmla="val 50000"/>
            </a:avLst>
          </a:prstGeom>
          <a:solidFill>
            <a:srgbClr val="5D99AE"/>
          </a:solidFill>
          <a:ln w="0">
            <a:noFill/>
            <a:prstDash val="solid"/>
          </a:ln>
        </p:spPr>
      </p:sp>
      <p:sp>
        <p:nvSpPr>
          <p:cNvPr id="37" name="content-heading">
            <a:extLst>
              <a:ext uri="{FF2B5EF4-FFF2-40B4-BE49-F238E27FC236}">
                <a16:creationId xmlns:a16="http://schemas.microsoft.com/office/drawing/2014/main" id="{3D558488-E854-4852-869D-488ABBFC4BB5}"/>
              </a:ext>
            </a:extLst>
          </p:cNvPr>
          <p:cNvSpPr>
            <a:spLocks noGrp="1"/>
          </p:cNvSpPr>
          <p:nvPr/>
        </p:nvSpPr>
        <p:spPr>
          <a:xfrm>
            <a:off x="723900" y="8991600"/>
            <a:ext cx="1524000" cy="285750"/>
          </a:xfrm>
          <a:prstGeom prst="rect">
            <a:avLst/>
          </a:prstGeom>
          <a:noFill/>
          <a:ln w="0">
            <a:noFill/>
            <a:prstDash val="solid"/>
          </a:ln>
        </p:spPr>
        <p:txBody>
          <a:bodyPr wrap="square" lIns="0" tIns="0" rIns="0" bIns="0" anchor="t">
            <a:normAutofit/>
          </a:bodyPr>
          <a:lstStyle/>
          <a:p>
            <a:pPr algn="l">
              <a:defRPr sz="1500" b="1">
                <a:solidFill>
                  <a:srgbClr val="20352A"/>
                </a:solidFill>
                <a:latin typeface="Yu Gothic"/>
                <a:ea typeface="Yu Gothic"/>
                <a:cs typeface="Yu Gothic"/>
              </a:defRPr>
            </a:pPr>
            <a:r>
              <a:rPr sz="1500" b="1">
                <a:solidFill>
                  <a:srgbClr val="20352A"/>
                </a:solidFill>
                <a:latin typeface="Yu Gothic"/>
                <a:ea typeface="Yu Gothic"/>
                <a:cs typeface="Yu Gothic"/>
              </a:rPr>
              <a:t>園の歩み</a:t>
            </a:r>
          </a:p>
        </p:txBody>
      </p:sp>
      <p:sp>
        <p:nvSpPr>
          <p:cNvPr id="38" name="mihama-history">
            <a:extLst>
              <a:ext uri="{FF2B5EF4-FFF2-40B4-BE49-F238E27FC236}">
                <a16:creationId xmlns:a16="http://schemas.microsoft.com/office/drawing/2014/main" id="{5EB85AC2-4769-4E94-944D-AE4F32F6BE54}"/>
              </a:ext>
            </a:extLst>
          </p:cNvPr>
          <p:cNvSpPr>
            <a:spLocks noGrp="1"/>
          </p:cNvSpPr>
          <p:nvPr/>
        </p:nvSpPr>
        <p:spPr>
          <a:xfrm>
            <a:off x="533400" y="9448800"/>
            <a:ext cx="6496050" cy="762000"/>
          </a:xfrm>
          <a:prstGeom prst="rect">
            <a:avLst/>
          </a:prstGeom>
          <a:noFill/>
          <a:ln w="0">
            <a:noFill/>
            <a:prstDash val="solid"/>
          </a:ln>
        </p:spPr>
        <p:txBody>
          <a:bodyPr wrap="square" lIns="0" tIns="0" rIns="0" bIns="0" anchor="t">
            <a:noAutofit/>
          </a:bodyPr>
          <a:lstStyle/>
          <a:p>
            <a:pPr algn="l">
              <a:defRPr sz="1238" b="0">
                <a:solidFill>
                  <a:srgbClr val="20352A"/>
                </a:solidFill>
                <a:latin typeface="Yu Gothic"/>
                <a:ea typeface="Yu Gothic"/>
                <a:cs typeface="Yu Gothic"/>
              </a:defRPr>
            </a:pPr>
            <a:r>
              <a:rPr sz="1238" b="0">
                <a:solidFill>
                  <a:srgbClr val="20352A"/>
                </a:solidFill>
                <a:latin typeface="Yu Gothic"/>
                <a:ea typeface="Yu Gothic"/>
                <a:cs typeface="Yu Gothic"/>
              </a:rPr>
              <a:t>市立実花幼稚園を引き継ぎ、2021年2月に園舎増築と園庭整備を完了。地域との関係に、乳児保育・長時間保育・子育て支援の視点を重ねています。</a:t>
            </a:r>
          </a:p>
        </p:txBody>
      </p:sp>
    </p:spTree>
    <p:extLst>
      <p:ext uri="{BB962C8B-B14F-4D97-AF65-F5344CB8AC3E}">
        <p14:creationId xmlns:p14="http://schemas.microsoft.com/office/powerpoint/2010/main" val="1150860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16" name="top-accent">
            <a:extLst>
              <a:ext uri="{FF2B5EF4-FFF2-40B4-BE49-F238E27FC236}">
                <a16:creationId xmlns:a16="http://schemas.microsoft.com/office/drawing/2014/main" id="{2B89964B-8AE9-45E7-BAEE-976C5BEDF6B1}"/>
              </a:ext>
            </a:extLst>
          </p:cNvPr>
          <p:cNvSpPr>
            <a:spLocks noGrp="1"/>
          </p:cNvSpPr>
          <p:nvPr/>
        </p:nvSpPr>
        <p:spPr>
          <a:xfrm>
            <a:off x="0" y="0"/>
            <a:ext cx="7562850" cy="209550"/>
          </a:xfrm>
          <a:prstGeom prst="rect">
            <a:avLst/>
          </a:prstGeom>
          <a:solidFill>
            <a:srgbClr val="E39418"/>
          </a:solidFill>
          <a:ln w="0">
            <a:noFill/>
            <a:prstDash val="solid"/>
          </a:ln>
        </p:spPr>
      </p:sp>
      <p:sp>
        <p:nvSpPr>
          <p:cNvPr id="2" name="section-label">
            <a:extLst>
              <a:ext uri="{FF2B5EF4-FFF2-40B4-BE49-F238E27FC236}">
                <a16:creationId xmlns:a16="http://schemas.microsoft.com/office/drawing/2014/main" id="{C5D22221-5184-41E3-858E-D0EA1B51FE59}"/>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E39418"/>
                </a:solidFill>
                <a:latin typeface="Yu Gothic"/>
                <a:ea typeface="Yu Gothic"/>
                <a:cs typeface="Yu Gothic"/>
              </a:defRPr>
            </a:pPr>
            <a:r>
              <a:rPr sz="975" b="1">
                <a:solidFill>
                  <a:srgbClr val="E39418"/>
                </a:solidFill>
                <a:latin typeface="Yu Gothic"/>
                <a:ea typeface="Yu Gothic"/>
                <a:cs typeface="Yu Gothic"/>
              </a:rPr>
              <a:t>SCHOOL 02  |  MIHAMA</a:t>
            </a:r>
          </a:p>
        </p:txBody>
      </p:sp>
      <p:sp>
        <p:nvSpPr>
          <p:cNvPr id="3" name="header-dot">
            <a:extLst>
              <a:ext uri="{FF2B5EF4-FFF2-40B4-BE49-F238E27FC236}">
                <a16:creationId xmlns:a16="http://schemas.microsoft.com/office/drawing/2014/main" id="{9572EEAC-1DE2-4531-A861-A71E08EF3114}"/>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9F9BF8F6-E2D7-499F-A4E2-F768E4B837CA}"/>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724AD357-0896-40D2-8AB3-A18E1867DC6D}"/>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EB9E5BEC-792E-4039-B5DE-331892223407}"/>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19</a:t>
            </a:r>
          </a:p>
        </p:txBody>
      </p:sp>
      <p:sp>
        <p:nvSpPr>
          <p:cNvPr id="7" name="title-color-field">
            <a:extLst>
              <a:ext uri="{FF2B5EF4-FFF2-40B4-BE49-F238E27FC236}">
                <a16:creationId xmlns:a16="http://schemas.microsoft.com/office/drawing/2014/main" id="{D5D981E9-AFCF-4CD1-BC74-BC9003956AC2}"/>
              </a:ext>
            </a:extLst>
          </p:cNvPr>
          <p:cNvSpPr>
            <a:spLocks noGrp="1"/>
          </p:cNvSpPr>
          <p:nvPr/>
        </p:nvSpPr>
        <p:spPr>
          <a:xfrm>
            <a:off x="400050" y="781050"/>
            <a:ext cx="6762750" cy="1752600"/>
          </a:xfrm>
          <a:prstGeom prst="roundRect">
            <a:avLst>
              <a:gd name="adj" fmla="val 4348"/>
            </a:avLst>
          </a:prstGeom>
          <a:solidFill>
            <a:srgbClr val="E39418"/>
          </a:solidFill>
          <a:ln w="0">
            <a:noFill/>
            <a:prstDash val="solid"/>
          </a:ln>
        </p:spPr>
      </p:sp>
      <p:sp>
        <p:nvSpPr>
          <p:cNvPr id="8" name="heading-bar-left">
            <a:extLst>
              <a:ext uri="{FF2B5EF4-FFF2-40B4-BE49-F238E27FC236}">
                <a16:creationId xmlns:a16="http://schemas.microsoft.com/office/drawing/2014/main" id="{126B7852-8DA3-49A3-9249-51929C56CD6F}"/>
              </a:ext>
            </a:extLst>
          </p:cNvPr>
          <p:cNvSpPr>
            <a:spLocks noGrp="1"/>
          </p:cNvSpPr>
          <p:nvPr/>
        </p:nvSpPr>
        <p:spPr>
          <a:xfrm>
            <a:off x="857250" y="914400"/>
            <a:ext cx="438150" cy="76200"/>
          </a:xfrm>
          <a:prstGeom prst="roundRect">
            <a:avLst>
              <a:gd name="adj" fmla="val 50000"/>
            </a:avLst>
          </a:prstGeom>
          <a:solidFill>
            <a:srgbClr val="52782D"/>
          </a:solidFill>
          <a:ln w="0">
            <a:noFill/>
            <a:prstDash val="solid"/>
          </a:ln>
        </p:spPr>
      </p:sp>
      <p:sp>
        <p:nvSpPr>
          <p:cNvPr id="9" name="heading-bar-right">
            <a:extLst>
              <a:ext uri="{FF2B5EF4-FFF2-40B4-BE49-F238E27FC236}">
                <a16:creationId xmlns:a16="http://schemas.microsoft.com/office/drawing/2014/main" id="{79658B88-7412-4664-B5BD-B48701A5304E}"/>
              </a:ext>
            </a:extLst>
          </p:cNvPr>
          <p:cNvSpPr>
            <a:spLocks noGrp="1"/>
          </p:cNvSpPr>
          <p:nvPr/>
        </p:nvSpPr>
        <p:spPr>
          <a:xfrm>
            <a:off x="6267450" y="914400"/>
            <a:ext cx="438150" cy="76200"/>
          </a:xfrm>
          <a:prstGeom prst="roundRect">
            <a:avLst>
              <a:gd name="adj" fmla="val 50000"/>
            </a:avLst>
          </a:prstGeom>
          <a:solidFill>
            <a:srgbClr val="52782D"/>
          </a:solidFill>
          <a:ln w="0">
            <a:noFill/>
            <a:prstDash val="solid"/>
          </a:ln>
        </p:spPr>
      </p:sp>
      <p:sp>
        <p:nvSpPr>
          <p:cNvPr id="10" name="heading-dot-left">
            <a:extLst>
              <a:ext uri="{FF2B5EF4-FFF2-40B4-BE49-F238E27FC236}">
                <a16:creationId xmlns:a16="http://schemas.microsoft.com/office/drawing/2014/main" id="{EE573A75-1104-4372-BE87-80CA491FEC16}"/>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52C6C9C5-6123-44B5-967E-1B9A842072BF}"/>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905ED966-DF02-4F6B-A40D-4F19BF41DD83}"/>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075" b="1">
                <a:solidFill>
                  <a:srgbClr val="FFFFFF"/>
                </a:solidFill>
                <a:latin typeface="Yu Gothic"/>
                <a:ea typeface="Yu Gothic"/>
                <a:cs typeface="Yu Gothic"/>
              </a:defRPr>
            </a:pPr>
            <a:r>
              <a:rPr sz="3075" b="1">
                <a:solidFill>
                  <a:srgbClr val="FFFFFF"/>
                </a:solidFill>
                <a:latin typeface="Yu Gothic"/>
                <a:ea typeface="Yu Gothic"/>
                <a:cs typeface="Yu Gothic"/>
              </a:rPr>
              <a:t>遊びを深め、地域へつなぎ、</a:t>
            </a:r>
          </a:p>
          <a:p>
            <a:pPr algn="ctr">
              <a:defRPr sz="3075" b="1">
                <a:solidFill>
                  <a:srgbClr val="FFFFFF"/>
                </a:solidFill>
                <a:latin typeface="Yu Gothic"/>
                <a:ea typeface="Yu Gothic"/>
                <a:cs typeface="Yu Gothic"/>
              </a:defRPr>
            </a:pPr>
            <a:r>
              <a:rPr sz="3075" b="1">
                <a:solidFill>
                  <a:srgbClr val="FFFFFF"/>
                </a:solidFill>
                <a:latin typeface="Yu Gothic"/>
                <a:ea typeface="Yu Gothic"/>
                <a:cs typeface="Yu Gothic"/>
              </a:rPr>
              <a:t>就学へつなぐ。</a:t>
            </a:r>
          </a:p>
        </p:txBody>
      </p:sp>
      <p:sp>
        <p:nvSpPr>
          <p:cNvPr id="13" name="slide-subtitle">
            <a:extLst>
              <a:ext uri="{FF2B5EF4-FFF2-40B4-BE49-F238E27FC236}">
                <a16:creationId xmlns:a16="http://schemas.microsoft.com/office/drawing/2014/main" id="{3DBDB8DB-2D63-4401-8C83-019A77860526}"/>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ブレーメン実花こども園｜教育・保育と地域連携</a:t>
            </a:r>
          </a:p>
        </p:txBody>
      </p:sp>
      <p:sp>
        <p:nvSpPr>
          <p:cNvPr id="14" name="title-rule">
            <a:extLst>
              <a:ext uri="{FF2B5EF4-FFF2-40B4-BE49-F238E27FC236}">
                <a16:creationId xmlns:a16="http://schemas.microsoft.com/office/drawing/2014/main" id="{08B152DD-4CFD-493B-B518-F41666F49B78}"/>
              </a:ext>
            </a:extLst>
          </p:cNvPr>
          <p:cNvSpPr>
            <a:spLocks noGrp="1"/>
          </p:cNvSpPr>
          <p:nvPr/>
        </p:nvSpPr>
        <p:spPr>
          <a:xfrm>
            <a:off x="533400" y="2667000"/>
            <a:ext cx="6496050" cy="57150"/>
          </a:xfrm>
          <a:prstGeom prst="rect">
            <a:avLst/>
          </a:prstGeom>
          <a:solidFill>
            <a:srgbClr val="E39418"/>
          </a:solidFill>
          <a:ln w="0">
            <a:noFill/>
            <a:prstDash val="solid"/>
          </a:ln>
        </p:spPr>
      </p:sp>
      <p:sp>
        <p:nvSpPr>
          <p:cNvPr id="15" name="title-rule-highlight">
            <a:extLst>
              <a:ext uri="{FF2B5EF4-FFF2-40B4-BE49-F238E27FC236}">
                <a16:creationId xmlns:a16="http://schemas.microsoft.com/office/drawing/2014/main" id="{8913E22E-69CC-471E-A431-A7A13E84ACCB}"/>
              </a:ext>
            </a:extLst>
          </p:cNvPr>
          <p:cNvSpPr>
            <a:spLocks noGrp="1"/>
          </p:cNvSpPr>
          <p:nvPr/>
        </p:nvSpPr>
        <p:spPr>
          <a:xfrm>
            <a:off x="2343150" y="2667000"/>
            <a:ext cx="2876550" cy="57150"/>
          </a:xfrm>
          <a:prstGeom prst="rect">
            <a:avLst/>
          </a:prstGeom>
          <a:solidFill>
            <a:srgbClr val="52782D"/>
          </a:solidFill>
          <a:ln w="0">
            <a:noFill/>
            <a:prstDash val="solid"/>
          </a:ln>
        </p:spPr>
      </p:sp>
      <p:pic>
        <p:nvPicPr>
          <p:cNvPr id="46" name="図 45"/>
          <p:cNvPicPr>
            <a:picLocks noChangeAspect="1"/>
          </p:cNvPicPr>
          <p:nvPr/>
        </p:nvPicPr>
        <p:blipFill>
          <a:blip r:embed="rId3"/>
          <a:srcRect l="8862" r="8862"/>
          <a:stretch>
            <a:fillRect/>
          </a:stretch>
        </p:blipFill>
        <p:spPr>
          <a:xfrm>
            <a:off x="533400" y="3067050"/>
            <a:ext cx="3028950" cy="2476500"/>
          </a:xfrm>
          <a:prstGeom prst="roundRect">
            <a:avLst>
              <a:gd name="adj" fmla="val 6154"/>
            </a:avLst>
          </a:prstGeom>
        </p:spPr>
      </p:pic>
      <p:pic>
        <p:nvPicPr>
          <p:cNvPr id="47" name="図 46"/>
          <p:cNvPicPr>
            <a:picLocks noChangeAspect="1"/>
          </p:cNvPicPr>
          <p:nvPr/>
        </p:nvPicPr>
        <p:blipFill>
          <a:blip r:embed="rId4"/>
          <a:srcRect l="1517" r="1517"/>
          <a:stretch>
            <a:fillRect/>
          </a:stretch>
        </p:blipFill>
        <p:spPr>
          <a:xfrm>
            <a:off x="3829050" y="3067050"/>
            <a:ext cx="3200400" cy="2476500"/>
          </a:xfrm>
          <a:prstGeom prst="roundRect">
            <a:avLst>
              <a:gd name="adj" fmla="val 6154"/>
            </a:avLst>
          </a:prstGeom>
        </p:spPr>
      </p:pic>
      <p:sp>
        <p:nvSpPr>
          <p:cNvPr id="18" name="section-mark">
            <a:extLst>
              <a:ext uri="{FF2B5EF4-FFF2-40B4-BE49-F238E27FC236}">
                <a16:creationId xmlns:a16="http://schemas.microsoft.com/office/drawing/2014/main" id="{499FA214-F382-4C70-A5FA-C2361C4B4BD7}"/>
              </a:ext>
            </a:extLst>
          </p:cNvPr>
          <p:cNvSpPr>
            <a:spLocks noGrp="1"/>
          </p:cNvSpPr>
          <p:nvPr/>
        </p:nvSpPr>
        <p:spPr>
          <a:xfrm>
            <a:off x="533400" y="6010275"/>
            <a:ext cx="85725" cy="228600"/>
          </a:xfrm>
          <a:prstGeom prst="roundRect">
            <a:avLst>
              <a:gd name="adj" fmla="val 50000"/>
            </a:avLst>
          </a:prstGeom>
          <a:solidFill>
            <a:srgbClr val="E39418"/>
          </a:solidFill>
          <a:ln w="0">
            <a:noFill/>
            <a:prstDash val="solid"/>
          </a:ln>
        </p:spPr>
      </p:sp>
      <p:sp>
        <p:nvSpPr>
          <p:cNvPr id="19" name="content-heading">
            <a:extLst>
              <a:ext uri="{FF2B5EF4-FFF2-40B4-BE49-F238E27FC236}">
                <a16:creationId xmlns:a16="http://schemas.microsoft.com/office/drawing/2014/main" id="{8CB6A4BF-0DEA-476F-A7B1-89B6FA95942F}"/>
              </a:ext>
            </a:extLst>
          </p:cNvPr>
          <p:cNvSpPr>
            <a:spLocks noGrp="1"/>
          </p:cNvSpPr>
          <p:nvPr/>
        </p:nvSpPr>
        <p:spPr>
          <a:xfrm>
            <a:off x="723900" y="5981700"/>
            <a:ext cx="2476500" cy="285750"/>
          </a:xfrm>
          <a:prstGeom prst="rect">
            <a:avLst/>
          </a:prstGeom>
          <a:noFill/>
          <a:ln w="0">
            <a:noFill/>
            <a:prstDash val="solid"/>
          </a:ln>
        </p:spPr>
        <p:txBody>
          <a:bodyPr wrap="square" lIns="0" tIns="0" rIns="0" bIns="0" anchor="t">
            <a:normAutofit/>
          </a:bodyPr>
          <a:lstStyle/>
          <a:p>
            <a:pPr algn="l">
              <a:defRPr sz="1500" b="1">
                <a:solidFill>
                  <a:srgbClr val="20352A"/>
                </a:solidFill>
                <a:latin typeface="Yu Gothic"/>
                <a:ea typeface="Yu Gothic"/>
                <a:cs typeface="Yu Gothic"/>
              </a:defRPr>
            </a:pPr>
            <a:r>
              <a:rPr sz="1500" b="1">
                <a:solidFill>
                  <a:srgbClr val="20352A"/>
                </a:solidFill>
                <a:latin typeface="Yu Gothic"/>
                <a:ea typeface="Yu Gothic"/>
                <a:cs typeface="Yu Gothic"/>
              </a:rPr>
              <a:t>教育・保育の特徴</a:t>
            </a:r>
          </a:p>
        </p:txBody>
      </p:sp>
      <p:sp>
        <p:nvSpPr>
          <p:cNvPr id="20" name="bullet-0">
            <a:extLst>
              <a:ext uri="{FF2B5EF4-FFF2-40B4-BE49-F238E27FC236}">
                <a16:creationId xmlns:a16="http://schemas.microsoft.com/office/drawing/2014/main" id="{98AB1A4C-47E2-43B6-BB83-BD57816DB1EF}"/>
              </a:ext>
            </a:extLst>
          </p:cNvPr>
          <p:cNvSpPr>
            <a:spLocks noGrp="1"/>
          </p:cNvSpPr>
          <p:nvPr/>
        </p:nvSpPr>
        <p:spPr>
          <a:xfrm>
            <a:off x="533400" y="6591300"/>
            <a:ext cx="76200" cy="76200"/>
          </a:xfrm>
          <a:prstGeom prst="ellipse">
            <a:avLst/>
          </a:prstGeom>
          <a:solidFill>
            <a:srgbClr val="E39418"/>
          </a:solidFill>
          <a:ln w="0">
            <a:noFill/>
            <a:prstDash val="solid"/>
          </a:ln>
        </p:spPr>
      </p:sp>
      <p:sp>
        <p:nvSpPr>
          <p:cNvPr id="21" name="bullet-text-0">
            <a:extLst>
              <a:ext uri="{FF2B5EF4-FFF2-40B4-BE49-F238E27FC236}">
                <a16:creationId xmlns:a16="http://schemas.microsoft.com/office/drawing/2014/main" id="{444393EC-A240-42A5-8FB8-EA16D618FFA6}"/>
              </a:ext>
            </a:extLst>
          </p:cNvPr>
          <p:cNvSpPr>
            <a:spLocks noGrp="1"/>
          </p:cNvSpPr>
          <p:nvPr/>
        </p:nvSpPr>
        <p:spPr>
          <a:xfrm>
            <a:off x="723900" y="6515100"/>
            <a:ext cx="6305550" cy="279559"/>
          </a:xfrm>
          <a:prstGeom prst="rect">
            <a:avLst/>
          </a:prstGeom>
          <a:noFill/>
          <a:ln w="0">
            <a:noFill/>
            <a:prstDash val="solid"/>
          </a:ln>
        </p:spPr>
        <p:txBody>
          <a:bodyPr wrap="square" lIns="0" tIns="0" rIns="0" bIns="0" anchor="t">
            <a:normAutofit fontScale="97703"/>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広い園庭と自然環境を生かし、子どもが自ら遊び、試し、表現する時間を大切にします。</a:t>
            </a:r>
          </a:p>
        </p:txBody>
      </p:sp>
      <p:sp>
        <p:nvSpPr>
          <p:cNvPr id="22" name="bullet-1">
            <a:extLst>
              <a:ext uri="{FF2B5EF4-FFF2-40B4-BE49-F238E27FC236}">
                <a16:creationId xmlns:a16="http://schemas.microsoft.com/office/drawing/2014/main" id="{2080E679-FF9D-4948-9546-B109C4BB9BD9}"/>
              </a:ext>
            </a:extLst>
          </p:cNvPr>
          <p:cNvSpPr>
            <a:spLocks noGrp="1"/>
          </p:cNvSpPr>
          <p:nvPr/>
        </p:nvSpPr>
        <p:spPr>
          <a:xfrm>
            <a:off x="533400" y="6975634"/>
            <a:ext cx="76200" cy="76200"/>
          </a:xfrm>
          <a:prstGeom prst="ellipse">
            <a:avLst/>
          </a:prstGeom>
          <a:solidFill>
            <a:srgbClr val="E39418"/>
          </a:solidFill>
          <a:ln w="0">
            <a:noFill/>
            <a:prstDash val="solid"/>
          </a:ln>
        </p:spPr>
      </p:sp>
      <p:sp>
        <p:nvSpPr>
          <p:cNvPr id="23" name="bullet-text-1">
            <a:extLst>
              <a:ext uri="{FF2B5EF4-FFF2-40B4-BE49-F238E27FC236}">
                <a16:creationId xmlns:a16="http://schemas.microsoft.com/office/drawing/2014/main" id="{1C3295E5-29FC-440D-812E-232DD39AD011}"/>
              </a:ext>
            </a:extLst>
          </p:cNvPr>
          <p:cNvSpPr>
            <a:spLocks noGrp="1"/>
          </p:cNvSpPr>
          <p:nvPr/>
        </p:nvSpPr>
        <p:spPr>
          <a:xfrm>
            <a:off x="723900" y="6899434"/>
            <a:ext cx="6305550" cy="279559"/>
          </a:xfrm>
          <a:prstGeom prst="rect">
            <a:avLst/>
          </a:prstGeom>
          <a:noFill/>
          <a:ln w="0">
            <a:noFill/>
            <a:prstDash val="solid"/>
          </a:ln>
        </p:spPr>
        <p:txBody>
          <a:bodyPr wrap="square" lIns="0" tIns="0" rIns="0" bIns="0" anchor="t">
            <a:normAutofit fontScale="88785"/>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短時間児と長時間児の生活リズムを支えながら、同じこども園で育つ仲間として活動を考えます。</a:t>
            </a:r>
          </a:p>
        </p:txBody>
      </p:sp>
      <p:sp>
        <p:nvSpPr>
          <p:cNvPr id="24" name="bullet-2">
            <a:extLst>
              <a:ext uri="{FF2B5EF4-FFF2-40B4-BE49-F238E27FC236}">
                <a16:creationId xmlns:a16="http://schemas.microsoft.com/office/drawing/2014/main" id="{FE96C470-93CF-48C6-8A2C-3ECDA722FFF2}"/>
              </a:ext>
            </a:extLst>
          </p:cNvPr>
          <p:cNvSpPr>
            <a:spLocks noGrp="1"/>
          </p:cNvSpPr>
          <p:nvPr/>
        </p:nvSpPr>
        <p:spPr>
          <a:xfrm>
            <a:off x="533400" y="7359968"/>
            <a:ext cx="76200" cy="76200"/>
          </a:xfrm>
          <a:prstGeom prst="ellipse">
            <a:avLst/>
          </a:prstGeom>
          <a:solidFill>
            <a:srgbClr val="E39418"/>
          </a:solidFill>
          <a:ln w="0">
            <a:noFill/>
            <a:prstDash val="solid"/>
          </a:ln>
        </p:spPr>
      </p:sp>
      <p:sp>
        <p:nvSpPr>
          <p:cNvPr id="25" name="bullet-text-2">
            <a:extLst>
              <a:ext uri="{FF2B5EF4-FFF2-40B4-BE49-F238E27FC236}">
                <a16:creationId xmlns:a16="http://schemas.microsoft.com/office/drawing/2014/main" id="{09E1D11C-DA85-4C84-AD33-F7BFF0F6BD47}"/>
              </a:ext>
            </a:extLst>
          </p:cNvPr>
          <p:cNvSpPr>
            <a:spLocks noGrp="1"/>
          </p:cNvSpPr>
          <p:nvPr/>
        </p:nvSpPr>
        <p:spPr>
          <a:xfrm>
            <a:off x="723900" y="7283768"/>
            <a:ext cx="6305550" cy="279559"/>
          </a:xfrm>
          <a:prstGeom prst="rect">
            <a:avLst/>
          </a:prstGeom>
          <a:noFill/>
          <a:ln w="0">
            <a:noFill/>
            <a:prstDash val="solid"/>
          </a:ln>
        </p:spPr>
        <p:txBody>
          <a:bodyPr wrap="square" lIns="0" tIns="0" rIns="0" bIns="0" anchor="t">
            <a:normAutofit fontScale="85515"/>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実花小学校に隣接。就学を急がせるのではなく、育ちの連続性を身近に考えられる環境です。</a:t>
            </a:r>
          </a:p>
        </p:txBody>
      </p:sp>
      <p:sp>
        <p:nvSpPr>
          <p:cNvPr id="26" name="bullet-3">
            <a:extLst>
              <a:ext uri="{FF2B5EF4-FFF2-40B4-BE49-F238E27FC236}">
                <a16:creationId xmlns:a16="http://schemas.microsoft.com/office/drawing/2014/main" id="{4CD67CCB-D89A-4FA0-AD8C-67EFAC6F319A}"/>
              </a:ext>
            </a:extLst>
          </p:cNvPr>
          <p:cNvSpPr>
            <a:spLocks noGrp="1"/>
          </p:cNvSpPr>
          <p:nvPr/>
        </p:nvSpPr>
        <p:spPr>
          <a:xfrm>
            <a:off x="533400" y="7744301"/>
            <a:ext cx="76200" cy="76200"/>
          </a:xfrm>
          <a:prstGeom prst="ellipse">
            <a:avLst/>
          </a:prstGeom>
          <a:solidFill>
            <a:srgbClr val="E39418"/>
          </a:solidFill>
          <a:ln w="0">
            <a:noFill/>
            <a:prstDash val="solid"/>
          </a:ln>
        </p:spPr>
      </p:sp>
      <p:sp>
        <p:nvSpPr>
          <p:cNvPr id="27" name="bullet-text-3">
            <a:extLst>
              <a:ext uri="{FF2B5EF4-FFF2-40B4-BE49-F238E27FC236}">
                <a16:creationId xmlns:a16="http://schemas.microsoft.com/office/drawing/2014/main" id="{97CC7E4F-5A49-4588-A556-7F0E4D08979D}"/>
              </a:ext>
            </a:extLst>
          </p:cNvPr>
          <p:cNvSpPr>
            <a:spLocks noGrp="1"/>
          </p:cNvSpPr>
          <p:nvPr/>
        </p:nvSpPr>
        <p:spPr>
          <a:xfrm>
            <a:off x="723900" y="7668101"/>
            <a:ext cx="6305550" cy="279559"/>
          </a:xfrm>
          <a:prstGeom prst="rect">
            <a:avLst/>
          </a:prstGeom>
          <a:noFill/>
          <a:ln w="0">
            <a:noFill/>
            <a:prstDash val="solid"/>
          </a:ln>
        </p:spPr>
        <p:txBody>
          <a:bodyPr wrap="square" lIns="0" tIns="0" rIns="0" bIns="0" anchor="t">
            <a:normAutofit fontScale="97885"/>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保護者・地域・小学校との対話を通して、園だけで完結しない子どもの育ちを支えます。</a:t>
            </a:r>
          </a:p>
        </p:txBody>
      </p:sp>
      <p:sp>
        <p:nvSpPr>
          <p:cNvPr id="28" name="bullet-4">
            <a:extLst>
              <a:ext uri="{FF2B5EF4-FFF2-40B4-BE49-F238E27FC236}">
                <a16:creationId xmlns:a16="http://schemas.microsoft.com/office/drawing/2014/main" id="{43A984EF-6124-4236-BCED-89F674D34148}"/>
              </a:ext>
            </a:extLst>
          </p:cNvPr>
          <p:cNvSpPr>
            <a:spLocks noGrp="1"/>
          </p:cNvSpPr>
          <p:nvPr/>
        </p:nvSpPr>
        <p:spPr>
          <a:xfrm>
            <a:off x="533400" y="8128635"/>
            <a:ext cx="76200" cy="76200"/>
          </a:xfrm>
          <a:prstGeom prst="ellipse">
            <a:avLst/>
          </a:prstGeom>
          <a:solidFill>
            <a:srgbClr val="E39418"/>
          </a:solidFill>
          <a:ln w="0">
            <a:noFill/>
            <a:prstDash val="solid"/>
          </a:ln>
        </p:spPr>
      </p:sp>
      <p:sp>
        <p:nvSpPr>
          <p:cNvPr id="29" name="bullet-text-4">
            <a:extLst>
              <a:ext uri="{FF2B5EF4-FFF2-40B4-BE49-F238E27FC236}">
                <a16:creationId xmlns:a16="http://schemas.microsoft.com/office/drawing/2014/main" id="{DDA4D2B6-03D9-45F2-B969-051325F0F094}"/>
              </a:ext>
            </a:extLst>
          </p:cNvPr>
          <p:cNvSpPr>
            <a:spLocks noGrp="1"/>
          </p:cNvSpPr>
          <p:nvPr/>
        </p:nvSpPr>
        <p:spPr>
          <a:xfrm>
            <a:off x="723900" y="8052435"/>
            <a:ext cx="6305550" cy="279559"/>
          </a:xfrm>
          <a:prstGeom prst="rect">
            <a:avLst/>
          </a:prstGeom>
          <a:noFill/>
          <a:ln w="0">
            <a:noFill/>
            <a:prstDash val="solid"/>
          </a:ln>
        </p:spPr>
        <p:txBody>
          <a:bodyPr wrap="square" lIns="0" tIns="0" rIns="0" bIns="0" anchor="t">
            <a:normAutofit/>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幼児教育と生活を支える保育、その両方の視点を持つ保育教諭を育てます。</a:t>
            </a:r>
          </a:p>
        </p:txBody>
      </p:sp>
      <p:sp>
        <p:nvSpPr>
          <p:cNvPr id="30" name="mihama-end">
            <a:extLst>
              <a:ext uri="{FF2B5EF4-FFF2-40B4-BE49-F238E27FC236}">
                <a16:creationId xmlns:a16="http://schemas.microsoft.com/office/drawing/2014/main" id="{D52A254E-72C2-4D8A-A75F-2A9D5399AD26}"/>
              </a:ext>
            </a:extLst>
          </p:cNvPr>
          <p:cNvSpPr>
            <a:spLocks noGrp="1"/>
          </p:cNvSpPr>
          <p:nvPr/>
        </p:nvSpPr>
        <p:spPr>
          <a:xfrm>
            <a:off x="533400" y="9658350"/>
            <a:ext cx="6496050" cy="114300"/>
          </a:xfrm>
          <a:prstGeom prst="roundRect">
            <a:avLst>
              <a:gd name="adj" fmla="val 50000"/>
            </a:avLst>
          </a:prstGeom>
          <a:solidFill>
            <a:srgbClr val="E39418"/>
          </a:solidFill>
          <a:ln w="0">
            <a:noFill/>
            <a:prstDash val="solid"/>
          </a:ln>
        </p:spPr>
      </p:sp>
    </p:spTree>
    <p:extLst>
      <p:ext uri="{BB962C8B-B14F-4D97-AF65-F5344CB8AC3E}">
        <p14:creationId xmlns:p14="http://schemas.microsoft.com/office/powerpoint/2010/main" val="2102047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16" name="top-accent">
            <a:extLst>
              <a:ext uri="{FF2B5EF4-FFF2-40B4-BE49-F238E27FC236}">
                <a16:creationId xmlns:a16="http://schemas.microsoft.com/office/drawing/2014/main" id="{6B467B3F-E011-42A4-97FD-084CE4A05B10}"/>
              </a:ext>
            </a:extLst>
          </p:cNvPr>
          <p:cNvSpPr>
            <a:spLocks noGrp="1"/>
          </p:cNvSpPr>
          <p:nvPr/>
        </p:nvSpPr>
        <p:spPr>
          <a:xfrm>
            <a:off x="0" y="0"/>
            <a:ext cx="7562850" cy="209550"/>
          </a:xfrm>
          <a:prstGeom prst="rect">
            <a:avLst/>
          </a:prstGeom>
          <a:solidFill>
            <a:srgbClr val="E98978"/>
          </a:solidFill>
          <a:ln w="0">
            <a:noFill/>
            <a:prstDash val="solid"/>
          </a:ln>
        </p:spPr>
      </p:sp>
      <p:sp>
        <p:nvSpPr>
          <p:cNvPr id="2" name="section-label">
            <a:extLst>
              <a:ext uri="{FF2B5EF4-FFF2-40B4-BE49-F238E27FC236}">
                <a16:creationId xmlns:a16="http://schemas.microsoft.com/office/drawing/2014/main" id="{0F2EA52E-40B7-4C64-871B-1BFA934E4329}"/>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E98978"/>
                </a:solidFill>
                <a:latin typeface="Yu Gothic"/>
                <a:ea typeface="Yu Gothic"/>
                <a:cs typeface="Yu Gothic"/>
              </a:defRPr>
            </a:pPr>
            <a:r>
              <a:rPr sz="975" b="1">
                <a:solidFill>
                  <a:srgbClr val="E98978"/>
                </a:solidFill>
                <a:latin typeface="Yu Gothic"/>
                <a:ea typeface="Yu Gothic"/>
                <a:cs typeface="Yu Gothic"/>
              </a:rPr>
              <a:t>MESSAGE</a:t>
            </a:r>
          </a:p>
        </p:txBody>
      </p:sp>
      <p:sp>
        <p:nvSpPr>
          <p:cNvPr id="3" name="header-dot">
            <a:extLst>
              <a:ext uri="{FF2B5EF4-FFF2-40B4-BE49-F238E27FC236}">
                <a16:creationId xmlns:a16="http://schemas.microsoft.com/office/drawing/2014/main" id="{943B673A-D9E0-4FA9-928F-D0CB63F3F7AE}"/>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F36F5591-F812-409B-9411-8BA3FB535651}"/>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B14DD4A0-9D03-4A20-B55F-A720CD59D0B3}"/>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E40C9FAA-9527-4935-A2B1-C904B679631A}"/>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02</a:t>
            </a:r>
          </a:p>
        </p:txBody>
      </p:sp>
      <p:sp>
        <p:nvSpPr>
          <p:cNvPr id="7" name="title-color-field">
            <a:extLst>
              <a:ext uri="{FF2B5EF4-FFF2-40B4-BE49-F238E27FC236}">
                <a16:creationId xmlns:a16="http://schemas.microsoft.com/office/drawing/2014/main" id="{019BEFF1-674F-4440-8780-1D46205D7E52}"/>
              </a:ext>
            </a:extLst>
          </p:cNvPr>
          <p:cNvSpPr>
            <a:spLocks noGrp="1"/>
          </p:cNvSpPr>
          <p:nvPr/>
        </p:nvSpPr>
        <p:spPr>
          <a:xfrm>
            <a:off x="400050" y="781050"/>
            <a:ext cx="6762750" cy="1752600"/>
          </a:xfrm>
          <a:prstGeom prst="roundRect">
            <a:avLst>
              <a:gd name="adj" fmla="val 4348"/>
            </a:avLst>
          </a:prstGeom>
          <a:solidFill>
            <a:srgbClr val="E98978"/>
          </a:solidFill>
          <a:ln w="0">
            <a:noFill/>
            <a:prstDash val="solid"/>
          </a:ln>
        </p:spPr>
      </p:sp>
      <p:sp>
        <p:nvSpPr>
          <p:cNvPr id="8" name="heading-bar-left">
            <a:extLst>
              <a:ext uri="{FF2B5EF4-FFF2-40B4-BE49-F238E27FC236}">
                <a16:creationId xmlns:a16="http://schemas.microsoft.com/office/drawing/2014/main" id="{D943FB49-BF59-4639-A342-583588372A8F}"/>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7DE61D09-3EC6-4758-AAF8-BF58FF72F602}"/>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BA9093F7-5A7D-4BA0-97E5-D2E0CA69584D}"/>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8242B9C5-2335-4815-8FC6-59490564E6E8}"/>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6C76AA85-2086-4609-B93A-352BACA2295A}"/>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075" b="1">
                <a:solidFill>
                  <a:srgbClr val="FFFFFF"/>
                </a:solidFill>
                <a:latin typeface="Yu Gothic"/>
                <a:ea typeface="Yu Gothic"/>
                <a:cs typeface="Yu Gothic"/>
              </a:defRPr>
            </a:pPr>
            <a:r>
              <a:rPr sz="3075" b="1">
                <a:solidFill>
                  <a:srgbClr val="FFFFFF"/>
                </a:solidFill>
                <a:latin typeface="Yu Gothic"/>
                <a:ea typeface="Yu Gothic"/>
                <a:cs typeface="Yu Gothic"/>
              </a:rPr>
              <a:t>日常の保育こそ丁寧に。</a:t>
            </a:r>
          </a:p>
          <a:p>
            <a:pPr algn="ctr">
              <a:defRPr sz="3075" b="1">
                <a:solidFill>
                  <a:srgbClr val="FFFFFF"/>
                </a:solidFill>
                <a:latin typeface="Yu Gothic"/>
                <a:ea typeface="Yu Gothic"/>
                <a:cs typeface="Yu Gothic"/>
              </a:defRPr>
            </a:pPr>
            <a:r>
              <a:rPr sz="3075" b="1">
                <a:solidFill>
                  <a:srgbClr val="FFFFFF"/>
                </a:solidFill>
                <a:latin typeface="Yu Gothic"/>
                <a:ea typeface="Yu Gothic"/>
                <a:cs typeface="Yu Gothic"/>
              </a:rPr>
              <a:t>働き続けられる環境を、真剣に。</a:t>
            </a:r>
          </a:p>
        </p:txBody>
      </p:sp>
      <p:sp>
        <p:nvSpPr>
          <p:cNvPr id="13" name="slide-subtitle">
            <a:extLst>
              <a:ext uri="{FF2B5EF4-FFF2-40B4-BE49-F238E27FC236}">
                <a16:creationId xmlns:a16="http://schemas.microsoft.com/office/drawing/2014/main" id="{180A726A-CBFB-4EDB-ADE3-F566DA2F3079}"/>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保育のしごとブログ｜子ども事業部 園長メッセージ</a:t>
            </a:r>
          </a:p>
        </p:txBody>
      </p:sp>
      <p:sp>
        <p:nvSpPr>
          <p:cNvPr id="14" name="title-rule">
            <a:extLst>
              <a:ext uri="{FF2B5EF4-FFF2-40B4-BE49-F238E27FC236}">
                <a16:creationId xmlns:a16="http://schemas.microsoft.com/office/drawing/2014/main" id="{AD90A2BE-F12D-4D47-ACCE-BB1C7E768717}"/>
              </a:ext>
            </a:extLst>
          </p:cNvPr>
          <p:cNvSpPr>
            <a:spLocks noGrp="1"/>
          </p:cNvSpPr>
          <p:nvPr/>
        </p:nvSpPr>
        <p:spPr>
          <a:xfrm>
            <a:off x="533400" y="2667000"/>
            <a:ext cx="6496050" cy="57150"/>
          </a:xfrm>
          <a:prstGeom prst="rect">
            <a:avLst/>
          </a:prstGeom>
          <a:solidFill>
            <a:srgbClr val="E98978"/>
          </a:solidFill>
          <a:ln w="0">
            <a:noFill/>
            <a:prstDash val="solid"/>
          </a:ln>
        </p:spPr>
      </p:sp>
      <p:sp>
        <p:nvSpPr>
          <p:cNvPr id="15" name="title-rule-highlight">
            <a:extLst>
              <a:ext uri="{FF2B5EF4-FFF2-40B4-BE49-F238E27FC236}">
                <a16:creationId xmlns:a16="http://schemas.microsoft.com/office/drawing/2014/main" id="{B3F0CF49-CB7A-4034-A09F-5572D857B2D4}"/>
              </a:ext>
            </a:extLst>
          </p:cNvPr>
          <p:cNvSpPr>
            <a:spLocks noGrp="1"/>
          </p:cNvSpPr>
          <p:nvPr/>
        </p:nvSpPr>
        <p:spPr>
          <a:xfrm>
            <a:off x="2343150" y="2667000"/>
            <a:ext cx="2876550" cy="57150"/>
          </a:xfrm>
          <a:prstGeom prst="rect">
            <a:avLst/>
          </a:prstGeom>
          <a:solidFill>
            <a:srgbClr val="E39418"/>
          </a:solidFill>
          <a:ln w="0">
            <a:noFill/>
            <a:prstDash val="solid"/>
          </a:ln>
        </p:spPr>
      </p:sp>
      <p:pic>
        <p:nvPicPr>
          <p:cNvPr id="41" name="図 40"/>
          <p:cNvPicPr>
            <a:picLocks noChangeAspect="1"/>
          </p:cNvPicPr>
          <p:nvPr/>
        </p:nvPicPr>
        <p:blipFill>
          <a:blip r:embed="rId3"/>
          <a:srcRect l="16912" r="16912"/>
          <a:stretch>
            <a:fillRect/>
          </a:stretch>
        </p:blipFill>
        <p:spPr>
          <a:xfrm>
            <a:off x="533400" y="3086100"/>
            <a:ext cx="2857500" cy="3238500"/>
          </a:xfrm>
          <a:prstGeom prst="roundRect">
            <a:avLst>
              <a:gd name="adj" fmla="val 6000"/>
            </a:avLst>
          </a:prstGeom>
        </p:spPr>
      </p:pic>
      <p:sp>
        <p:nvSpPr>
          <p:cNvPr id="17" name="message-quote-field">
            <a:extLst>
              <a:ext uri="{FF2B5EF4-FFF2-40B4-BE49-F238E27FC236}">
                <a16:creationId xmlns:a16="http://schemas.microsoft.com/office/drawing/2014/main" id="{77D22812-8D63-4385-92AD-F046B2F55791}"/>
              </a:ext>
            </a:extLst>
          </p:cNvPr>
          <p:cNvSpPr>
            <a:spLocks noGrp="1"/>
          </p:cNvSpPr>
          <p:nvPr/>
        </p:nvSpPr>
        <p:spPr>
          <a:xfrm>
            <a:off x="3638550" y="3086100"/>
            <a:ext cx="3390900" cy="3238500"/>
          </a:xfrm>
          <a:prstGeom prst="roundRect">
            <a:avLst>
              <a:gd name="adj" fmla="val 2353"/>
            </a:avLst>
          </a:prstGeom>
          <a:solidFill>
            <a:srgbClr val="FFFDF8"/>
          </a:solidFill>
          <a:ln w="9525">
            <a:solidFill>
              <a:srgbClr val="D8D5C7"/>
            </a:solidFill>
            <a:prstDash val="solid"/>
          </a:ln>
        </p:spPr>
      </p:sp>
      <p:sp>
        <p:nvSpPr>
          <p:cNvPr id="18" name="message-quote-accent">
            <a:extLst>
              <a:ext uri="{FF2B5EF4-FFF2-40B4-BE49-F238E27FC236}">
                <a16:creationId xmlns:a16="http://schemas.microsoft.com/office/drawing/2014/main" id="{982BC597-A170-42C2-BE52-CD3885382CE3}"/>
              </a:ext>
            </a:extLst>
          </p:cNvPr>
          <p:cNvSpPr>
            <a:spLocks noGrp="1"/>
          </p:cNvSpPr>
          <p:nvPr/>
        </p:nvSpPr>
        <p:spPr>
          <a:xfrm>
            <a:off x="3638550" y="3086100"/>
            <a:ext cx="114300" cy="3238500"/>
          </a:xfrm>
          <a:prstGeom prst="roundRect">
            <a:avLst>
              <a:gd name="adj" fmla="val 50000"/>
            </a:avLst>
          </a:prstGeom>
          <a:solidFill>
            <a:srgbClr val="E39418"/>
          </a:solidFill>
          <a:ln w="0">
            <a:noFill/>
            <a:prstDash val="solid"/>
          </a:ln>
        </p:spPr>
      </p:sp>
      <p:sp>
        <p:nvSpPr>
          <p:cNvPr id="19" name="message-quote-mark">
            <a:extLst>
              <a:ext uri="{FF2B5EF4-FFF2-40B4-BE49-F238E27FC236}">
                <a16:creationId xmlns:a16="http://schemas.microsoft.com/office/drawing/2014/main" id="{C8E85507-EF7D-4DF3-98D2-C21D3FDFC6DC}"/>
              </a:ext>
            </a:extLst>
          </p:cNvPr>
          <p:cNvSpPr>
            <a:spLocks noGrp="1"/>
          </p:cNvSpPr>
          <p:nvPr/>
        </p:nvSpPr>
        <p:spPr>
          <a:xfrm>
            <a:off x="3924300" y="3276600"/>
            <a:ext cx="476250" cy="476250"/>
          </a:xfrm>
          <a:prstGeom prst="rect">
            <a:avLst/>
          </a:prstGeom>
          <a:noFill/>
          <a:ln w="0">
            <a:noFill/>
            <a:prstDash val="solid"/>
          </a:ln>
        </p:spPr>
        <p:txBody>
          <a:bodyPr wrap="square" lIns="0" tIns="0" rIns="0" bIns="0" anchor="t">
            <a:normAutofit fontScale="94306" lnSpcReduction="10000"/>
          </a:bodyPr>
          <a:lstStyle/>
          <a:p>
            <a:pPr algn="l">
              <a:defRPr sz="3600" b="1">
                <a:solidFill>
                  <a:srgbClr val="E39418"/>
                </a:solidFill>
                <a:latin typeface="Yu Gothic"/>
                <a:ea typeface="Yu Gothic"/>
                <a:cs typeface="Yu Gothic"/>
              </a:defRPr>
            </a:pPr>
            <a:r>
              <a:rPr sz="3600" b="1">
                <a:solidFill>
                  <a:srgbClr val="E39418"/>
                </a:solidFill>
                <a:latin typeface="Yu Gothic"/>
                <a:ea typeface="Yu Gothic"/>
                <a:cs typeface="Yu Gothic"/>
              </a:rPr>
              <a:t>“</a:t>
            </a:r>
          </a:p>
        </p:txBody>
      </p:sp>
      <p:sp>
        <p:nvSpPr>
          <p:cNvPr id="20" name="message-blog-quote">
            <a:extLst>
              <a:ext uri="{FF2B5EF4-FFF2-40B4-BE49-F238E27FC236}">
                <a16:creationId xmlns:a16="http://schemas.microsoft.com/office/drawing/2014/main" id="{CA7FE37A-79BB-41AF-A17A-BA83FAFD28B6}"/>
              </a:ext>
            </a:extLst>
          </p:cNvPr>
          <p:cNvSpPr>
            <a:spLocks noGrp="1"/>
          </p:cNvSpPr>
          <p:nvPr/>
        </p:nvSpPr>
        <p:spPr>
          <a:xfrm>
            <a:off x="4038600" y="3810000"/>
            <a:ext cx="2667000" cy="1809750"/>
          </a:xfrm>
          <a:prstGeom prst="rect">
            <a:avLst/>
          </a:prstGeom>
          <a:noFill/>
          <a:ln w="0">
            <a:noFill/>
            <a:prstDash val="solid"/>
          </a:ln>
        </p:spPr>
        <p:txBody>
          <a:bodyPr wrap="square" lIns="0" tIns="0" rIns="0" bIns="0" anchor="t">
            <a:normAutofit/>
          </a:bodyPr>
          <a:lstStyle/>
          <a:p>
            <a:pPr algn="l">
              <a:defRPr sz="1538" b="1">
                <a:solidFill>
                  <a:srgbClr val="294B2B"/>
                </a:solidFill>
                <a:latin typeface="Yu Gothic"/>
                <a:ea typeface="Yu Gothic"/>
                <a:cs typeface="Yu Gothic"/>
              </a:defRPr>
            </a:pPr>
            <a:r>
              <a:rPr sz="1538" b="1">
                <a:solidFill>
                  <a:srgbClr val="294B2B"/>
                </a:solidFill>
                <a:latin typeface="Yu Gothic"/>
                <a:ea typeface="Yu Gothic"/>
                <a:cs typeface="Yu Gothic"/>
              </a:rPr>
              <a:t>経験のある方も、</a:t>
            </a:r>
          </a:p>
          <a:p>
            <a:pPr algn="l">
              <a:defRPr sz="1538" b="1">
                <a:solidFill>
                  <a:srgbClr val="294B2B"/>
                </a:solidFill>
                <a:latin typeface="Yu Gothic"/>
                <a:ea typeface="Yu Gothic"/>
                <a:cs typeface="Yu Gothic"/>
              </a:defRPr>
            </a:pPr>
            <a:r>
              <a:rPr sz="1538" b="1">
                <a:solidFill>
                  <a:srgbClr val="294B2B"/>
                </a:solidFill>
                <a:latin typeface="Yu Gothic"/>
                <a:ea typeface="Yu Gothic"/>
                <a:cs typeface="Yu Gothic"/>
              </a:rPr>
              <a:t>これから保育士として</a:t>
            </a:r>
          </a:p>
          <a:p>
            <a:pPr algn="l">
              <a:defRPr sz="1538" b="1">
                <a:solidFill>
                  <a:srgbClr val="294B2B"/>
                </a:solidFill>
                <a:latin typeface="Yu Gothic"/>
                <a:ea typeface="Yu Gothic"/>
                <a:cs typeface="Yu Gothic"/>
              </a:defRPr>
            </a:pPr>
            <a:r>
              <a:rPr sz="1538" b="1">
                <a:solidFill>
                  <a:srgbClr val="294B2B"/>
                </a:solidFill>
                <a:latin typeface="Yu Gothic"/>
                <a:ea typeface="Yu Gothic"/>
                <a:cs typeface="Yu Gothic"/>
              </a:rPr>
              <a:t>歩み始める方も、</a:t>
            </a:r>
          </a:p>
          <a:p>
            <a:pPr algn="l">
              <a:defRPr sz="1538" b="1">
                <a:solidFill>
                  <a:srgbClr val="294B2B"/>
                </a:solidFill>
                <a:latin typeface="Yu Gothic"/>
                <a:ea typeface="Yu Gothic"/>
                <a:cs typeface="Yu Gothic"/>
              </a:defRPr>
            </a:pPr>
            <a:r>
              <a:rPr sz="1538" b="1">
                <a:solidFill>
                  <a:srgbClr val="294B2B"/>
                </a:solidFill>
                <a:latin typeface="Yu Gothic"/>
                <a:ea typeface="Yu Gothic"/>
                <a:cs typeface="Yu Gothic"/>
              </a:rPr>
              <a:t>一人で抱え込まず、</a:t>
            </a:r>
          </a:p>
          <a:p>
            <a:pPr algn="l">
              <a:defRPr sz="1538" b="1">
                <a:solidFill>
                  <a:srgbClr val="294B2B"/>
                </a:solidFill>
                <a:latin typeface="Yu Gothic"/>
                <a:ea typeface="Yu Gothic"/>
                <a:cs typeface="Yu Gothic"/>
              </a:defRPr>
            </a:pPr>
            <a:r>
              <a:rPr sz="1538" b="1">
                <a:solidFill>
                  <a:srgbClr val="294B2B"/>
                </a:solidFill>
                <a:latin typeface="Yu Gothic"/>
                <a:ea typeface="Yu Gothic"/>
                <a:cs typeface="Yu Gothic"/>
              </a:rPr>
              <a:t>チームの中で</a:t>
            </a:r>
          </a:p>
          <a:p>
            <a:pPr algn="l">
              <a:defRPr sz="1538" b="1">
                <a:solidFill>
                  <a:srgbClr val="294B2B"/>
                </a:solidFill>
                <a:latin typeface="Yu Gothic"/>
                <a:ea typeface="Yu Gothic"/>
                <a:cs typeface="Yu Gothic"/>
              </a:defRPr>
            </a:pPr>
            <a:r>
              <a:rPr sz="1538" b="1">
                <a:solidFill>
                  <a:srgbClr val="294B2B"/>
                </a:solidFill>
                <a:latin typeface="Yu Gothic"/>
                <a:ea typeface="Yu Gothic"/>
                <a:cs typeface="Yu Gothic"/>
              </a:rPr>
              <a:t>成長していけます。</a:t>
            </a:r>
          </a:p>
        </p:txBody>
      </p:sp>
      <p:sp>
        <p:nvSpPr>
          <p:cNvPr id="21" name="message-quote-label">
            <a:extLst>
              <a:ext uri="{FF2B5EF4-FFF2-40B4-BE49-F238E27FC236}">
                <a16:creationId xmlns:a16="http://schemas.microsoft.com/office/drawing/2014/main" id="{12405400-CC6E-4A41-9478-3CA27F485C3D}"/>
              </a:ext>
            </a:extLst>
          </p:cNvPr>
          <p:cNvSpPr>
            <a:spLocks noGrp="1"/>
          </p:cNvSpPr>
          <p:nvPr/>
        </p:nvSpPr>
        <p:spPr>
          <a:xfrm>
            <a:off x="4038600" y="5829300"/>
            <a:ext cx="2552700" cy="209550"/>
          </a:xfrm>
          <a:prstGeom prst="rect">
            <a:avLst/>
          </a:prstGeom>
          <a:noFill/>
          <a:ln w="0">
            <a:noFill/>
            <a:prstDash val="solid"/>
          </a:ln>
        </p:spPr>
        <p:txBody>
          <a:bodyPr wrap="square" lIns="0" tIns="0" rIns="0" bIns="0" anchor="t">
            <a:normAutofit/>
          </a:bodyPr>
          <a:lstStyle/>
          <a:p>
            <a:pPr algn="r">
              <a:defRPr sz="975" b="1">
                <a:solidFill>
                  <a:srgbClr val="617067"/>
                </a:solidFill>
                <a:latin typeface="Yu Gothic"/>
                <a:ea typeface="Yu Gothic"/>
                <a:cs typeface="Yu Gothic"/>
              </a:defRPr>
            </a:pPr>
            <a:r>
              <a:rPr sz="975" b="1">
                <a:solidFill>
                  <a:srgbClr val="617067"/>
                </a:solidFill>
                <a:latin typeface="Yu Gothic"/>
                <a:ea typeface="Yu Gothic"/>
                <a:cs typeface="Yu Gothic"/>
              </a:rPr>
              <a:t>園長メッセージより</a:t>
            </a:r>
          </a:p>
        </p:txBody>
      </p:sp>
      <p:sp>
        <p:nvSpPr>
          <p:cNvPr id="22" name="message-newgrad-field">
            <a:extLst>
              <a:ext uri="{FF2B5EF4-FFF2-40B4-BE49-F238E27FC236}">
                <a16:creationId xmlns:a16="http://schemas.microsoft.com/office/drawing/2014/main" id="{3C541717-88EE-4B73-8B20-235B7447F264}"/>
              </a:ext>
            </a:extLst>
          </p:cNvPr>
          <p:cNvSpPr>
            <a:spLocks noGrp="1"/>
          </p:cNvSpPr>
          <p:nvPr/>
        </p:nvSpPr>
        <p:spPr>
          <a:xfrm>
            <a:off x="533400" y="6705600"/>
            <a:ext cx="6496050" cy="2571750"/>
          </a:xfrm>
          <a:prstGeom prst="roundRect">
            <a:avLst>
              <a:gd name="adj" fmla="val 2963"/>
            </a:avLst>
          </a:prstGeom>
          <a:solidFill>
            <a:srgbClr val="E39418"/>
          </a:solidFill>
          <a:ln w="0">
            <a:noFill/>
            <a:prstDash val="solid"/>
          </a:ln>
        </p:spPr>
      </p:sp>
      <p:sp>
        <p:nvSpPr>
          <p:cNvPr id="23" name="message-newgrad-label">
            <a:extLst>
              <a:ext uri="{FF2B5EF4-FFF2-40B4-BE49-F238E27FC236}">
                <a16:creationId xmlns:a16="http://schemas.microsoft.com/office/drawing/2014/main" id="{AEA41C3F-2D84-419A-8228-DC15BE6E9731}"/>
              </a:ext>
            </a:extLst>
          </p:cNvPr>
          <p:cNvSpPr>
            <a:spLocks noGrp="1"/>
          </p:cNvSpPr>
          <p:nvPr/>
        </p:nvSpPr>
        <p:spPr>
          <a:xfrm>
            <a:off x="800100" y="7010400"/>
            <a:ext cx="5962650" cy="342900"/>
          </a:xfrm>
          <a:prstGeom prst="rect">
            <a:avLst/>
          </a:prstGeom>
          <a:noFill/>
          <a:ln w="0">
            <a:noFill/>
            <a:prstDash val="solid"/>
          </a:ln>
        </p:spPr>
        <p:txBody>
          <a:bodyPr wrap="square" lIns="0" tIns="0" rIns="0" bIns="0" anchor="t">
            <a:normAutofit/>
          </a:bodyPr>
          <a:lstStyle/>
          <a:p>
            <a:pPr algn="ctr">
              <a:defRPr sz="1875" b="1">
                <a:solidFill>
                  <a:srgbClr val="FFFFFF"/>
                </a:solidFill>
                <a:latin typeface="Yu Gothic"/>
                <a:ea typeface="Yu Gothic"/>
                <a:cs typeface="Yu Gothic"/>
              </a:defRPr>
            </a:pPr>
            <a:r>
              <a:rPr sz="1875" b="1">
                <a:solidFill>
                  <a:srgbClr val="FFFFFF"/>
                </a:solidFill>
                <a:latin typeface="Yu Gothic"/>
                <a:ea typeface="Yu Gothic"/>
                <a:cs typeface="Yu Gothic"/>
              </a:rPr>
              <a:t>新卒の皆さんへ</a:t>
            </a:r>
          </a:p>
        </p:txBody>
      </p:sp>
      <p:sp>
        <p:nvSpPr>
          <p:cNvPr id="24" name="message-detail">
            <a:extLst>
              <a:ext uri="{FF2B5EF4-FFF2-40B4-BE49-F238E27FC236}">
                <a16:creationId xmlns:a16="http://schemas.microsoft.com/office/drawing/2014/main" id="{2909B677-F65A-4B3F-8DA9-32A1AE908F92}"/>
              </a:ext>
            </a:extLst>
          </p:cNvPr>
          <p:cNvSpPr>
            <a:spLocks noGrp="1"/>
          </p:cNvSpPr>
          <p:nvPr/>
        </p:nvSpPr>
        <p:spPr>
          <a:xfrm>
            <a:off x="933450" y="7562850"/>
            <a:ext cx="5695950" cy="1581150"/>
          </a:xfrm>
          <a:prstGeom prst="rect">
            <a:avLst/>
          </a:prstGeom>
          <a:noFill/>
          <a:ln w="0">
            <a:noFill/>
            <a:prstDash val="solid"/>
          </a:ln>
        </p:spPr>
        <p:txBody>
          <a:bodyPr wrap="square" lIns="0" tIns="0" rIns="0" bIns="0" anchor="t">
            <a:noAutofit/>
          </a:bodyPr>
          <a:lstStyle/>
          <a:p>
            <a:pPr>
              <a:defRPr sz="1350" b="0">
                <a:solidFill>
                  <a:srgbClr val="FFFFFF"/>
                </a:solidFill>
                <a:latin typeface="Yu Gothic"/>
                <a:ea typeface="Yu Gothic"/>
                <a:cs typeface="Yu Gothic"/>
              </a:defRPr>
            </a:pPr>
            <a:r>
              <a:rPr sz="1350" b="0" dirty="0">
                <a:solidFill>
                  <a:srgbClr val="FFFFFF"/>
                </a:solidFill>
                <a:latin typeface="Yu Gothic"/>
                <a:ea typeface="Yu Gothic"/>
                <a:cs typeface="Yu Gothic"/>
              </a:rPr>
              <a:t>実習でうまくいかなかった日も、ピアノが得意ではない人も、子どもへの声のかけ方に迷う人もいます。最初から何でもできる必要はありません。目の前の子どもを見て、周囲に相談し、次の関わりを考えること。八千代美香会では、複数担任、フリー職員、主任・副主任、先輩職員がチーム</a:t>
            </a:r>
            <a:r>
              <a:rPr lang="ja-JP" altLang="en-US" sz="1350" b="0" dirty="0">
                <a:solidFill>
                  <a:srgbClr val="FFFFFF"/>
                </a:solidFill>
                <a:latin typeface="Yu Gothic"/>
                <a:ea typeface="Yu Gothic"/>
                <a:cs typeface="Yu Gothic"/>
              </a:rPr>
              <a:t>で</a:t>
            </a:r>
            <a:r>
              <a:rPr sz="1350" b="0" dirty="0" err="1">
                <a:solidFill>
                  <a:srgbClr val="FFFFFF"/>
                </a:solidFill>
                <a:latin typeface="Yu Gothic"/>
                <a:ea typeface="Yu Gothic"/>
                <a:cs typeface="Yu Gothic"/>
              </a:rPr>
              <a:t>新卒職員を支えます</a:t>
            </a:r>
            <a:r>
              <a:rPr sz="1350" b="0" dirty="0">
                <a:solidFill>
                  <a:srgbClr val="FFFFFF"/>
                </a:solidFill>
                <a:latin typeface="Yu Gothic"/>
                <a:ea typeface="Yu Gothic"/>
                <a:cs typeface="Yu Gothic"/>
              </a:rPr>
              <a:t>。</a:t>
            </a:r>
            <a:endParaRPr lang="en-US" sz="1350" b="0" dirty="0">
              <a:solidFill>
                <a:srgbClr val="FFFFFF"/>
              </a:solidFill>
              <a:latin typeface="Yu Gothic"/>
              <a:ea typeface="Yu Gothic"/>
              <a:cs typeface="Yu Gothic"/>
            </a:endParaRPr>
          </a:p>
          <a:p>
            <a:pPr>
              <a:defRPr sz="1350" b="0">
                <a:solidFill>
                  <a:srgbClr val="FFFFFF"/>
                </a:solidFill>
                <a:latin typeface="Yu Gothic"/>
                <a:ea typeface="Yu Gothic"/>
                <a:cs typeface="Yu Gothic"/>
              </a:defRPr>
            </a:pPr>
            <a:r>
              <a:rPr lang="ja-JP" altLang="en-US" sz="1350" dirty="0">
                <a:solidFill>
                  <a:srgbClr val="FFFFFF"/>
                </a:solidFill>
                <a:latin typeface="Yu Gothic"/>
                <a:ea typeface="Yu Gothic"/>
                <a:cs typeface="Yu Gothic"/>
              </a:rPr>
              <a:t>毎年</a:t>
            </a:r>
            <a:r>
              <a:rPr lang="en-US" altLang="ja-JP" sz="1350" dirty="0">
                <a:solidFill>
                  <a:srgbClr val="FFFFFF"/>
                </a:solidFill>
                <a:latin typeface="Yu Gothic"/>
                <a:ea typeface="Yu Gothic"/>
                <a:cs typeface="Yu Gothic"/>
              </a:rPr>
              <a:t>3</a:t>
            </a:r>
            <a:r>
              <a:rPr lang="ja-JP" altLang="en-US" sz="1350" dirty="0">
                <a:solidFill>
                  <a:srgbClr val="FFFFFF"/>
                </a:solidFill>
                <a:latin typeface="Yu Gothic"/>
                <a:ea typeface="Yu Gothic"/>
                <a:cs typeface="Yu Gothic"/>
              </a:rPr>
              <a:t>～</a:t>
            </a:r>
            <a:r>
              <a:rPr lang="en-US" altLang="ja-JP" sz="1350" dirty="0">
                <a:solidFill>
                  <a:srgbClr val="FFFFFF"/>
                </a:solidFill>
                <a:latin typeface="Yu Gothic"/>
                <a:ea typeface="Yu Gothic"/>
                <a:cs typeface="Yu Gothic"/>
              </a:rPr>
              <a:t>4</a:t>
            </a:r>
            <a:r>
              <a:rPr lang="ja-JP" altLang="en-US" sz="1350" dirty="0">
                <a:solidFill>
                  <a:srgbClr val="FFFFFF"/>
                </a:solidFill>
                <a:latin typeface="Yu Gothic"/>
                <a:ea typeface="Yu Gothic"/>
                <a:cs typeface="Yu Gothic"/>
              </a:rPr>
              <a:t>名の新卒職員が入植しています。年齢の近い先輩がサポートしてくれますので、ぜひ各園の雰囲気を見に来てください。</a:t>
            </a:r>
            <a:endParaRPr sz="1350" b="0" dirty="0">
              <a:solidFill>
                <a:srgbClr val="FFFFFF"/>
              </a:solidFill>
              <a:latin typeface="Yu Gothic"/>
              <a:ea typeface="Yu Gothic"/>
              <a:cs typeface="Yu Gothic"/>
            </a:endParaRPr>
          </a:p>
        </p:txBody>
      </p:sp>
      <p:sp>
        <p:nvSpPr>
          <p:cNvPr id="25" name="message-closing">
            <a:extLst>
              <a:ext uri="{FF2B5EF4-FFF2-40B4-BE49-F238E27FC236}">
                <a16:creationId xmlns:a16="http://schemas.microsoft.com/office/drawing/2014/main" id="{9E2ECCFE-7A50-4E80-8A4A-98805E25C994}"/>
              </a:ext>
            </a:extLst>
          </p:cNvPr>
          <p:cNvSpPr>
            <a:spLocks noGrp="1"/>
          </p:cNvSpPr>
          <p:nvPr/>
        </p:nvSpPr>
        <p:spPr>
          <a:xfrm>
            <a:off x="533400" y="9525000"/>
            <a:ext cx="6496050" cy="323850"/>
          </a:xfrm>
          <a:prstGeom prst="rect">
            <a:avLst/>
          </a:prstGeom>
          <a:noFill/>
          <a:ln w="0">
            <a:noFill/>
            <a:prstDash val="solid"/>
          </a:ln>
        </p:spPr>
        <p:txBody>
          <a:bodyPr wrap="square" lIns="0" tIns="0" rIns="0" bIns="0" anchor="t">
            <a:normAutofit/>
          </a:bodyPr>
          <a:lstStyle/>
          <a:p>
            <a:pPr algn="ctr">
              <a:defRPr sz="1875" b="1">
                <a:solidFill>
                  <a:srgbClr val="E98978"/>
                </a:solidFill>
                <a:latin typeface="Yu Gothic"/>
                <a:ea typeface="Yu Gothic"/>
                <a:cs typeface="Yu Gothic"/>
              </a:defRPr>
            </a:pPr>
            <a:r>
              <a:rPr sz="1875" b="1">
                <a:solidFill>
                  <a:srgbClr val="E98978"/>
                </a:solidFill>
                <a:latin typeface="Yu Gothic"/>
                <a:ea typeface="Yu Gothic"/>
                <a:cs typeface="Yu Gothic"/>
              </a:rPr>
              <a:t>最初から、立派な先生でなくていい。</a:t>
            </a:r>
          </a:p>
        </p:txBody>
      </p:sp>
    </p:spTree>
    <p:extLst>
      <p:ext uri="{BB962C8B-B14F-4D97-AF65-F5344CB8AC3E}">
        <p14:creationId xmlns:p14="http://schemas.microsoft.com/office/powerpoint/2010/main" val="19672172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32" name="top-accent">
            <a:extLst>
              <a:ext uri="{FF2B5EF4-FFF2-40B4-BE49-F238E27FC236}">
                <a16:creationId xmlns:a16="http://schemas.microsoft.com/office/drawing/2014/main" id="{D0A834D9-AE6D-4D1D-979C-854B71F1A011}"/>
              </a:ext>
            </a:extLst>
          </p:cNvPr>
          <p:cNvSpPr>
            <a:spLocks noGrp="1"/>
          </p:cNvSpPr>
          <p:nvPr/>
        </p:nvSpPr>
        <p:spPr>
          <a:xfrm>
            <a:off x="0" y="0"/>
            <a:ext cx="7562850" cy="209550"/>
          </a:xfrm>
          <a:prstGeom prst="rect">
            <a:avLst/>
          </a:prstGeom>
          <a:solidFill>
            <a:srgbClr val="E39418"/>
          </a:solidFill>
          <a:ln w="0">
            <a:noFill/>
            <a:prstDash val="solid"/>
          </a:ln>
        </p:spPr>
      </p:sp>
      <p:sp>
        <p:nvSpPr>
          <p:cNvPr id="2" name="section-label">
            <a:extLst>
              <a:ext uri="{FF2B5EF4-FFF2-40B4-BE49-F238E27FC236}">
                <a16:creationId xmlns:a16="http://schemas.microsoft.com/office/drawing/2014/main" id="{39FBE132-2151-4576-B780-65049DDF6E49}"/>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E39418"/>
                </a:solidFill>
                <a:latin typeface="Yu Gothic"/>
                <a:ea typeface="Yu Gothic"/>
                <a:cs typeface="Yu Gothic"/>
              </a:defRPr>
            </a:pPr>
            <a:r>
              <a:rPr sz="975" b="1">
                <a:solidFill>
                  <a:srgbClr val="E39418"/>
                </a:solidFill>
                <a:latin typeface="Yu Gothic"/>
                <a:ea typeface="Yu Gothic"/>
                <a:cs typeface="Yu Gothic"/>
              </a:rPr>
              <a:t>SCHOOL 02  |  MIHAMA</a:t>
            </a:r>
          </a:p>
        </p:txBody>
      </p:sp>
      <p:sp>
        <p:nvSpPr>
          <p:cNvPr id="3" name="header-dot">
            <a:extLst>
              <a:ext uri="{FF2B5EF4-FFF2-40B4-BE49-F238E27FC236}">
                <a16:creationId xmlns:a16="http://schemas.microsoft.com/office/drawing/2014/main" id="{3FC0A36B-8B39-437A-BD64-18B276ABDD49}"/>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7BBAF649-1C1E-4D03-9ED8-AC100DD08C99}"/>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820AAE4F-4AD8-4A0A-8A4F-611B626EA229}"/>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316ED0BF-BEC3-48C9-98DE-C09A2BA9A54B}"/>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20</a:t>
            </a:r>
          </a:p>
        </p:txBody>
      </p:sp>
      <p:sp>
        <p:nvSpPr>
          <p:cNvPr id="7" name="title-color-field">
            <a:extLst>
              <a:ext uri="{FF2B5EF4-FFF2-40B4-BE49-F238E27FC236}">
                <a16:creationId xmlns:a16="http://schemas.microsoft.com/office/drawing/2014/main" id="{94E57B2F-1580-487A-BBC7-125BB15518D5}"/>
              </a:ext>
            </a:extLst>
          </p:cNvPr>
          <p:cNvSpPr>
            <a:spLocks noGrp="1"/>
          </p:cNvSpPr>
          <p:nvPr/>
        </p:nvSpPr>
        <p:spPr>
          <a:xfrm>
            <a:off x="400050" y="781050"/>
            <a:ext cx="6762750" cy="1752600"/>
          </a:xfrm>
          <a:prstGeom prst="roundRect">
            <a:avLst>
              <a:gd name="adj" fmla="val 4348"/>
            </a:avLst>
          </a:prstGeom>
          <a:solidFill>
            <a:srgbClr val="E39418"/>
          </a:solidFill>
          <a:ln w="0">
            <a:noFill/>
            <a:prstDash val="solid"/>
          </a:ln>
        </p:spPr>
      </p:sp>
      <p:sp>
        <p:nvSpPr>
          <p:cNvPr id="8" name="heading-bar-left">
            <a:extLst>
              <a:ext uri="{FF2B5EF4-FFF2-40B4-BE49-F238E27FC236}">
                <a16:creationId xmlns:a16="http://schemas.microsoft.com/office/drawing/2014/main" id="{91C01E8F-9FDD-4DFA-B04F-878731F11EEB}"/>
              </a:ext>
            </a:extLst>
          </p:cNvPr>
          <p:cNvSpPr>
            <a:spLocks noGrp="1"/>
          </p:cNvSpPr>
          <p:nvPr/>
        </p:nvSpPr>
        <p:spPr>
          <a:xfrm>
            <a:off x="857250" y="914400"/>
            <a:ext cx="438150" cy="76200"/>
          </a:xfrm>
          <a:prstGeom prst="roundRect">
            <a:avLst>
              <a:gd name="adj" fmla="val 50000"/>
            </a:avLst>
          </a:prstGeom>
          <a:solidFill>
            <a:srgbClr val="52782D"/>
          </a:solidFill>
          <a:ln w="0">
            <a:noFill/>
            <a:prstDash val="solid"/>
          </a:ln>
        </p:spPr>
      </p:sp>
      <p:sp>
        <p:nvSpPr>
          <p:cNvPr id="9" name="heading-bar-right">
            <a:extLst>
              <a:ext uri="{FF2B5EF4-FFF2-40B4-BE49-F238E27FC236}">
                <a16:creationId xmlns:a16="http://schemas.microsoft.com/office/drawing/2014/main" id="{2CBB46B4-44BA-4037-BD56-5FA6B20F88FC}"/>
              </a:ext>
            </a:extLst>
          </p:cNvPr>
          <p:cNvSpPr>
            <a:spLocks noGrp="1"/>
          </p:cNvSpPr>
          <p:nvPr/>
        </p:nvSpPr>
        <p:spPr>
          <a:xfrm>
            <a:off x="6267450" y="914400"/>
            <a:ext cx="438150" cy="76200"/>
          </a:xfrm>
          <a:prstGeom prst="roundRect">
            <a:avLst>
              <a:gd name="adj" fmla="val 50000"/>
            </a:avLst>
          </a:prstGeom>
          <a:solidFill>
            <a:srgbClr val="52782D"/>
          </a:solidFill>
          <a:ln w="0">
            <a:noFill/>
            <a:prstDash val="solid"/>
          </a:ln>
        </p:spPr>
      </p:sp>
      <p:sp>
        <p:nvSpPr>
          <p:cNvPr id="10" name="heading-dot-left">
            <a:extLst>
              <a:ext uri="{FF2B5EF4-FFF2-40B4-BE49-F238E27FC236}">
                <a16:creationId xmlns:a16="http://schemas.microsoft.com/office/drawing/2014/main" id="{0B75F9FA-5F30-427F-8480-1D5507E17211}"/>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E78624C9-CB79-4D0F-8D0B-11F8E1D644AA}"/>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3D0EBE71-BDAA-4D9F-B359-56EE68365C8D}"/>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075" b="1">
                <a:solidFill>
                  <a:srgbClr val="FFFFFF"/>
                </a:solidFill>
                <a:latin typeface="Yu Gothic"/>
                <a:ea typeface="Yu Gothic"/>
                <a:cs typeface="Yu Gothic"/>
              </a:defRPr>
            </a:pPr>
            <a:r>
              <a:rPr sz="3075" b="1">
                <a:solidFill>
                  <a:srgbClr val="FFFFFF"/>
                </a:solidFill>
                <a:latin typeface="Yu Gothic"/>
                <a:ea typeface="Yu Gothic"/>
                <a:cs typeface="Yu Gothic"/>
              </a:rPr>
              <a:t>こども園だからこそ、保育の視野が広がる。</a:t>
            </a:r>
          </a:p>
        </p:txBody>
      </p:sp>
      <p:sp>
        <p:nvSpPr>
          <p:cNvPr id="13" name="slide-subtitle">
            <a:extLst>
              <a:ext uri="{FF2B5EF4-FFF2-40B4-BE49-F238E27FC236}">
                <a16:creationId xmlns:a16="http://schemas.microsoft.com/office/drawing/2014/main" id="{441E903D-6933-4626-944D-3E875360720A}"/>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ブレーメン実花こども園｜働く環境と身につく力</a:t>
            </a:r>
          </a:p>
        </p:txBody>
      </p:sp>
      <p:sp>
        <p:nvSpPr>
          <p:cNvPr id="14" name="title-rule">
            <a:extLst>
              <a:ext uri="{FF2B5EF4-FFF2-40B4-BE49-F238E27FC236}">
                <a16:creationId xmlns:a16="http://schemas.microsoft.com/office/drawing/2014/main" id="{BB3003D7-5C63-47F2-BD43-5954194EF792}"/>
              </a:ext>
            </a:extLst>
          </p:cNvPr>
          <p:cNvSpPr>
            <a:spLocks noGrp="1"/>
          </p:cNvSpPr>
          <p:nvPr/>
        </p:nvSpPr>
        <p:spPr>
          <a:xfrm>
            <a:off x="533400" y="2667000"/>
            <a:ext cx="6496050" cy="57150"/>
          </a:xfrm>
          <a:prstGeom prst="rect">
            <a:avLst/>
          </a:prstGeom>
          <a:solidFill>
            <a:srgbClr val="E39418"/>
          </a:solidFill>
          <a:ln w="0">
            <a:noFill/>
            <a:prstDash val="solid"/>
          </a:ln>
        </p:spPr>
      </p:sp>
      <p:sp>
        <p:nvSpPr>
          <p:cNvPr id="15" name="title-rule-highlight">
            <a:extLst>
              <a:ext uri="{FF2B5EF4-FFF2-40B4-BE49-F238E27FC236}">
                <a16:creationId xmlns:a16="http://schemas.microsoft.com/office/drawing/2014/main" id="{853E67F6-3BC7-41A5-947A-50BDB0A60038}"/>
              </a:ext>
            </a:extLst>
          </p:cNvPr>
          <p:cNvSpPr>
            <a:spLocks noGrp="1"/>
          </p:cNvSpPr>
          <p:nvPr/>
        </p:nvSpPr>
        <p:spPr>
          <a:xfrm>
            <a:off x="2343150" y="2667000"/>
            <a:ext cx="2876550" cy="57150"/>
          </a:xfrm>
          <a:prstGeom prst="rect">
            <a:avLst/>
          </a:prstGeom>
          <a:solidFill>
            <a:srgbClr val="52782D"/>
          </a:solidFill>
          <a:ln w="0">
            <a:noFill/>
            <a:prstDash val="solid"/>
          </a:ln>
        </p:spPr>
      </p:sp>
      <p:sp>
        <p:nvSpPr>
          <p:cNvPr id="16" name="mihama-work-lead">
            <a:extLst>
              <a:ext uri="{FF2B5EF4-FFF2-40B4-BE49-F238E27FC236}">
                <a16:creationId xmlns:a16="http://schemas.microsoft.com/office/drawing/2014/main" id="{89A5FBB2-9E20-468D-BC36-DED3F2673AA2}"/>
              </a:ext>
            </a:extLst>
          </p:cNvPr>
          <p:cNvSpPr>
            <a:spLocks noGrp="1"/>
          </p:cNvSpPr>
          <p:nvPr/>
        </p:nvSpPr>
        <p:spPr>
          <a:xfrm>
            <a:off x="533400" y="3086100"/>
            <a:ext cx="6496050" cy="2362200"/>
          </a:xfrm>
          <a:prstGeom prst="roundRect">
            <a:avLst>
              <a:gd name="adj" fmla="val 3226"/>
            </a:avLst>
          </a:prstGeom>
          <a:solidFill>
            <a:srgbClr val="F0EBDD"/>
          </a:solidFill>
          <a:ln w="0">
            <a:noFill/>
            <a:prstDash val="solid"/>
          </a:ln>
        </p:spPr>
      </p:sp>
      <p:sp>
        <p:nvSpPr>
          <p:cNvPr id="17" name="mihama-work-title">
            <a:extLst>
              <a:ext uri="{FF2B5EF4-FFF2-40B4-BE49-F238E27FC236}">
                <a16:creationId xmlns:a16="http://schemas.microsoft.com/office/drawing/2014/main" id="{F3E3264F-2DEA-47A7-B54A-8F3E8E52D6D8}"/>
              </a:ext>
            </a:extLst>
          </p:cNvPr>
          <p:cNvSpPr>
            <a:spLocks noGrp="1"/>
          </p:cNvSpPr>
          <p:nvPr/>
        </p:nvSpPr>
        <p:spPr>
          <a:xfrm>
            <a:off x="819150" y="3371850"/>
            <a:ext cx="5924550" cy="742950"/>
          </a:xfrm>
          <a:prstGeom prst="rect">
            <a:avLst/>
          </a:prstGeom>
          <a:noFill/>
          <a:ln w="0">
            <a:noFill/>
            <a:prstDash val="solid"/>
          </a:ln>
        </p:spPr>
        <p:txBody>
          <a:bodyPr wrap="square" lIns="0" tIns="0" rIns="0" bIns="0" anchor="t">
            <a:normAutofit/>
          </a:bodyPr>
          <a:lstStyle/>
          <a:p>
            <a:pPr algn="l">
              <a:defRPr sz="2100" b="1">
                <a:solidFill>
                  <a:srgbClr val="E39418"/>
                </a:solidFill>
                <a:latin typeface="Yu Gothic"/>
                <a:ea typeface="Yu Gothic"/>
                <a:cs typeface="Yu Gothic"/>
              </a:defRPr>
            </a:pPr>
            <a:r>
              <a:rPr sz="2100" b="1">
                <a:solidFill>
                  <a:srgbClr val="E39418"/>
                </a:solidFill>
                <a:latin typeface="Yu Gothic"/>
                <a:ea typeface="Yu Gothic"/>
                <a:cs typeface="Yu Gothic"/>
              </a:rPr>
              <a:t>「自由に遊び、学ぶ」を、</a:t>
            </a:r>
          </a:p>
          <a:p>
            <a:pPr algn="l">
              <a:defRPr sz="2100" b="1">
                <a:solidFill>
                  <a:srgbClr val="E39418"/>
                </a:solidFill>
                <a:latin typeface="Yu Gothic"/>
                <a:ea typeface="Yu Gothic"/>
                <a:cs typeface="Yu Gothic"/>
              </a:defRPr>
            </a:pPr>
            <a:r>
              <a:rPr sz="2100" b="1">
                <a:solidFill>
                  <a:srgbClr val="E39418"/>
                </a:solidFill>
                <a:latin typeface="Yu Gothic"/>
                <a:ea typeface="Yu Gothic"/>
                <a:cs typeface="Yu Gothic"/>
              </a:rPr>
              <a:t>生活の流れの中で支える。</a:t>
            </a:r>
          </a:p>
        </p:txBody>
      </p:sp>
      <p:sp>
        <p:nvSpPr>
          <p:cNvPr id="18" name="mihama-work-copy">
            <a:extLst>
              <a:ext uri="{FF2B5EF4-FFF2-40B4-BE49-F238E27FC236}">
                <a16:creationId xmlns:a16="http://schemas.microsoft.com/office/drawing/2014/main" id="{8EF6F3DA-29AA-4308-A34D-303798A4B69F}"/>
              </a:ext>
            </a:extLst>
          </p:cNvPr>
          <p:cNvSpPr>
            <a:spLocks noGrp="1"/>
          </p:cNvSpPr>
          <p:nvPr/>
        </p:nvSpPr>
        <p:spPr>
          <a:xfrm>
            <a:off x="819150" y="4229100"/>
            <a:ext cx="5924550" cy="952500"/>
          </a:xfrm>
          <a:prstGeom prst="rect">
            <a:avLst/>
          </a:prstGeom>
          <a:noFill/>
          <a:ln w="0">
            <a:noFill/>
            <a:prstDash val="solid"/>
          </a:ln>
        </p:spPr>
        <p:txBody>
          <a:bodyPr wrap="square" lIns="0" tIns="0" rIns="0" bIns="0" anchor="t">
            <a:noAutofit/>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保育教諭は、教育の計画だけでも、生活の援助だけでもありません。子どもが夢中になっている遊びを読み取り、環境を整え、友達との関係を支え、家庭や小学校へ育ちをつなぐ仕事です。幅広い時間帯と年齢の子どもがいるからこそ、保育の見方が広がります。</a:t>
            </a:r>
          </a:p>
        </p:txBody>
      </p:sp>
      <p:sp>
        <p:nvSpPr>
          <p:cNvPr id="19" name="section-mark">
            <a:extLst>
              <a:ext uri="{FF2B5EF4-FFF2-40B4-BE49-F238E27FC236}">
                <a16:creationId xmlns:a16="http://schemas.microsoft.com/office/drawing/2014/main" id="{00E7BF26-2000-4AD8-92D7-E37C18C1336B}"/>
              </a:ext>
            </a:extLst>
          </p:cNvPr>
          <p:cNvSpPr>
            <a:spLocks noGrp="1"/>
          </p:cNvSpPr>
          <p:nvPr/>
        </p:nvSpPr>
        <p:spPr>
          <a:xfrm>
            <a:off x="533400" y="5991225"/>
            <a:ext cx="85725" cy="228600"/>
          </a:xfrm>
          <a:prstGeom prst="roundRect">
            <a:avLst>
              <a:gd name="adj" fmla="val 50000"/>
            </a:avLst>
          </a:prstGeom>
          <a:solidFill>
            <a:srgbClr val="5D99AE"/>
          </a:solidFill>
          <a:ln w="0">
            <a:noFill/>
            <a:prstDash val="solid"/>
          </a:ln>
        </p:spPr>
      </p:sp>
      <p:sp>
        <p:nvSpPr>
          <p:cNvPr id="20" name="content-heading">
            <a:extLst>
              <a:ext uri="{FF2B5EF4-FFF2-40B4-BE49-F238E27FC236}">
                <a16:creationId xmlns:a16="http://schemas.microsoft.com/office/drawing/2014/main" id="{0F6FDD25-D92D-4BFE-A0F9-5CE133B188A7}"/>
              </a:ext>
            </a:extLst>
          </p:cNvPr>
          <p:cNvSpPr>
            <a:spLocks noGrp="1"/>
          </p:cNvSpPr>
          <p:nvPr/>
        </p:nvSpPr>
        <p:spPr>
          <a:xfrm>
            <a:off x="723900" y="5962650"/>
            <a:ext cx="1619250" cy="285750"/>
          </a:xfrm>
          <a:prstGeom prst="rect">
            <a:avLst/>
          </a:prstGeom>
          <a:noFill/>
          <a:ln w="0">
            <a:noFill/>
            <a:prstDash val="solid"/>
          </a:ln>
        </p:spPr>
        <p:txBody>
          <a:bodyPr wrap="square" lIns="0" tIns="0" rIns="0" bIns="0" anchor="t">
            <a:normAutofit/>
          </a:bodyPr>
          <a:lstStyle/>
          <a:p>
            <a:pPr algn="l">
              <a:defRPr sz="1500" b="1">
                <a:solidFill>
                  <a:srgbClr val="20352A"/>
                </a:solidFill>
                <a:latin typeface="Yu Gothic"/>
                <a:ea typeface="Yu Gothic"/>
                <a:cs typeface="Yu Gothic"/>
              </a:defRPr>
            </a:pPr>
            <a:r>
              <a:rPr sz="1500" b="1">
                <a:solidFill>
                  <a:srgbClr val="20352A"/>
                </a:solidFill>
                <a:latin typeface="Yu Gothic"/>
                <a:ea typeface="Yu Gothic"/>
                <a:cs typeface="Yu Gothic"/>
              </a:rPr>
              <a:t>働く環境</a:t>
            </a:r>
          </a:p>
        </p:txBody>
      </p:sp>
      <p:sp>
        <p:nvSpPr>
          <p:cNvPr id="21" name="mihama-env-0">
            <a:extLst>
              <a:ext uri="{FF2B5EF4-FFF2-40B4-BE49-F238E27FC236}">
                <a16:creationId xmlns:a16="http://schemas.microsoft.com/office/drawing/2014/main" id="{096225AE-1D7F-40BB-B6B2-BEA7054D85D4}"/>
              </a:ext>
            </a:extLst>
          </p:cNvPr>
          <p:cNvSpPr>
            <a:spLocks noGrp="1"/>
          </p:cNvSpPr>
          <p:nvPr/>
        </p:nvSpPr>
        <p:spPr>
          <a:xfrm>
            <a:off x="533400" y="6572250"/>
            <a:ext cx="2000250" cy="1847850"/>
          </a:xfrm>
          <a:prstGeom prst="roundRect">
            <a:avLst>
              <a:gd name="adj" fmla="val 4124"/>
            </a:avLst>
          </a:prstGeom>
          <a:solidFill>
            <a:srgbClr val="FFFDF8"/>
          </a:solidFill>
          <a:ln w="9525">
            <a:solidFill>
              <a:srgbClr val="D8D5C7"/>
            </a:solidFill>
            <a:prstDash val="solid"/>
          </a:ln>
        </p:spPr>
      </p:sp>
      <p:sp>
        <p:nvSpPr>
          <p:cNvPr id="22" name="mihama-env-head-0">
            <a:extLst>
              <a:ext uri="{FF2B5EF4-FFF2-40B4-BE49-F238E27FC236}">
                <a16:creationId xmlns:a16="http://schemas.microsoft.com/office/drawing/2014/main" id="{95478BC9-585A-49B4-8CB4-5E992F6A763D}"/>
              </a:ext>
            </a:extLst>
          </p:cNvPr>
          <p:cNvSpPr>
            <a:spLocks noGrp="1"/>
          </p:cNvSpPr>
          <p:nvPr/>
        </p:nvSpPr>
        <p:spPr>
          <a:xfrm>
            <a:off x="704850" y="6858000"/>
            <a:ext cx="1657350" cy="304800"/>
          </a:xfrm>
          <a:prstGeom prst="rect">
            <a:avLst/>
          </a:prstGeom>
          <a:noFill/>
          <a:ln w="0">
            <a:noFill/>
            <a:prstDash val="solid"/>
          </a:ln>
        </p:spPr>
        <p:txBody>
          <a:bodyPr wrap="square" lIns="0" tIns="0" rIns="0" bIns="0" anchor="t">
            <a:normAutofit/>
          </a:bodyPr>
          <a:lstStyle/>
          <a:p>
            <a:pPr algn="l">
              <a:defRPr sz="1425" b="1">
                <a:solidFill>
                  <a:srgbClr val="E39418"/>
                </a:solidFill>
                <a:latin typeface="Yu Gothic"/>
                <a:ea typeface="Yu Gothic"/>
                <a:cs typeface="Yu Gothic"/>
              </a:defRPr>
            </a:pPr>
            <a:r>
              <a:rPr sz="1425" b="1">
                <a:solidFill>
                  <a:srgbClr val="E39418"/>
                </a:solidFill>
                <a:latin typeface="Yu Gothic"/>
                <a:ea typeface="Yu Gothic"/>
                <a:cs typeface="Yu Gothic"/>
              </a:rPr>
              <a:t>通勤支援</a:t>
            </a:r>
          </a:p>
        </p:txBody>
      </p:sp>
      <p:sp>
        <p:nvSpPr>
          <p:cNvPr id="23" name="mihama-env-copy-0">
            <a:extLst>
              <a:ext uri="{FF2B5EF4-FFF2-40B4-BE49-F238E27FC236}">
                <a16:creationId xmlns:a16="http://schemas.microsoft.com/office/drawing/2014/main" id="{68ADD018-3EB7-471F-AA63-AFFCE9DE06C2}"/>
              </a:ext>
            </a:extLst>
          </p:cNvPr>
          <p:cNvSpPr>
            <a:spLocks noGrp="1"/>
          </p:cNvSpPr>
          <p:nvPr/>
        </p:nvSpPr>
        <p:spPr>
          <a:xfrm>
            <a:off x="704850" y="7372350"/>
            <a:ext cx="1657350" cy="857250"/>
          </a:xfrm>
          <a:prstGeom prst="rect">
            <a:avLst/>
          </a:prstGeom>
          <a:noFill/>
          <a:ln w="0">
            <a:noFill/>
            <a:prstDash val="solid"/>
          </a:ln>
        </p:spPr>
        <p:txBody>
          <a:bodyPr wrap="square" lIns="0" tIns="0" rIns="0" bIns="0" anchor="t">
            <a:noAutofit/>
          </a:bodyPr>
          <a:lstStyle/>
          <a:p>
            <a:pPr algn="l">
              <a:defRPr sz="1125" b="0">
                <a:solidFill>
                  <a:srgbClr val="20352A"/>
                </a:solidFill>
                <a:latin typeface="Yu Gothic"/>
                <a:ea typeface="Yu Gothic"/>
                <a:cs typeface="Yu Gothic"/>
              </a:defRPr>
            </a:pPr>
            <a:r>
              <a:rPr sz="1125" b="0">
                <a:solidFill>
                  <a:srgbClr val="20352A"/>
                </a:solidFill>
                <a:latin typeface="Yu Gothic"/>
                <a:ea typeface="Yu Gothic"/>
                <a:cs typeface="Yu Gothic"/>
              </a:rPr>
              <a:t>実籾駅利用者には、自転車貸与と駅前駐輪場の利用補助があります。</a:t>
            </a:r>
          </a:p>
        </p:txBody>
      </p:sp>
      <p:sp>
        <p:nvSpPr>
          <p:cNvPr id="24" name="mihama-env-1">
            <a:extLst>
              <a:ext uri="{FF2B5EF4-FFF2-40B4-BE49-F238E27FC236}">
                <a16:creationId xmlns:a16="http://schemas.microsoft.com/office/drawing/2014/main" id="{3021AE8A-472F-438E-BF78-A74BD04ABBDD}"/>
              </a:ext>
            </a:extLst>
          </p:cNvPr>
          <p:cNvSpPr>
            <a:spLocks noGrp="1"/>
          </p:cNvSpPr>
          <p:nvPr/>
        </p:nvSpPr>
        <p:spPr>
          <a:xfrm>
            <a:off x="2743200" y="6572250"/>
            <a:ext cx="2000250" cy="1847850"/>
          </a:xfrm>
          <a:prstGeom prst="roundRect">
            <a:avLst>
              <a:gd name="adj" fmla="val 4124"/>
            </a:avLst>
          </a:prstGeom>
          <a:solidFill>
            <a:srgbClr val="FFFDF8"/>
          </a:solidFill>
          <a:ln w="9525">
            <a:solidFill>
              <a:srgbClr val="D8D5C7"/>
            </a:solidFill>
            <a:prstDash val="solid"/>
          </a:ln>
        </p:spPr>
      </p:sp>
      <p:sp>
        <p:nvSpPr>
          <p:cNvPr id="25" name="mihama-env-head-1">
            <a:extLst>
              <a:ext uri="{FF2B5EF4-FFF2-40B4-BE49-F238E27FC236}">
                <a16:creationId xmlns:a16="http://schemas.microsoft.com/office/drawing/2014/main" id="{ADCC5549-D6DC-4BA1-A82E-70A467F09405}"/>
              </a:ext>
            </a:extLst>
          </p:cNvPr>
          <p:cNvSpPr>
            <a:spLocks noGrp="1"/>
          </p:cNvSpPr>
          <p:nvPr/>
        </p:nvSpPr>
        <p:spPr>
          <a:xfrm>
            <a:off x="2914650" y="6858000"/>
            <a:ext cx="1657350" cy="304800"/>
          </a:xfrm>
          <a:prstGeom prst="rect">
            <a:avLst/>
          </a:prstGeom>
          <a:noFill/>
          <a:ln w="0">
            <a:noFill/>
            <a:prstDash val="solid"/>
          </a:ln>
        </p:spPr>
        <p:txBody>
          <a:bodyPr wrap="square" lIns="0" tIns="0" rIns="0" bIns="0" anchor="t">
            <a:normAutofit/>
          </a:bodyPr>
          <a:lstStyle/>
          <a:p>
            <a:pPr algn="l">
              <a:defRPr sz="1425" b="1">
                <a:solidFill>
                  <a:srgbClr val="52782D"/>
                </a:solidFill>
                <a:latin typeface="Yu Gothic"/>
                <a:ea typeface="Yu Gothic"/>
                <a:cs typeface="Yu Gothic"/>
              </a:defRPr>
            </a:pPr>
            <a:r>
              <a:rPr sz="1425" b="1">
                <a:solidFill>
                  <a:srgbClr val="52782D"/>
                </a:solidFill>
                <a:latin typeface="Yu Gothic"/>
                <a:ea typeface="Yu Gothic"/>
                <a:cs typeface="Yu Gothic"/>
              </a:rPr>
              <a:t>職員構成</a:t>
            </a:r>
          </a:p>
        </p:txBody>
      </p:sp>
      <p:sp>
        <p:nvSpPr>
          <p:cNvPr id="26" name="mihama-env-copy-1">
            <a:extLst>
              <a:ext uri="{FF2B5EF4-FFF2-40B4-BE49-F238E27FC236}">
                <a16:creationId xmlns:a16="http://schemas.microsoft.com/office/drawing/2014/main" id="{1EC71549-4EE2-48A3-B702-D9BD6BED37A1}"/>
              </a:ext>
            </a:extLst>
          </p:cNvPr>
          <p:cNvSpPr>
            <a:spLocks noGrp="1"/>
          </p:cNvSpPr>
          <p:nvPr/>
        </p:nvSpPr>
        <p:spPr>
          <a:xfrm>
            <a:off x="2914650" y="7372350"/>
            <a:ext cx="1657350" cy="857250"/>
          </a:xfrm>
          <a:prstGeom prst="rect">
            <a:avLst/>
          </a:prstGeom>
          <a:noFill/>
          <a:ln w="0">
            <a:noFill/>
            <a:prstDash val="solid"/>
          </a:ln>
        </p:spPr>
        <p:txBody>
          <a:bodyPr wrap="square" lIns="0" tIns="0" rIns="0" bIns="0" anchor="t">
            <a:noAutofit/>
          </a:bodyPr>
          <a:lstStyle/>
          <a:p>
            <a:pPr algn="l">
              <a:defRPr sz="1125" b="0">
                <a:solidFill>
                  <a:srgbClr val="20352A"/>
                </a:solidFill>
                <a:latin typeface="Yu Gothic"/>
                <a:ea typeface="Yu Gothic"/>
                <a:cs typeface="Yu Gothic"/>
              </a:defRPr>
            </a:pPr>
            <a:r>
              <a:rPr sz="1125" b="0">
                <a:solidFill>
                  <a:srgbClr val="20352A"/>
                </a:solidFill>
                <a:latin typeface="Yu Gothic"/>
                <a:ea typeface="Yu Gothic"/>
                <a:cs typeface="Yu Gothic"/>
              </a:rPr>
              <a:t>若手・中堅・ベテランを各クラスへバランスよく配置し、相談しながら保育を進めます。</a:t>
            </a:r>
          </a:p>
        </p:txBody>
      </p:sp>
      <p:sp>
        <p:nvSpPr>
          <p:cNvPr id="27" name="mihama-env-2">
            <a:extLst>
              <a:ext uri="{FF2B5EF4-FFF2-40B4-BE49-F238E27FC236}">
                <a16:creationId xmlns:a16="http://schemas.microsoft.com/office/drawing/2014/main" id="{972BA773-0708-41DE-AF80-1CC10DEDD4E7}"/>
              </a:ext>
            </a:extLst>
          </p:cNvPr>
          <p:cNvSpPr>
            <a:spLocks noGrp="1"/>
          </p:cNvSpPr>
          <p:nvPr/>
        </p:nvSpPr>
        <p:spPr>
          <a:xfrm>
            <a:off x="4953000" y="6572250"/>
            <a:ext cx="2000250" cy="1847850"/>
          </a:xfrm>
          <a:prstGeom prst="roundRect">
            <a:avLst>
              <a:gd name="adj" fmla="val 4124"/>
            </a:avLst>
          </a:prstGeom>
          <a:solidFill>
            <a:srgbClr val="FFFDF8"/>
          </a:solidFill>
          <a:ln w="9525">
            <a:solidFill>
              <a:srgbClr val="D8D5C7"/>
            </a:solidFill>
            <a:prstDash val="solid"/>
          </a:ln>
        </p:spPr>
      </p:sp>
      <p:sp>
        <p:nvSpPr>
          <p:cNvPr id="28" name="mihama-env-head-2">
            <a:extLst>
              <a:ext uri="{FF2B5EF4-FFF2-40B4-BE49-F238E27FC236}">
                <a16:creationId xmlns:a16="http://schemas.microsoft.com/office/drawing/2014/main" id="{EA73CCF8-94C3-479D-80C7-F4671EE2D152}"/>
              </a:ext>
            </a:extLst>
          </p:cNvPr>
          <p:cNvSpPr>
            <a:spLocks noGrp="1"/>
          </p:cNvSpPr>
          <p:nvPr/>
        </p:nvSpPr>
        <p:spPr>
          <a:xfrm>
            <a:off x="5124450" y="6858000"/>
            <a:ext cx="1657350" cy="304800"/>
          </a:xfrm>
          <a:prstGeom prst="rect">
            <a:avLst/>
          </a:prstGeom>
          <a:noFill/>
          <a:ln w="0">
            <a:noFill/>
            <a:prstDash val="solid"/>
          </a:ln>
        </p:spPr>
        <p:txBody>
          <a:bodyPr wrap="square" lIns="0" tIns="0" rIns="0" bIns="0" anchor="t">
            <a:normAutofit/>
          </a:bodyPr>
          <a:lstStyle/>
          <a:p>
            <a:pPr algn="l">
              <a:defRPr sz="1425" b="1">
                <a:solidFill>
                  <a:srgbClr val="5D99AE"/>
                </a:solidFill>
                <a:latin typeface="Yu Gothic"/>
                <a:ea typeface="Yu Gothic"/>
                <a:cs typeface="Yu Gothic"/>
              </a:defRPr>
            </a:pPr>
            <a:r>
              <a:rPr sz="1425" b="1">
                <a:solidFill>
                  <a:srgbClr val="5D99AE"/>
                </a:solidFill>
                <a:latin typeface="Yu Gothic"/>
                <a:ea typeface="Yu Gothic"/>
                <a:cs typeface="Yu Gothic"/>
              </a:rPr>
              <a:t>園地と設備</a:t>
            </a:r>
          </a:p>
        </p:txBody>
      </p:sp>
      <p:sp>
        <p:nvSpPr>
          <p:cNvPr id="29" name="mihama-env-copy-2">
            <a:extLst>
              <a:ext uri="{FF2B5EF4-FFF2-40B4-BE49-F238E27FC236}">
                <a16:creationId xmlns:a16="http://schemas.microsoft.com/office/drawing/2014/main" id="{8FBB1245-99BE-4852-8386-913117099F20}"/>
              </a:ext>
            </a:extLst>
          </p:cNvPr>
          <p:cNvSpPr>
            <a:spLocks noGrp="1"/>
          </p:cNvSpPr>
          <p:nvPr/>
        </p:nvSpPr>
        <p:spPr>
          <a:xfrm>
            <a:off x="5124450" y="7372350"/>
            <a:ext cx="1657350" cy="857250"/>
          </a:xfrm>
          <a:prstGeom prst="rect">
            <a:avLst/>
          </a:prstGeom>
          <a:noFill/>
          <a:ln w="0">
            <a:noFill/>
            <a:prstDash val="solid"/>
          </a:ln>
        </p:spPr>
        <p:txBody>
          <a:bodyPr wrap="square" lIns="0" tIns="0" rIns="0" bIns="0" anchor="t">
            <a:noAutofit/>
          </a:bodyPr>
          <a:lstStyle/>
          <a:p>
            <a:pPr algn="l">
              <a:defRPr sz="1125" b="0">
                <a:solidFill>
                  <a:srgbClr val="20352A"/>
                </a:solidFill>
                <a:latin typeface="Yu Gothic"/>
                <a:ea typeface="Yu Gothic"/>
                <a:cs typeface="Yu Gothic"/>
              </a:defRPr>
            </a:pPr>
            <a:r>
              <a:rPr sz="1125" b="0">
                <a:solidFill>
                  <a:srgbClr val="20352A"/>
                </a:solidFill>
                <a:latin typeface="Yu Gothic"/>
                <a:ea typeface="Yu Gothic"/>
                <a:cs typeface="Yu Gothic"/>
              </a:rPr>
              <a:t>増築園舎と広い園庭。緑のある環境で、遊びを継続できます。</a:t>
            </a:r>
          </a:p>
        </p:txBody>
      </p:sp>
      <p:sp>
        <p:nvSpPr>
          <p:cNvPr id="30" name="mihama-quote">
            <a:extLst>
              <a:ext uri="{FF2B5EF4-FFF2-40B4-BE49-F238E27FC236}">
                <a16:creationId xmlns:a16="http://schemas.microsoft.com/office/drawing/2014/main" id="{D1DD0327-EDEA-4D7D-9C19-BA6E6F42B1D1}"/>
              </a:ext>
            </a:extLst>
          </p:cNvPr>
          <p:cNvSpPr>
            <a:spLocks noGrp="1"/>
          </p:cNvSpPr>
          <p:nvPr/>
        </p:nvSpPr>
        <p:spPr>
          <a:xfrm>
            <a:off x="533400" y="8858250"/>
            <a:ext cx="6496050" cy="838200"/>
          </a:xfrm>
          <a:prstGeom prst="roundRect">
            <a:avLst>
              <a:gd name="adj" fmla="val 9091"/>
            </a:avLst>
          </a:prstGeom>
          <a:solidFill>
            <a:srgbClr val="E39418"/>
          </a:solidFill>
          <a:ln w="0">
            <a:noFill/>
            <a:prstDash val="solid"/>
          </a:ln>
        </p:spPr>
      </p:sp>
      <p:sp>
        <p:nvSpPr>
          <p:cNvPr id="31" name="mihama-quote-copy">
            <a:extLst>
              <a:ext uri="{FF2B5EF4-FFF2-40B4-BE49-F238E27FC236}">
                <a16:creationId xmlns:a16="http://schemas.microsoft.com/office/drawing/2014/main" id="{299C5001-3069-427C-BB18-D958F8D6277E}"/>
              </a:ext>
            </a:extLst>
          </p:cNvPr>
          <p:cNvSpPr>
            <a:spLocks noGrp="1"/>
          </p:cNvSpPr>
          <p:nvPr/>
        </p:nvSpPr>
        <p:spPr>
          <a:xfrm>
            <a:off x="781050" y="9105900"/>
            <a:ext cx="6000750" cy="381000"/>
          </a:xfrm>
          <a:prstGeom prst="rect">
            <a:avLst/>
          </a:prstGeom>
          <a:noFill/>
          <a:ln w="0">
            <a:noFill/>
            <a:prstDash val="solid"/>
          </a:ln>
        </p:spPr>
        <p:txBody>
          <a:bodyPr wrap="square" lIns="0" tIns="0" rIns="0" bIns="0" anchor="t">
            <a:normAutofit/>
          </a:bodyPr>
          <a:lstStyle/>
          <a:p>
            <a:pPr algn="ctr">
              <a:defRPr sz="1500" b="1">
                <a:solidFill>
                  <a:srgbClr val="FFFFFF"/>
                </a:solidFill>
                <a:latin typeface="Yu Gothic"/>
                <a:ea typeface="Yu Gothic"/>
                <a:cs typeface="Yu Gothic"/>
              </a:defRPr>
            </a:pPr>
            <a:r>
              <a:rPr sz="1500" b="1">
                <a:solidFill>
                  <a:srgbClr val="FFFFFF"/>
                </a:solidFill>
                <a:latin typeface="Yu Gothic"/>
                <a:ea typeface="Yu Gothic"/>
                <a:cs typeface="Yu Gothic"/>
              </a:rPr>
              <a:t>幼児教育と保育の両方を学び、地域や小学校ともつながりたい人へ。</a:t>
            </a:r>
          </a:p>
        </p:txBody>
      </p:sp>
    </p:spTree>
    <p:extLst>
      <p:ext uri="{BB962C8B-B14F-4D97-AF65-F5344CB8AC3E}">
        <p14:creationId xmlns:p14="http://schemas.microsoft.com/office/powerpoint/2010/main" val="728671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pic>
        <p:nvPicPr>
          <p:cNvPr id="13" name="図 12"/>
          <p:cNvPicPr>
            <a:picLocks noChangeAspect="1"/>
          </p:cNvPicPr>
          <p:nvPr/>
        </p:nvPicPr>
        <p:blipFill>
          <a:blip r:embed="rId3"/>
          <a:srcRect l="26225" r="26225"/>
          <a:stretch>
            <a:fillRect/>
          </a:stretch>
        </p:blipFill>
        <p:spPr>
          <a:xfrm>
            <a:off x="0" y="0"/>
            <a:ext cx="7562850" cy="10696575"/>
          </a:xfrm>
          <a:prstGeom prst="rect">
            <a:avLst/>
          </a:prstGeom>
        </p:spPr>
      </p:pic>
      <p:sp>
        <p:nvSpPr>
          <p:cNvPr id="2" name="photo-overlay">
            <a:extLst>
              <a:ext uri="{FF2B5EF4-FFF2-40B4-BE49-F238E27FC236}">
                <a16:creationId xmlns:a16="http://schemas.microsoft.com/office/drawing/2014/main" id="{50CFCC40-B5AF-41D8-8E08-6EAA231DACA1}"/>
              </a:ext>
            </a:extLst>
          </p:cNvPr>
          <p:cNvSpPr>
            <a:spLocks noGrp="1"/>
          </p:cNvSpPr>
          <p:nvPr/>
        </p:nvSpPr>
        <p:spPr>
          <a:xfrm>
            <a:off x="0" y="0"/>
            <a:ext cx="7562850" cy="10696575"/>
          </a:xfrm>
          <a:prstGeom prst="rect">
            <a:avLst/>
          </a:prstGeom>
          <a:solidFill>
            <a:srgbClr val="000000">
              <a:alpha val="30196"/>
            </a:srgbClr>
          </a:solidFill>
          <a:ln w="0">
            <a:noFill/>
            <a:prstDash val="solid"/>
          </a:ln>
        </p:spPr>
      </p:sp>
      <p:sp>
        <p:nvSpPr>
          <p:cNvPr id="3" name="top-band">
            <a:extLst>
              <a:ext uri="{FF2B5EF4-FFF2-40B4-BE49-F238E27FC236}">
                <a16:creationId xmlns:a16="http://schemas.microsoft.com/office/drawing/2014/main" id="{F0453A1A-43F9-4F59-8040-3B7346A8D678}"/>
              </a:ext>
            </a:extLst>
          </p:cNvPr>
          <p:cNvSpPr>
            <a:spLocks noGrp="1"/>
          </p:cNvSpPr>
          <p:nvPr/>
        </p:nvSpPr>
        <p:spPr>
          <a:xfrm>
            <a:off x="0" y="0"/>
            <a:ext cx="7562850" cy="285750"/>
          </a:xfrm>
          <a:prstGeom prst="rect">
            <a:avLst/>
          </a:prstGeom>
          <a:solidFill>
            <a:srgbClr val="5D99AE"/>
          </a:solidFill>
          <a:ln w="0">
            <a:noFill/>
            <a:prstDash val="solid"/>
          </a:ln>
        </p:spPr>
      </p:sp>
      <p:sp>
        <p:nvSpPr>
          <p:cNvPr id="4" name="door-label">
            <a:extLst>
              <a:ext uri="{FF2B5EF4-FFF2-40B4-BE49-F238E27FC236}">
                <a16:creationId xmlns:a16="http://schemas.microsoft.com/office/drawing/2014/main" id="{D2AE0F25-6880-4686-8DBC-D32D08419C2E}"/>
              </a:ext>
            </a:extLst>
          </p:cNvPr>
          <p:cNvSpPr>
            <a:spLocks noGrp="1"/>
          </p:cNvSpPr>
          <p:nvPr/>
        </p:nvSpPr>
        <p:spPr>
          <a:xfrm>
            <a:off x="533400" y="590550"/>
            <a:ext cx="3810000" cy="266700"/>
          </a:xfrm>
          <a:prstGeom prst="rect">
            <a:avLst/>
          </a:prstGeom>
          <a:noFill/>
          <a:ln w="0">
            <a:noFill/>
            <a:prstDash val="solid"/>
          </a:ln>
        </p:spPr>
        <p:txBody>
          <a:bodyPr wrap="square" lIns="0" tIns="0" rIns="0" bIns="0" anchor="t">
            <a:normAutofit/>
          </a:bodyPr>
          <a:lstStyle/>
          <a:p>
            <a:pPr algn="l">
              <a:defRPr sz="1125" b="1">
                <a:solidFill>
                  <a:srgbClr val="FFFFFF"/>
                </a:solidFill>
                <a:latin typeface="Yu Gothic"/>
                <a:ea typeface="Yu Gothic"/>
                <a:cs typeface="Yu Gothic"/>
              </a:defRPr>
            </a:pPr>
            <a:r>
              <a:rPr sz="1125" b="1">
                <a:solidFill>
                  <a:srgbClr val="FFFFFF"/>
                </a:solidFill>
                <a:latin typeface="Yu Gothic"/>
                <a:ea typeface="Yu Gothic"/>
                <a:cs typeface="Yu Gothic"/>
              </a:rPr>
              <a:t>SCHOOL 03  |  NARASHINO</a:t>
            </a:r>
          </a:p>
        </p:txBody>
      </p:sp>
      <p:sp>
        <p:nvSpPr>
          <p:cNvPr id="5" name="door-title">
            <a:extLst>
              <a:ext uri="{FF2B5EF4-FFF2-40B4-BE49-F238E27FC236}">
                <a16:creationId xmlns:a16="http://schemas.microsoft.com/office/drawing/2014/main" id="{405F1DDC-527A-42EF-AADD-D1FA40BEEF20}"/>
              </a:ext>
            </a:extLst>
          </p:cNvPr>
          <p:cNvSpPr>
            <a:spLocks noGrp="1"/>
          </p:cNvSpPr>
          <p:nvPr/>
        </p:nvSpPr>
        <p:spPr>
          <a:xfrm>
            <a:off x="533400" y="1809750"/>
            <a:ext cx="6496050" cy="1428750"/>
          </a:xfrm>
          <a:prstGeom prst="rect">
            <a:avLst/>
          </a:prstGeom>
          <a:noFill/>
          <a:ln w="0">
            <a:noFill/>
            <a:prstDash val="solid"/>
          </a:ln>
        </p:spPr>
        <p:txBody>
          <a:bodyPr wrap="square" lIns="0" tIns="0" rIns="0" bIns="0" anchor="t">
            <a:normAutofit/>
          </a:bodyPr>
          <a:lstStyle/>
          <a:p>
            <a:pPr algn="l">
              <a:defRPr sz="4050" b="1">
                <a:solidFill>
                  <a:srgbClr val="FFFFFF"/>
                </a:solidFill>
                <a:latin typeface="Yu Gothic"/>
                <a:ea typeface="Yu Gothic"/>
                <a:cs typeface="Yu Gothic"/>
              </a:defRPr>
            </a:pPr>
            <a:r>
              <a:rPr sz="4050" b="1">
                <a:solidFill>
                  <a:srgbClr val="FFFFFF"/>
                </a:solidFill>
                <a:latin typeface="Yu Gothic"/>
                <a:ea typeface="Yu Gothic"/>
                <a:cs typeface="Yu Gothic"/>
              </a:rPr>
              <a:t>ブレーメン津田沼保育園</a:t>
            </a:r>
          </a:p>
        </p:txBody>
      </p:sp>
      <p:sp>
        <p:nvSpPr>
          <p:cNvPr id="6" name="door-rule">
            <a:extLst>
              <a:ext uri="{FF2B5EF4-FFF2-40B4-BE49-F238E27FC236}">
                <a16:creationId xmlns:a16="http://schemas.microsoft.com/office/drawing/2014/main" id="{EEF96537-01C4-4133-8773-E2422252C6B7}"/>
              </a:ext>
            </a:extLst>
          </p:cNvPr>
          <p:cNvSpPr>
            <a:spLocks noGrp="1"/>
          </p:cNvSpPr>
          <p:nvPr/>
        </p:nvSpPr>
        <p:spPr>
          <a:xfrm>
            <a:off x="533400" y="3543300"/>
            <a:ext cx="1143000" cy="95250"/>
          </a:xfrm>
          <a:prstGeom prst="roundRect">
            <a:avLst>
              <a:gd name="adj" fmla="val 50000"/>
            </a:avLst>
          </a:prstGeom>
          <a:solidFill>
            <a:srgbClr val="5D99AE"/>
          </a:solidFill>
          <a:ln w="0">
            <a:noFill/>
            <a:prstDash val="solid"/>
          </a:ln>
        </p:spPr>
      </p:sp>
      <p:sp>
        <p:nvSpPr>
          <p:cNvPr id="7" name="door-tagline">
            <a:extLst>
              <a:ext uri="{FF2B5EF4-FFF2-40B4-BE49-F238E27FC236}">
                <a16:creationId xmlns:a16="http://schemas.microsoft.com/office/drawing/2014/main" id="{C9C457FA-B384-4BE0-9105-FCD1522D20FE}"/>
              </a:ext>
            </a:extLst>
          </p:cNvPr>
          <p:cNvSpPr>
            <a:spLocks noGrp="1"/>
          </p:cNvSpPr>
          <p:nvPr/>
        </p:nvSpPr>
        <p:spPr>
          <a:xfrm>
            <a:off x="533400" y="3981450"/>
            <a:ext cx="5334000" cy="1238250"/>
          </a:xfrm>
          <a:prstGeom prst="rect">
            <a:avLst/>
          </a:prstGeom>
          <a:noFill/>
          <a:ln w="0">
            <a:noFill/>
            <a:prstDash val="solid"/>
          </a:ln>
        </p:spPr>
        <p:txBody>
          <a:bodyPr wrap="square" lIns="0" tIns="0" rIns="0" bIns="0" anchor="t">
            <a:normAutofit/>
          </a:bodyPr>
          <a:lstStyle/>
          <a:p>
            <a:pPr algn="l">
              <a:defRPr sz="2250" b="1">
                <a:solidFill>
                  <a:srgbClr val="FFFFFF"/>
                </a:solidFill>
                <a:latin typeface="Yu Gothic"/>
                <a:ea typeface="Yu Gothic"/>
                <a:cs typeface="Yu Gothic"/>
              </a:defRPr>
            </a:pPr>
            <a:r>
              <a:rPr sz="2250" b="1">
                <a:solidFill>
                  <a:srgbClr val="FFFFFF"/>
                </a:solidFill>
                <a:latin typeface="Yu Gothic"/>
                <a:ea typeface="Yu Gothic"/>
                <a:cs typeface="Yu Gothic"/>
              </a:rPr>
              <a:t>駅の近くで、</a:t>
            </a:r>
          </a:p>
          <a:p>
            <a:pPr algn="l">
              <a:defRPr sz="2250" b="1">
                <a:solidFill>
                  <a:srgbClr val="FFFFFF"/>
                </a:solidFill>
                <a:latin typeface="Yu Gothic"/>
                <a:ea typeface="Yu Gothic"/>
                <a:cs typeface="Yu Gothic"/>
              </a:defRPr>
            </a:pPr>
            <a:r>
              <a:rPr sz="2250" b="1">
                <a:solidFill>
                  <a:srgbClr val="FFFFFF"/>
                </a:solidFill>
                <a:latin typeface="Yu Gothic"/>
                <a:ea typeface="Yu Gothic"/>
                <a:cs typeface="Yu Gothic"/>
              </a:rPr>
              <a:t>地域の子育てまで支える。</a:t>
            </a:r>
          </a:p>
        </p:txBody>
      </p:sp>
      <p:sp>
        <p:nvSpPr>
          <p:cNvPr id="8" name="capacity-block">
            <a:extLst>
              <a:ext uri="{FF2B5EF4-FFF2-40B4-BE49-F238E27FC236}">
                <a16:creationId xmlns:a16="http://schemas.microsoft.com/office/drawing/2014/main" id="{CD6ED495-DC81-4997-BB2F-13EEBB977DAC}"/>
              </a:ext>
            </a:extLst>
          </p:cNvPr>
          <p:cNvSpPr>
            <a:spLocks noGrp="1"/>
          </p:cNvSpPr>
          <p:nvPr/>
        </p:nvSpPr>
        <p:spPr>
          <a:xfrm>
            <a:off x="533400" y="7448550"/>
            <a:ext cx="3333750" cy="1905000"/>
          </a:xfrm>
          <a:prstGeom prst="roundRect">
            <a:avLst>
              <a:gd name="adj" fmla="val 4000"/>
            </a:avLst>
          </a:prstGeom>
          <a:solidFill>
            <a:srgbClr val="FBF5E8"/>
          </a:solidFill>
          <a:ln w="0">
            <a:noFill/>
            <a:prstDash val="solid"/>
          </a:ln>
        </p:spPr>
      </p:sp>
      <p:sp>
        <p:nvSpPr>
          <p:cNvPr id="9" name="capacity-accent">
            <a:extLst>
              <a:ext uri="{FF2B5EF4-FFF2-40B4-BE49-F238E27FC236}">
                <a16:creationId xmlns:a16="http://schemas.microsoft.com/office/drawing/2014/main" id="{26EE3BD2-A638-4228-8498-5204FAE6DBBD}"/>
              </a:ext>
            </a:extLst>
          </p:cNvPr>
          <p:cNvSpPr>
            <a:spLocks noGrp="1"/>
          </p:cNvSpPr>
          <p:nvPr/>
        </p:nvSpPr>
        <p:spPr>
          <a:xfrm>
            <a:off x="533400" y="7448550"/>
            <a:ext cx="3333750" cy="152400"/>
          </a:xfrm>
          <a:prstGeom prst="rect">
            <a:avLst/>
          </a:prstGeom>
          <a:solidFill>
            <a:srgbClr val="5D99AE"/>
          </a:solidFill>
          <a:ln w="0">
            <a:noFill/>
            <a:prstDash val="solid"/>
          </a:ln>
        </p:spPr>
      </p:sp>
      <p:sp>
        <p:nvSpPr>
          <p:cNvPr id="10" name="capacity">
            <a:extLst>
              <a:ext uri="{FF2B5EF4-FFF2-40B4-BE49-F238E27FC236}">
                <a16:creationId xmlns:a16="http://schemas.microsoft.com/office/drawing/2014/main" id="{30BB7D14-36B3-439F-AEEE-6E2DCA67D8FB}"/>
              </a:ext>
            </a:extLst>
          </p:cNvPr>
          <p:cNvSpPr>
            <a:spLocks noGrp="1"/>
          </p:cNvSpPr>
          <p:nvPr/>
        </p:nvSpPr>
        <p:spPr>
          <a:xfrm>
            <a:off x="762000" y="7810500"/>
            <a:ext cx="2876550" cy="685800"/>
          </a:xfrm>
          <a:prstGeom prst="rect">
            <a:avLst/>
          </a:prstGeom>
          <a:noFill/>
          <a:ln w="0">
            <a:noFill/>
            <a:prstDash val="solid"/>
          </a:ln>
        </p:spPr>
        <p:txBody>
          <a:bodyPr wrap="square" lIns="0" tIns="0" rIns="0" bIns="0" anchor="t">
            <a:normAutofit/>
          </a:bodyPr>
          <a:lstStyle/>
          <a:p>
            <a:pPr algn="l">
              <a:defRPr sz="4200" b="1">
                <a:solidFill>
                  <a:srgbClr val="5D99AE"/>
                </a:solidFill>
                <a:latin typeface="Yu Gothic"/>
                <a:ea typeface="Yu Gothic"/>
                <a:cs typeface="Yu Gothic"/>
              </a:defRPr>
            </a:pPr>
            <a:r>
              <a:rPr sz="4200" b="1">
                <a:solidFill>
                  <a:srgbClr val="5D99AE"/>
                </a:solidFill>
                <a:latin typeface="Yu Gothic"/>
                <a:ea typeface="Yu Gothic"/>
                <a:cs typeface="Yu Gothic"/>
              </a:rPr>
              <a:t>定員149名</a:t>
            </a:r>
          </a:p>
        </p:txBody>
      </p:sp>
      <p:sp>
        <p:nvSpPr>
          <p:cNvPr id="11" name="door-access">
            <a:extLst>
              <a:ext uri="{FF2B5EF4-FFF2-40B4-BE49-F238E27FC236}">
                <a16:creationId xmlns:a16="http://schemas.microsoft.com/office/drawing/2014/main" id="{E97DEA60-92A8-48FB-BC3B-B4CC4B5B44FC}"/>
              </a:ext>
            </a:extLst>
          </p:cNvPr>
          <p:cNvSpPr>
            <a:spLocks noGrp="1"/>
          </p:cNvSpPr>
          <p:nvPr/>
        </p:nvSpPr>
        <p:spPr>
          <a:xfrm>
            <a:off x="762000" y="8648700"/>
            <a:ext cx="2876550" cy="457200"/>
          </a:xfrm>
          <a:prstGeom prst="rect">
            <a:avLst/>
          </a:prstGeom>
          <a:noFill/>
          <a:ln w="0">
            <a:noFill/>
            <a:prstDash val="solid"/>
          </a:ln>
        </p:spPr>
        <p:txBody>
          <a:bodyPr wrap="square" lIns="0" tIns="0" rIns="0" bIns="0" anchor="t">
            <a:normAutofit/>
          </a:bodyPr>
          <a:lstStyle/>
          <a:p>
            <a:pPr algn="l">
              <a:defRPr sz="1200" b="1">
                <a:solidFill>
                  <a:srgbClr val="20352A"/>
                </a:solidFill>
                <a:latin typeface="Yu Gothic"/>
                <a:ea typeface="Yu Gothic"/>
                <a:cs typeface="Yu Gothic"/>
              </a:defRPr>
            </a:pPr>
            <a:r>
              <a:rPr sz="1200" b="1" dirty="0">
                <a:solidFill>
                  <a:srgbClr val="20352A"/>
                </a:solidFill>
                <a:latin typeface="Yu Gothic"/>
                <a:ea typeface="Yu Gothic"/>
                <a:cs typeface="Yu Gothic"/>
              </a:rPr>
              <a:t>JR</a:t>
            </a:r>
            <a:r>
              <a:rPr lang="ja-JP" altLang="en-US" sz="1200" b="1" dirty="0">
                <a:solidFill>
                  <a:srgbClr val="20352A"/>
                </a:solidFill>
                <a:latin typeface="Yu Gothic"/>
                <a:ea typeface="Yu Gothic"/>
                <a:cs typeface="Yu Gothic"/>
              </a:rPr>
              <a:t>津田沼</a:t>
            </a:r>
            <a:r>
              <a:rPr sz="1200" b="1" dirty="0">
                <a:solidFill>
                  <a:srgbClr val="20352A"/>
                </a:solidFill>
                <a:latin typeface="Yu Gothic"/>
                <a:ea typeface="Yu Gothic"/>
                <a:cs typeface="Yu Gothic"/>
              </a:rPr>
              <a:t>・</a:t>
            </a:r>
            <a:r>
              <a:rPr lang="ja-JP" altLang="en-US" sz="1200" b="1" dirty="0">
                <a:solidFill>
                  <a:srgbClr val="20352A"/>
                </a:solidFill>
                <a:latin typeface="Yu Gothic"/>
                <a:ea typeface="Yu Gothic"/>
                <a:cs typeface="Yu Gothic"/>
              </a:rPr>
              <a:t>京成新津田沼徒歩</a:t>
            </a:r>
            <a:r>
              <a:rPr sz="1200" b="1" dirty="0">
                <a:solidFill>
                  <a:srgbClr val="20352A"/>
                </a:solidFill>
                <a:latin typeface="Yu Gothic"/>
                <a:ea typeface="Yu Gothic"/>
                <a:cs typeface="Yu Gothic"/>
              </a:rPr>
              <a:t>8分</a:t>
            </a:r>
            <a:endParaRPr lang="en-US" sz="1200" b="1" dirty="0">
              <a:solidFill>
                <a:srgbClr val="20352A"/>
              </a:solidFill>
              <a:latin typeface="Yu Gothic"/>
              <a:ea typeface="Yu Gothic"/>
              <a:cs typeface="Yu Gothic"/>
            </a:endParaRPr>
          </a:p>
          <a:p>
            <a:pPr algn="l">
              <a:defRPr sz="1200" b="1">
                <a:solidFill>
                  <a:srgbClr val="20352A"/>
                </a:solidFill>
                <a:latin typeface="Yu Gothic"/>
                <a:ea typeface="Yu Gothic"/>
                <a:cs typeface="Yu Gothic"/>
              </a:defRPr>
            </a:pPr>
            <a:r>
              <a:rPr sz="1200" b="1" dirty="0" err="1">
                <a:solidFill>
                  <a:srgbClr val="20352A"/>
                </a:solidFill>
                <a:latin typeface="Yu Gothic"/>
                <a:ea typeface="Yu Gothic"/>
                <a:cs typeface="Yu Gothic"/>
              </a:rPr>
              <a:t>京成</a:t>
            </a:r>
            <a:r>
              <a:rPr lang="ja-JP" altLang="en-US" sz="1200" b="1" dirty="0">
                <a:solidFill>
                  <a:srgbClr val="20352A"/>
                </a:solidFill>
                <a:latin typeface="Yu Gothic"/>
                <a:ea typeface="Yu Gothic"/>
                <a:cs typeface="Yu Gothic"/>
              </a:rPr>
              <a:t>津田沼徒歩</a:t>
            </a:r>
            <a:r>
              <a:rPr sz="1200" b="1" dirty="0">
                <a:solidFill>
                  <a:srgbClr val="20352A"/>
                </a:solidFill>
                <a:latin typeface="Yu Gothic"/>
                <a:ea typeface="Yu Gothic"/>
                <a:cs typeface="Yu Gothic"/>
              </a:rPr>
              <a:t>10分</a:t>
            </a:r>
          </a:p>
        </p:txBody>
      </p:sp>
      <p:sp>
        <p:nvSpPr>
          <p:cNvPr id="12" name="door-footer">
            <a:extLst>
              <a:ext uri="{FF2B5EF4-FFF2-40B4-BE49-F238E27FC236}">
                <a16:creationId xmlns:a16="http://schemas.microsoft.com/office/drawing/2014/main" id="{4F779D9A-252D-4077-B5F5-CD7724B25CED}"/>
              </a:ext>
            </a:extLst>
          </p:cNvPr>
          <p:cNvSpPr>
            <a:spLocks noGrp="1"/>
          </p:cNvSpPr>
          <p:nvPr/>
        </p:nvSpPr>
        <p:spPr>
          <a:xfrm>
            <a:off x="533400" y="10372725"/>
            <a:ext cx="6496050" cy="171450"/>
          </a:xfrm>
          <a:prstGeom prst="rect">
            <a:avLst/>
          </a:prstGeom>
          <a:noFill/>
          <a:ln w="0">
            <a:noFill/>
            <a:prstDash val="solid"/>
          </a:ln>
        </p:spPr>
        <p:txBody>
          <a:bodyPr wrap="square" lIns="0" tIns="0" rIns="0" bIns="0" anchor="t">
            <a:normAutofit/>
          </a:bodyPr>
          <a:lstStyle/>
          <a:p>
            <a:pPr algn="r">
              <a:defRPr sz="750" b="1">
                <a:solidFill>
                  <a:srgbClr val="FFFFFF"/>
                </a:solidFill>
                <a:latin typeface="Yu Gothic"/>
                <a:ea typeface="Yu Gothic"/>
                <a:cs typeface="Yu Gothic"/>
              </a:defRPr>
            </a:pPr>
            <a:r>
              <a:rPr sz="750" b="1">
                <a:solidFill>
                  <a:srgbClr val="FFFFFF"/>
                </a:solidFill>
                <a:latin typeface="Yu Gothic"/>
                <a:ea typeface="Yu Gothic"/>
                <a:cs typeface="Yu Gothic"/>
              </a:rPr>
              <a:t>2027.4 NEW GRADUATE  |  21</a:t>
            </a:r>
          </a:p>
        </p:txBody>
      </p:sp>
    </p:spTree>
    <p:extLst>
      <p:ext uri="{BB962C8B-B14F-4D97-AF65-F5344CB8AC3E}">
        <p14:creationId xmlns:p14="http://schemas.microsoft.com/office/powerpoint/2010/main" val="11744815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16" name="top-accent">
            <a:extLst>
              <a:ext uri="{FF2B5EF4-FFF2-40B4-BE49-F238E27FC236}">
                <a16:creationId xmlns:a16="http://schemas.microsoft.com/office/drawing/2014/main" id="{D458A5AE-CCFB-4E0A-9B76-991AB2FBCE77}"/>
              </a:ext>
            </a:extLst>
          </p:cNvPr>
          <p:cNvSpPr>
            <a:spLocks noGrp="1"/>
          </p:cNvSpPr>
          <p:nvPr/>
        </p:nvSpPr>
        <p:spPr>
          <a:xfrm>
            <a:off x="0" y="0"/>
            <a:ext cx="7562850" cy="209550"/>
          </a:xfrm>
          <a:prstGeom prst="rect">
            <a:avLst/>
          </a:prstGeom>
          <a:solidFill>
            <a:srgbClr val="5D99AE"/>
          </a:solidFill>
          <a:ln w="0">
            <a:noFill/>
            <a:prstDash val="solid"/>
          </a:ln>
        </p:spPr>
      </p:sp>
      <p:sp>
        <p:nvSpPr>
          <p:cNvPr id="2" name="section-label">
            <a:extLst>
              <a:ext uri="{FF2B5EF4-FFF2-40B4-BE49-F238E27FC236}">
                <a16:creationId xmlns:a16="http://schemas.microsoft.com/office/drawing/2014/main" id="{852D57E1-C90D-4457-9D6E-F559BA2760C4}"/>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5D99AE"/>
                </a:solidFill>
                <a:latin typeface="Yu Gothic"/>
                <a:ea typeface="Yu Gothic"/>
                <a:cs typeface="Yu Gothic"/>
              </a:defRPr>
            </a:pPr>
            <a:r>
              <a:rPr sz="975" b="1">
                <a:solidFill>
                  <a:srgbClr val="5D99AE"/>
                </a:solidFill>
                <a:latin typeface="Yu Gothic"/>
                <a:ea typeface="Yu Gothic"/>
                <a:cs typeface="Yu Gothic"/>
              </a:rPr>
              <a:t>SCHOOL 03  |  TSUDANUMA</a:t>
            </a:r>
          </a:p>
        </p:txBody>
      </p:sp>
      <p:sp>
        <p:nvSpPr>
          <p:cNvPr id="3" name="header-dot">
            <a:extLst>
              <a:ext uri="{FF2B5EF4-FFF2-40B4-BE49-F238E27FC236}">
                <a16:creationId xmlns:a16="http://schemas.microsoft.com/office/drawing/2014/main" id="{E5B439D5-5D10-409D-99AF-E40CAFA0BF89}"/>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2BB9DA04-EBD8-4B00-9471-6FBF3B8A0E05}"/>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31827A4F-9802-4D9F-9DD1-037C8CD453DE}"/>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B725020B-68AD-446B-A771-725BB7C06D67}"/>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22</a:t>
            </a:r>
          </a:p>
        </p:txBody>
      </p:sp>
      <p:sp>
        <p:nvSpPr>
          <p:cNvPr id="7" name="title-color-field">
            <a:extLst>
              <a:ext uri="{FF2B5EF4-FFF2-40B4-BE49-F238E27FC236}">
                <a16:creationId xmlns:a16="http://schemas.microsoft.com/office/drawing/2014/main" id="{48E6E944-6184-49B4-8B3D-28B54948978E}"/>
              </a:ext>
            </a:extLst>
          </p:cNvPr>
          <p:cNvSpPr>
            <a:spLocks noGrp="1"/>
          </p:cNvSpPr>
          <p:nvPr/>
        </p:nvSpPr>
        <p:spPr>
          <a:xfrm>
            <a:off x="400050" y="781050"/>
            <a:ext cx="6762750" cy="1752600"/>
          </a:xfrm>
          <a:prstGeom prst="roundRect">
            <a:avLst>
              <a:gd name="adj" fmla="val 4348"/>
            </a:avLst>
          </a:prstGeom>
          <a:solidFill>
            <a:srgbClr val="5D99AE"/>
          </a:solidFill>
          <a:ln w="0">
            <a:noFill/>
            <a:prstDash val="solid"/>
          </a:ln>
        </p:spPr>
      </p:sp>
      <p:sp>
        <p:nvSpPr>
          <p:cNvPr id="8" name="heading-bar-left">
            <a:extLst>
              <a:ext uri="{FF2B5EF4-FFF2-40B4-BE49-F238E27FC236}">
                <a16:creationId xmlns:a16="http://schemas.microsoft.com/office/drawing/2014/main" id="{898AF9B8-CE13-4775-A9AF-7AC42B793AB6}"/>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F7CBBF00-8A0F-4723-AD6D-7C49DE4D72A0}"/>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E773A729-BA11-4DF9-BAB3-57FAAF147A6E}"/>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78D830E2-3A9B-4211-AB01-EBB25818EBA9}"/>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60FB2A23-5B8C-4C0C-B38C-D0FAC7A2408F}"/>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075" b="1">
                <a:solidFill>
                  <a:srgbClr val="FFFFFF"/>
                </a:solidFill>
                <a:latin typeface="Yu Gothic"/>
                <a:ea typeface="Yu Gothic"/>
                <a:cs typeface="Yu Gothic"/>
              </a:defRPr>
            </a:pPr>
            <a:r>
              <a:rPr sz="3075" b="1">
                <a:solidFill>
                  <a:srgbClr val="FFFFFF"/>
                </a:solidFill>
                <a:latin typeface="Yu Gothic"/>
                <a:ea typeface="Yu Gothic"/>
                <a:cs typeface="Yu Gothic"/>
              </a:rPr>
              <a:t>通いやすさと、</a:t>
            </a:r>
          </a:p>
          <a:p>
            <a:pPr algn="ctr">
              <a:defRPr sz="3075" b="1">
                <a:solidFill>
                  <a:srgbClr val="FFFFFF"/>
                </a:solidFill>
                <a:latin typeface="Yu Gothic"/>
                <a:ea typeface="Yu Gothic"/>
                <a:cs typeface="Yu Gothic"/>
              </a:defRPr>
            </a:pPr>
            <a:r>
              <a:rPr sz="3075" b="1">
                <a:solidFill>
                  <a:srgbClr val="FFFFFF"/>
                </a:solidFill>
                <a:latin typeface="Yu Gothic"/>
                <a:ea typeface="Yu Gothic"/>
                <a:cs typeface="Yu Gothic"/>
              </a:rPr>
              <a:t>落ち着いた保育環境を両立。</a:t>
            </a:r>
          </a:p>
        </p:txBody>
      </p:sp>
      <p:sp>
        <p:nvSpPr>
          <p:cNvPr id="13" name="slide-subtitle">
            <a:extLst>
              <a:ext uri="{FF2B5EF4-FFF2-40B4-BE49-F238E27FC236}">
                <a16:creationId xmlns:a16="http://schemas.microsoft.com/office/drawing/2014/main" id="{799CA7AC-F64E-4876-B733-4F52090E301F}"/>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ブレーメン津田沼保育園｜園の全体像</a:t>
            </a:r>
          </a:p>
        </p:txBody>
      </p:sp>
      <p:sp>
        <p:nvSpPr>
          <p:cNvPr id="14" name="title-rule">
            <a:extLst>
              <a:ext uri="{FF2B5EF4-FFF2-40B4-BE49-F238E27FC236}">
                <a16:creationId xmlns:a16="http://schemas.microsoft.com/office/drawing/2014/main" id="{06BC1C48-761A-4AE0-9B63-FCEBCA19C982}"/>
              </a:ext>
            </a:extLst>
          </p:cNvPr>
          <p:cNvSpPr>
            <a:spLocks noGrp="1"/>
          </p:cNvSpPr>
          <p:nvPr/>
        </p:nvSpPr>
        <p:spPr>
          <a:xfrm>
            <a:off x="533400" y="2667000"/>
            <a:ext cx="6496050" cy="57150"/>
          </a:xfrm>
          <a:prstGeom prst="rect">
            <a:avLst/>
          </a:prstGeom>
          <a:solidFill>
            <a:srgbClr val="5D99AE"/>
          </a:solidFill>
          <a:ln w="0">
            <a:noFill/>
            <a:prstDash val="solid"/>
          </a:ln>
        </p:spPr>
      </p:sp>
      <p:sp>
        <p:nvSpPr>
          <p:cNvPr id="15" name="title-rule-highlight">
            <a:extLst>
              <a:ext uri="{FF2B5EF4-FFF2-40B4-BE49-F238E27FC236}">
                <a16:creationId xmlns:a16="http://schemas.microsoft.com/office/drawing/2014/main" id="{B5ED75EC-72CE-4CCA-A237-A5A562B5F361}"/>
              </a:ext>
            </a:extLst>
          </p:cNvPr>
          <p:cNvSpPr>
            <a:spLocks noGrp="1"/>
          </p:cNvSpPr>
          <p:nvPr/>
        </p:nvSpPr>
        <p:spPr>
          <a:xfrm>
            <a:off x="2343150" y="2667000"/>
            <a:ext cx="2876550" cy="57150"/>
          </a:xfrm>
          <a:prstGeom prst="rect">
            <a:avLst/>
          </a:prstGeom>
          <a:solidFill>
            <a:srgbClr val="E39418"/>
          </a:solidFill>
          <a:ln w="0">
            <a:noFill/>
            <a:prstDash val="solid"/>
          </a:ln>
        </p:spPr>
      </p:sp>
      <p:pic>
        <p:nvPicPr>
          <p:cNvPr id="54" name="図 53"/>
          <p:cNvPicPr>
            <a:picLocks noChangeAspect="1"/>
          </p:cNvPicPr>
          <p:nvPr/>
        </p:nvPicPr>
        <p:blipFill>
          <a:blip r:embed="rId3"/>
          <a:srcRect t="16206" b="16206"/>
          <a:stretch>
            <a:fillRect/>
          </a:stretch>
        </p:blipFill>
        <p:spPr>
          <a:xfrm>
            <a:off x="533400" y="3067050"/>
            <a:ext cx="6496050" cy="2952750"/>
          </a:xfrm>
          <a:prstGeom prst="roundRect">
            <a:avLst>
              <a:gd name="adj" fmla="val 5161"/>
            </a:avLst>
          </a:prstGeom>
        </p:spPr>
      </p:pic>
      <p:sp>
        <p:nvSpPr>
          <p:cNvPr id="17" name="info-0">
            <a:extLst>
              <a:ext uri="{FF2B5EF4-FFF2-40B4-BE49-F238E27FC236}">
                <a16:creationId xmlns:a16="http://schemas.microsoft.com/office/drawing/2014/main" id="{6156124B-2CB4-4E46-B267-5413CF24C869}"/>
              </a:ext>
            </a:extLst>
          </p:cNvPr>
          <p:cNvSpPr>
            <a:spLocks noGrp="1"/>
          </p:cNvSpPr>
          <p:nvPr/>
        </p:nvSpPr>
        <p:spPr>
          <a:xfrm>
            <a:off x="533400" y="6248400"/>
            <a:ext cx="1524000" cy="914400"/>
          </a:xfrm>
          <a:prstGeom prst="roundRect">
            <a:avLst>
              <a:gd name="adj" fmla="val 8333"/>
            </a:avLst>
          </a:prstGeom>
          <a:solidFill>
            <a:srgbClr val="FFFDF8"/>
          </a:solidFill>
          <a:ln w="9525">
            <a:solidFill>
              <a:srgbClr val="D8D5C7"/>
            </a:solidFill>
            <a:prstDash val="solid"/>
          </a:ln>
        </p:spPr>
      </p:sp>
      <p:sp>
        <p:nvSpPr>
          <p:cNvPr id="18" name="info-accent-0">
            <a:extLst>
              <a:ext uri="{FF2B5EF4-FFF2-40B4-BE49-F238E27FC236}">
                <a16:creationId xmlns:a16="http://schemas.microsoft.com/office/drawing/2014/main" id="{BF91CC0D-71E3-4443-8510-1B033AC746E9}"/>
              </a:ext>
            </a:extLst>
          </p:cNvPr>
          <p:cNvSpPr>
            <a:spLocks noGrp="1"/>
          </p:cNvSpPr>
          <p:nvPr/>
        </p:nvSpPr>
        <p:spPr>
          <a:xfrm>
            <a:off x="533400" y="6248400"/>
            <a:ext cx="1524000" cy="76200"/>
          </a:xfrm>
          <a:prstGeom prst="rect">
            <a:avLst/>
          </a:prstGeom>
          <a:solidFill>
            <a:srgbClr val="5D99AE"/>
          </a:solidFill>
          <a:ln w="0">
            <a:noFill/>
            <a:prstDash val="solid"/>
          </a:ln>
        </p:spPr>
      </p:sp>
      <p:sp>
        <p:nvSpPr>
          <p:cNvPr id="19" name="info-label-0">
            <a:extLst>
              <a:ext uri="{FF2B5EF4-FFF2-40B4-BE49-F238E27FC236}">
                <a16:creationId xmlns:a16="http://schemas.microsoft.com/office/drawing/2014/main" id="{84EDDCA8-890F-414A-A32A-68DDCC3FEB62}"/>
              </a:ext>
            </a:extLst>
          </p:cNvPr>
          <p:cNvSpPr>
            <a:spLocks noGrp="1"/>
          </p:cNvSpPr>
          <p:nvPr/>
        </p:nvSpPr>
        <p:spPr>
          <a:xfrm>
            <a:off x="666750" y="6381750"/>
            <a:ext cx="1257300" cy="209550"/>
          </a:xfrm>
          <a:prstGeom prst="rect">
            <a:avLst/>
          </a:prstGeom>
          <a:noFill/>
          <a:ln w="0">
            <a:noFill/>
            <a:prstDash val="solid"/>
          </a:ln>
        </p:spPr>
        <p:txBody>
          <a:bodyPr wrap="square" lIns="0" tIns="0" rIns="0" bIns="0" anchor="t">
            <a:normAutofit/>
          </a:bodyPr>
          <a:lstStyle/>
          <a:p>
            <a:pPr algn="l">
              <a:defRPr sz="900" b="1">
                <a:solidFill>
                  <a:srgbClr val="5D99AE"/>
                </a:solidFill>
                <a:latin typeface="Yu Gothic"/>
                <a:ea typeface="Yu Gothic"/>
                <a:cs typeface="Yu Gothic"/>
              </a:defRPr>
            </a:pPr>
            <a:r>
              <a:rPr sz="900" b="1">
                <a:solidFill>
                  <a:srgbClr val="5D99AE"/>
                </a:solidFill>
                <a:latin typeface="Yu Gothic"/>
                <a:ea typeface="Yu Gothic"/>
                <a:cs typeface="Yu Gothic"/>
              </a:rPr>
              <a:t>開園</a:t>
            </a:r>
          </a:p>
        </p:txBody>
      </p:sp>
      <p:sp>
        <p:nvSpPr>
          <p:cNvPr id="20" name="info-value-0">
            <a:extLst>
              <a:ext uri="{FF2B5EF4-FFF2-40B4-BE49-F238E27FC236}">
                <a16:creationId xmlns:a16="http://schemas.microsoft.com/office/drawing/2014/main" id="{B236E63D-F5AB-42EA-840D-33C6178E0E82}"/>
              </a:ext>
            </a:extLst>
          </p:cNvPr>
          <p:cNvSpPr>
            <a:spLocks noGrp="1"/>
          </p:cNvSpPr>
          <p:nvPr/>
        </p:nvSpPr>
        <p:spPr>
          <a:xfrm>
            <a:off x="666750" y="6686550"/>
            <a:ext cx="1257300" cy="361950"/>
          </a:xfrm>
          <a:prstGeom prst="rect">
            <a:avLst/>
          </a:prstGeom>
          <a:noFill/>
          <a:ln w="0">
            <a:noFill/>
            <a:prstDash val="solid"/>
          </a:ln>
        </p:spPr>
        <p:txBody>
          <a:bodyPr wrap="square" lIns="0" tIns="0" rIns="0" bIns="0" anchor="t">
            <a:normAutofit/>
          </a:bodyPr>
          <a:lstStyle/>
          <a:p>
            <a:pPr algn="l">
              <a:defRPr sz="1275" b="1">
                <a:solidFill>
                  <a:srgbClr val="20352A"/>
                </a:solidFill>
                <a:latin typeface="Yu Gothic"/>
                <a:ea typeface="Yu Gothic"/>
                <a:cs typeface="Yu Gothic"/>
              </a:defRPr>
            </a:pPr>
            <a:r>
              <a:rPr sz="1275" b="1">
                <a:solidFill>
                  <a:srgbClr val="20352A"/>
                </a:solidFill>
                <a:latin typeface="Yu Gothic"/>
                <a:ea typeface="Yu Gothic"/>
                <a:cs typeface="Yu Gothic"/>
              </a:rPr>
              <a:t>2017年10月</a:t>
            </a:r>
          </a:p>
        </p:txBody>
      </p:sp>
      <p:sp>
        <p:nvSpPr>
          <p:cNvPr id="21" name="info-1">
            <a:extLst>
              <a:ext uri="{FF2B5EF4-FFF2-40B4-BE49-F238E27FC236}">
                <a16:creationId xmlns:a16="http://schemas.microsoft.com/office/drawing/2014/main" id="{C36C4828-E11F-4BEF-9B2D-9434144999E9}"/>
              </a:ext>
            </a:extLst>
          </p:cNvPr>
          <p:cNvSpPr>
            <a:spLocks noGrp="1"/>
          </p:cNvSpPr>
          <p:nvPr/>
        </p:nvSpPr>
        <p:spPr>
          <a:xfrm>
            <a:off x="2190750" y="6248400"/>
            <a:ext cx="1524000" cy="914400"/>
          </a:xfrm>
          <a:prstGeom prst="roundRect">
            <a:avLst>
              <a:gd name="adj" fmla="val 8333"/>
            </a:avLst>
          </a:prstGeom>
          <a:solidFill>
            <a:srgbClr val="DDEFF3"/>
          </a:solidFill>
          <a:ln w="9525">
            <a:solidFill>
              <a:srgbClr val="D8D5C7"/>
            </a:solidFill>
            <a:prstDash val="solid"/>
          </a:ln>
        </p:spPr>
      </p:sp>
      <p:sp>
        <p:nvSpPr>
          <p:cNvPr id="22" name="info-accent-1">
            <a:extLst>
              <a:ext uri="{FF2B5EF4-FFF2-40B4-BE49-F238E27FC236}">
                <a16:creationId xmlns:a16="http://schemas.microsoft.com/office/drawing/2014/main" id="{89533452-B528-41C6-88C6-E4640B63595D}"/>
              </a:ext>
            </a:extLst>
          </p:cNvPr>
          <p:cNvSpPr>
            <a:spLocks noGrp="1"/>
          </p:cNvSpPr>
          <p:nvPr/>
        </p:nvSpPr>
        <p:spPr>
          <a:xfrm>
            <a:off x="2190750" y="6248400"/>
            <a:ext cx="1524000" cy="76200"/>
          </a:xfrm>
          <a:prstGeom prst="rect">
            <a:avLst/>
          </a:prstGeom>
          <a:solidFill>
            <a:srgbClr val="5D99AE"/>
          </a:solidFill>
          <a:ln w="0">
            <a:noFill/>
            <a:prstDash val="solid"/>
          </a:ln>
        </p:spPr>
      </p:sp>
      <p:sp>
        <p:nvSpPr>
          <p:cNvPr id="23" name="info-label-1">
            <a:extLst>
              <a:ext uri="{FF2B5EF4-FFF2-40B4-BE49-F238E27FC236}">
                <a16:creationId xmlns:a16="http://schemas.microsoft.com/office/drawing/2014/main" id="{C9BC898D-BB1D-4B81-AF4C-EEAC5D8182D9}"/>
              </a:ext>
            </a:extLst>
          </p:cNvPr>
          <p:cNvSpPr>
            <a:spLocks noGrp="1"/>
          </p:cNvSpPr>
          <p:nvPr/>
        </p:nvSpPr>
        <p:spPr>
          <a:xfrm>
            <a:off x="2324100" y="6381750"/>
            <a:ext cx="1257300" cy="209550"/>
          </a:xfrm>
          <a:prstGeom prst="rect">
            <a:avLst/>
          </a:prstGeom>
          <a:noFill/>
          <a:ln w="0">
            <a:noFill/>
            <a:prstDash val="solid"/>
          </a:ln>
        </p:spPr>
        <p:txBody>
          <a:bodyPr wrap="square" lIns="0" tIns="0" rIns="0" bIns="0" anchor="t">
            <a:normAutofit/>
          </a:bodyPr>
          <a:lstStyle/>
          <a:p>
            <a:pPr algn="l">
              <a:defRPr sz="900" b="1">
                <a:solidFill>
                  <a:srgbClr val="5D99AE"/>
                </a:solidFill>
                <a:latin typeface="Yu Gothic"/>
                <a:ea typeface="Yu Gothic"/>
                <a:cs typeface="Yu Gothic"/>
              </a:defRPr>
            </a:pPr>
            <a:r>
              <a:rPr sz="900" b="1">
                <a:solidFill>
                  <a:srgbClr val="5D99AE"/>
                </a:solidFill>
                <a:latin typeface="Yu Gothic"/>
                <a:ea typeface="Yu Gothic"/>
                <a:cs typeface="Yu Gothic"/>
              </a:rPr>
              <a:t>定員</a:t>
            </a:r>
          </a:p>
        </p:txBody>
      </p:sp>
      <p:sp>
        <p:nvSpPr>
          <p:cNvPr id="24" name="info-value-1">
            <a:extLst>
              <a:ext uri="{FF2B5EF4-FFF2-40B4-BE49-F238E27FC236}">
                <a16:creationId xmlns:a16="http://schemas.microsoft.com/office/drawing/2014/main" id="{82FC6300-BB55-4726-9882-03AD5B20B2C9}"/>
              </a:ext>
            </a:extLst>
          </p:cNvPr>
          <p:cNvSpPr>
            <a:spLocks noGrp="1"/>
          </p:cNvSpPr>
          <p:nvPr/>
        </p:nvSpPr>
        <p:spPr>
          <a:xfrm>
            <a:off x="2324100" y="6686550"/>
            <a:ext cx="1257300" cy="361950"/>
          </a:xfrm>
          <a:prstGeom prst="rect">
            <a:avLst/>
          </a:prstGeom>
          <a:noFill/>
          <a:ln w="0">
            <a:noFill/>
            <a:prstDash val="solid"/>
          </a:ln>
        </p:spPr>
        <p:txBody>
          <a:bodyPr wrap="square" lIns="0" tIns="0" rIns="0" bIns="0" anchor="t">
            <a:normAutofit/>
          </a:bodyPr>
          <a:lstStyle/>
          <a:p>
            <a:pPr algn="l">
              <a:defRPr sz="1275" b="1">
                <a:solidFill>
                  <a:srgbClr val="20352A"/>
                </a:solidFill>
                <a:latin typeface="Yu Gothic"/>
                <a:ea typeface="Yu Gothic"/>
                <a:cs typeface="Yu Gothic"/>
              </a:defRPr>
            </a:pPr>
            <a:r>
              <a:rPr sz="1275" b="1">
                <a:solidFill>
                  <a:srgbClr val="20352A"/>
                </a:solidFill>
                <a:latin typeface="Yu Gothic"/>
                <a:ea typeface="Yu Gothic"/>
                <a:cs typeface="Yu Gothic"/>
              </a:rPr>
              <a:t>149名</a:t>
            </a:r>
          </a:p>
        </p:txBody>
      </p:sp>
      <p:sp>
        <p:nvSpPr>
          <p:cNvPr id="25" name="info-2">
            <a:extLst>
              <a:ext uri="{FF2B5EF4-FFF2-40B4-BE49-F238E27FC236}">
                <a16:creationId xmlns:a16="http://schemas.microsoft.com/office/drawing/2014/main" id="{5300AEE4-21DA-4B7C-B849-BB0F1B207D0F}"/>
              </a:ext>
            </a:extLst>
          </p:cNvPr>
          <p:cNvSpPr>
            <a:spLocks noGrp="1"/>
          </p:cNvSpPr>
          <p:nvPr/>
        </p:nvSpPr>
        <p:spPr>
          <a:xfrm>
            <a:off x="3848100" y="6248400"/>
            <a:ext cx="1524000" cy="914400"/>
          </a:xfrm>
          <a:prstGeom prst="roundRect">
            <a:avLst>
              <a:gd name="adj" fmla="val 8333"/>
            </a:avLst>
          </a:prstGeom>
          <a:solidFill>
            <a:srgbClr val="FFFDF8"/>
          </a:solidFill>
          <a:ln w="9525">
            <a:solidFill>
              <a:srgbClr val="D8D5C7"/>
            </a:solidFill>
            <a:prstDash val="solid"/>
          </a:ln>
        </p:spPr>
      </p:sp>
      <p:sp>
        <p:nvSpPr>
          <p:cNvPr id="26" name="info-accent-2">
            <a:extLst>
              <a:ext uri="{FF2B5EF4-FFF2-40B4-BE49-F238E27FC236}">
                <a16:creationId xmlns:a16="http://schemas.microsoft.com/office/drawing/2014/main" id="{F0B305C7-9996-4AA5-ADCA-C2FF2617BB41}"/>
              </a:ext>
            </a:extLst>
          </p:cNvPr>
          <p:cNvSpPr>
            <a:spLocks noGrp="1"/>
          </p:cNvSpPr>
          <p:nvPr/>
        </p:nvSpPr>
        <p:spPr>
          <a:xfrm>
            <a:off x="3848100" y="6248400"/>
            <a:ext cx="1524000" cy="76200"/>
          </a:xfrm>
          <a:prstGeom prst="rect">
            <a:avLst/>
          </a:prstGeom>
          <a:solidFill>
            <a:srgbClr val="5D99AE"/>
          </a:solidFill>
          <a:ln w="0">
            <a:noFill/>
            <a:prstDash val="solid"/>
          </a:ln>
        </p:spPr>
      </p:sp>
      <p:sp>
        <p:nvSpPr>
          <p:cNvPr id="27" name="info-label-2">
            <a:extLst>
              <a:ext uri="{FF2B5EF4-FFF2-40B4-BE49-F238E27FC236}">
                <a16:creationId xmlns:a16="http://schemas.microsoft.com/office/drawing/2014/main" id="{D5EEE23C-479C-4732-B799-A0F8FAC8A0AE}"/>
              </a:ext>
            </a:extLst>
          </p:cNvPr>
          <p:cNvSpPr>
            <a:spLocks noGrp="1"/>
          </p:cNvSpPr>
          <p:nvPr/>
        </p:nvSpPr>
        <p:spPr>
          <a:xfrm>
            <a:off x="3981450" y="6381750"/>
            <a:ext cx="1257300" cy="209550"/>
          </a:xfrm>
          <a:prstGeom prst="rect">
            <a:avLst/>
          </a:prstGeom>
          <a:noFill/>
          <a:ln w="0">
            <a:noFill/>
            <a:prstDash val="solid"/>
          </a:ln>
        </p:spPr>
        <p:txBody>
          <a:bodyPr wrap="square" lIns="0" tIns="0" rIns="0" bIns="0" anchor="t">
            <a:normAutofit/>
          </a:bodyPr>
          <a:lstStyle/>
          <a:p>
            <a:pPr algn="l">
              <a:defRPr sz="900" b="1">
                <a:solidFill>
                  <a:srgbClr val="5D99AE"/>
                </a:solidFill>
                <a:latin typeface="Yu Gothic"/>
                <a:ea typeface="Yu Gothic"/>
                <a:cs typeface="Yu Gothic"/>
              </a:defRPr>
            </a:pPr>
            <a:r>
              <a:rPr sz="900" b="1">
                <a:solidFill>
                  <a:srgbClr val="5D99AE"/>
                </a:solidFill>
                <a:latin typeface="Yu Gothic"/>
                <a:ea typeface="Yu Gothic"/>
                <a:cs typeface="Yu Gothic"/>
              </a:rPr>
              <a:t>職員</a:t>
            </a:r>
          </a:p>
        </p:txBody>
      </p:sp>
      <p:sp>
        <p:nvSpPr>
          <p:cNvPr id="28" name="info-value-2">
            <a:extLst>
              <a:ext uri="{FF2B5EF4-FFF2-40B4-BE49-F238E27FC236}">
                <a16:creationId xmlns:a16="http://schemas.microsoft.com/office/drawing/2014/main" id="{1F73E147-84A0-4B5F-96A2-176F618302BC}"/>
              </a:ext>
            </a:extLst>
          </p:cNvPr>
          <p:cNvSpPr>
            <a:spLocks noGrp="1"/>
          </p:cNvSpPr>
          <p:nvPr/>
        </p:nvSpPr>
        <p:spPr>
          <a:xfrm>
            <a:off x="3981450" y="6686550"/>
            <a:ext cx="1257300" cy="361950"/>
          </a:xfrm>
          <a:prstGeom prst="rect">
            <a:avLst/>
          </a:prstGeom>
          <a:noFill/>
          <a:ln w="0">
            <a:noFill/>
            <a:prstDash val="solid"/>
          </a:ln>
        </p:spPr>
        <p:txBody>
          <a:bodyPr wrap="square" lIns="0" tIns="0" rIns="0" bIns="0" anchor="t">
            <a:normAutofit/>
          </a:bodyPr>
          <a:lstStyle/>
          <a:p>
            <a:pPr algn="l">
              <a:defRPr sz="1275" b="1">
                <a:solidFill>
                  <a:srgbClr val="20352A"/>
                </a:solidFill>
                <a:latin typeface="Yu Gothic"/>
                <a:ea typeface="Yu Gothic"/>
                <a:cs typeface="Yu Gothic"/>
              </a:defRPr>
            </a:pPr>
            <a:r>
              <a:rPr sz="1275" b="1">
                <a:solidFill>
                  <a:srgbClr val="20352A"/>
                </a:solidFill>
                <a:latin typeface="Yu Gothic"/>
                <a:ea typeface="Yu Gothic"/>
                <a:cs typeface="Yu Gothic"/>
              </a:rPr>
              <a:t>約53名</a:t>
            </a:r>
          </a:p>
        </p:txBody>
      </p:sp>
      <p:sp>
        <p:nvSpPr>
          <p:cNvPr id="29" name="info-3">
            <a:extLst>
              <a:ext uri="{FF2B5EF4-FFF2-40B4-BE49-F238E27FC236}">
                <a16:creationId xmlns:a16="http://schemas.microsoft.com/office/drawing/2014/main" id="{123AE119-405F-4C5A-915F-6D63F21C32FA}"/>
              </a:ext>
            </a:extLst>
          </p:cNvPr>
          <p:cNvSpPr>
            <a:spLocks noGrp="1"/>
          </p:cNvSpPr>
          <p:nvPr/>
        </p:nvSpPr>
        <p:spPr>
          <a:xfrm>
            <a:off x="5505450" y="6248400"/>
            <a:ext cx="1524000" cy="914400"/>
          </a:xfrm>
          <a:prstGeom prst="roundRect">
            <a:avLst>
              <a:gd name="adj" fmla="val 8333"/>
            </a:avLst>
          </a:prstGeom>
          <a:solidFill>
            <a:srgbClr val="DDEFF3"/>
          </a:solidFill>
          <a:ln w="9525">
            <a:solidFill>
              <a:srgbClr val="D8D5C7"/>
            </a:solidFill>
            <a:prstDash val="solid"/>
          </a:ln>
        </p:spPr>
      </p:sp>
      <p:sp>
        <p:nvSpPr>
          <p:cNvPr id="30" name="info-accent-3">
            <a:extLst>
              <a:ext uri="{FF2B5EF4-FFF2-40B4-BE49-F238E27FC236}">
                <a16:creationId xmlns:a16="http://schemas.microsoft.com/office/drawing/2014/main" id="{7735B4F0-CB50-4E57-B4BB-7846D6C3650D}"/>
              </a:ext>
            </a:extLst>
          </p:cNvPr>
          <p:cNvSpPr>
            <a:spLocks noGrp="1"/>
          </p:cNvSpPr>
          <p:nvPr/>
        </p:nvSpPr>
        <p:spPr>
          <a:xfrm>
            <a:off x="5505450" y="6248400"/>
            <a:ext cx="1524000" cy="76200"/>
          </a:xfrm>
          <a:prstGeom prst="rect">
            <a:avLst/>
          </a:prstGeom>
          <a:solidFill>
            <a:srgbClr val="5D99AE"/>
          </a:solidFill>
          <a:ln w="0">
            <a:noFill/>
            <a:prstDash val="solid"/>
          </a:ln>
        </p:spPr>
      </p:sp>
      <p:sp>
        <p:nvSpPr>
          <p:cNvPr id="31" name="info-label-3">
            <a:extLst>
              <a:ext uri="{FF2B5EF4-FFF2-40B4-BE49-F238E27FC236}">
                <a16:creationId xmlns:a16="http://schemas.microsoft.com/office/drawing/2014/main" id="{FC6E29CB-FFDC-40FE-A851-EA0CC3FFE223}"/>
              </a:ext>
            </a:extLst>
          </p:cNvPr>
          <p:cNvSpPr>
            <a:spLocks noGrp="1"/>
          </p:cNvSpPr>
          <p:nvPr/>
        </p:nvSpPr>
        <p:spPr>
          <a:xfrm>
            <a:off x="5638800" y="6381750"/>
            <a:ext cx="1257300" cy="209550"/>
          </a:xfrm>
          <a:prstGeom prst="rect">
            <a:avLst/>
          </a:prstGeom>
          <a:noFill/>
          <a:ln w="0">
            <a:noFill/>
            <a:prstDash val="solid"/>
          </a:ln>
        </p:spPr>
        <p:txBody>
          <a:bodyPr wrap="square" lIns="0" tIns="0" rIns="0" bIns="0" anchor="t">
            <a:normAutofit/>
          </a:bodyPr>
          <a:lstStyle/>
          <a:p>
            <a:pPr algn="l">
              <a:defRPr sz="900" b="1">
                <a:solidFill>
                  <a:srgbClr val="5D99AE"/>
                </a:solidFill>
                <a:latin typeface="Yu Gothic"/>
                <a:ea typeface="Yu Gothic"/>
                <a:cs typeface="Yu Gothic"/>
              </a:defRPr>
            </a:pPr>
            <a:r>
              <a:rPr sz="900" b="1">
                <a:solidFill>
                  <a:srgbClr val="5D99AE"/>
                </a:solidFill>
                <a:latin typeface="Yu Gothic"/>
                <a:ea typeface="Yu Gothic"/>
                <a:cs typeface="Yu Gothic"/>
              </a:rPr>
              <a:t>駐車場</a:t>
            </a:r>
          </a:p>
        </p:txBody>
      </p:sp>
      <p:sp>
        <p:nvSpPr>
          <p:cNvPr id="32" name="info-value-3">
            <a:extLst>
              <a:ext uri="{FF2B5EF4-FFF2-40B4-BE49-F238E27FC236}">
                <a16:creationId xmlns:a16="http://schemas.microsoft.com/office/drawing/2014/main" id="{3BC7F973-76D0-46ED-A639-5BAF5A9E4B5E}"/>
              </a:ext>
            </a:extLst>
          </p:cNvPr>
          <p:cNvSpPr>
            <a:spLocks noGrp="1"/>
          </p:cNvSpPr>
          <p:nvPr/>
        </p:nvSpPr>
        <p:spPr>
          <a:xfrm>
            <a:off x="5638800" y="6686550"/>
            <a:ext cx="1257300" cy="361950"/>
          </a:xfrm>
          <a:prstGeom prst="rect">
            <a:avLst/>
          </a:prstGeom>
          <a:noFill/>
          <a:ln w="0">
            <a:noFill/>
            <a:prstDash val="solid"/>
          </a:ln>
        </p:spPr>
        <p:txBody>
          <a:bodyPr wrap="square" lIns="0" tIns="0" rIns="0" bIns="0" anchor="t">
            <a:normAutofit/>
          </a:bodyPr>
          <a:lstStyle/>
          <a:p>
            <a:pPr algn="l">
              <a:defRPr sz="1275" b="1">
                <a:solidFill>
                  <a:srgbClr val="20352A"/>
                </a:solidFill>
                <a:latin typeface="Yu Gothic"/>
                <a:ea typeface="Yu Gothic"/>
                <a:cs typeface="Yu Gothic"/>
              </a:defRPr>
            </a:pPr>
            <a:r>
              <a:rPr sz="1275" b="1">
                <a:solidFill>
                  <a:srgbClr val="20352A"/>
                </a:solidFill>
                <a:latin typeface="Yu Gothic"/>
                <a:ea typeface="Yu Gothic"/>
                <a:cs typeface="Yu Gothic"/>
              </a:rPr>
              <a:t>16台</a:t>
            </a:r>
          </a:p>
        </p:txBody>
      </p:sp>
      <p:sp>
        <p:nvSpPr>
          <p:cNvPr id="33" name="section-mark">
            <a:extLst>
              <a:ext uri="{FF2B5EF4-FFF2-40B4-BE49-F238E27FC236}">
                <a16:creationId xmlns:a16="http://schemas.microsoft.com/office/drawing/2014/main" id="{47C11817-D3DD-497C-983C-FD1D2CB53906}"/>
              </a:ext>
            </a:extLst>
          </p:cNvPr>
          <p:cNvSpPr>
            <a:spLocks noGrp="1"/>
          </p:cNvSpPr>
          <p:nvPr/>
        </p:nvSpPr>
        <p:spPr>
          <a:xfrm>
            <a:off x="533400" y="7534275"/>
            <a:ext cx="85725" cy="228600"/>
          </a:xfrm>
          <a:prstGeom prst="roundRect">
            <a:avLst>
              <a:gd name="adj" fmla="val 50000"/>
            </a:avLst>
          </a:prstGeom>
          <a:solidFill>
            <a:srgbClr val="5D99AE"/>
          </a:solidFill>
          <a:ln w="0">
            <a:noFill/>
            <a:prstDash val="solid"/>
          </a:ln>
        </p:spPr>
      </p:sp>
      <p:sp>
        <p:nvSpPr>
          <p:cNvPr id="34" name="content-heading">
            <a:extLst>
              <a:ext uri="{FF2B5EF4-FFF2-40B4-BE49-F238E27FC236}">
                <a16:creationId xmlns:a16="http://schemas.microsoft.com/office/drawing/2014/main" id="{BC1B5494-48AB-45A6-8D7F-206BC2F4C6AF}"/>
              </a:ext>
            </a:extLst>
          </p:cNvPr>
          <p:cNvSpPr>
            <a:spLocks noGrp="1"/>
          </p:cNvSpPr>
          <p:nvPr/>
        </p:nvSpPr>
        <p:spPr>
          <a:xfrm>
            <a:off x="723900" y="7505700"/>
            <a:ext cx="1333500" cy="285750"/>
          </a:xfrm>
          <a:prstGeom prst="rect">
            <a:avLst/>
          </a:prstGeom>
          <a:noFill/>
          <a:ln w="0">
            <a:noFill/>
            <a:prstDash val="solid"/>
          </a:ln>
        </p:spPr>
        <p:txBody>
          <a:bodyPr wrap="square" lIns="0" tIns="0" rIns="0" bIns="0" anchor="t">
            <a:normAutofit/>
          </a:bodyPr>
          <a:lstStyle/>
          <a:p>
            <a:pPr algn="l">
              <a:defRPr sz="1500" b="1">
                <a:solidFill>
                  <a:srgbClr val="20352A"/>
                </a:solidFill>
                <a:latin typeface="Yu Gothic"/>
                <a:ea typeface="Yu Gothic"/>
                <a:cs typeface="Yu Gothic"/>
              </a:defRPr>
            </a:pPr>
            <a:r>
              <a:rPr sz="1500" b="1">
                <a:solidFill>
                  <a:srgbClr val="20352A"/>
                </a:solidFill>
                <a:latin typeface="Yu Gothic"/>
                <a:ea typeface="Yu Gothic"/>
                <a:cs typeface="Yu Gothic"/>
              </a:rPr>
              <a:t>アクセス</a:t>
            </a:r>
          </a:p>
        </p:txBody>
      </p:sp>
      <p:sp>
        <p:nvSpPr>
          <p:cNvPr id="35" name="tsudanuma-access">
            <a:extLst>
              <a:ext uri="{FF2B5EF4-FFF2-40B4-BE49-F238E27FC236}">
                <a16:creationId xmlns:a16="http://schemas.microsoft.com/office/drawing/2014/main" id="{C5453D3E-5EDE-4DD8-8828-23131BB943F6}"/>
              </a:ext>
            </a:extLst>
          </p:cNvPr>
          <p:cNvSpPr>
            <a:spLocks noGrp="1"/>
          </p:cNvSpPr>
          <p:nvPr/>
        </p:nvSpPr>
        <p:spPr>
          <a:xfrm>
            <a:off x="533400" y="7962900"/>
            <a:ext cx="6496050" cy="762000"/>
          </a:xfrm>
          <a:prstGeom prst="rect">
            <a:avLst/>
          </a:prstGeom>
          <a:noFill/>
          <a:ln w="0">
            <a:noFill/>
            <a:prstDash val="solid"/>
          </a:ln>
        </p:spPr>
        <p:txBody>
          <a:bodyPr wrap="square" lIns="0" tIns="0" rIns="0" bIns="0" anchor="t">
            <a:noAutofit/>
          </a:bodyPr>
          <a:lstStyle/>
          <a:p>
            <a:pPr algn="l">
              <a:defRPr sz="1313" b="0">
                <a:solidFill>
                  <a:srgbClr val="20352A"/>
                </a:solidFill>
                <a:latin typeface="Yu Gothic"/>
                <a:ea typeface="Yu Gothic"/>
                <a:cs typeface="Yu Gothic"/>
              </a:defRPr>
            </a:pPr>
            <a:r>
              <a:rPr sz="1313" b="0">
                <a:solidFill>
                  <a:srgbClr val="20352A"/>
                </a:solidFill>
                <a:latin typeface="Yu Gothic"/>
                <a:ea typeface="Yu Gothic"/>
                <a:cs typeface="Yu Gothic"/>
              </a:rPr>
              <a:t>JR津田沼駅・新津田沼駅から徒歩約8分、京成津田沼駅から徒歩約10分。複数路線から通勤でき、園児家庭にとっても職員にとっても利用しやすい立地です。</a:t>
            </a:r>
          </a:p>
        </p:txBody>
      </p:sp>
      <p:sp>
        <p:nvSpPr>
          <p:cNvPr id="36" name="section-mark">
            <a:extLst>
              <a:ext uri="{FF2B5EF4-FFF2-40B4-BE49-F238E27FC236}">
                <a16:creationId xmlns:a16="http://schemas.microsoft.com/office/drawing/2014/main" id="{EBA4E05B-3CDF-494C-950F-9879F89DA07C}"/>
              </a:ext>
            </a:extLst>
          </p:cNvPr>
          <p:cNvSpPr>
            <a:spLocks noGrp="1"/>
          </p:cNvSpPr>
          <p:nvPr/>
        </p:nvSpPr>
        <p:spPr>
          <a:xfrm>
            <a:off x="533400" y="9020175"/>
            <a:ext cx="85725" cy="228600"/>
          </a:xfrm>
          <a:prstGeom prst="roundRect">
            <a:avLst>
              <a:gd name="adj" fmla="val 50000"/>
            </a:avLst>
          </a:prstGeom>
          <a:solidFill>
            <a:srgbClr val="E39418"/>
          </a:solidFill>
          <a:ln w="0">
            <a:noFill/>
            <a:prstDash val="solid"/>
          </a:ln>
        </p:spPr>
      </p:sp>
      <p:sp>
        <p:nvSpPr>
          <p:cNvPr id="37" name="content-heading">
            <a:extLst>
              <a:ext uri="{FF2B5EF4-FFF2-40B4-BE49-F238E27FC236}">
                <a16:creationId xmlns:a16="http://schemas.microsoft.com/office/drawing/2014/main" id="{98C07620-266D-47B2-8BEC-7B88A01C0784}"/>
              </a:ext>
            </a:extLst>
          </p:cNvPr>
          <p:cNvSpPr>
            <a:spLocks noGrp="1"/>
          </p:cNvSpPr>
          <p:nvPr/>
        </p:nvSpPr>
        <p:spPr>
          <a:xfrm>
            <a:off x="723900" y="8991600"/>
            <a:ext cx="1524000" cy="285750"/>
          </a:xfrm>
          <a:prstGeom prst="rect">
            <a:avLst/>
          </a:prstGeom>
          <a:noFill/>
          <a:ln w="0">
            <a:noFill/>
            <a:prstDash val="solid"/>
          </a:ln>
        </p:spPr>
        <p:txBody>
          <a:bodyPr wrap="square" lIns="0" tIns="0" rIns="0" bIns="0" anchor="t">
            <a:normAutofit/>
          </a:bodyPr>
          <a:lstStyle/>
          <a:p>
            <a:pPr algn="l">
              <a:defRPr sz="1500" b="1">
                <a:solidFill>
                  <a:srgbClr val="20352A"/>
                </a:solidFill>
                <a:latin typeface="Yu Gothic"/>
                <a:ea typeface="Yu Gothic"/>
                <a:cs typeface="Yu Gothic"/>
              </a:defRPr>
            </a:pPr>
            <a:r>
              <a:rPr sz="1500" b="1">
                <a:solidFill>
                  <a:srgbClr val="20352A"/>
                </a:solidFill>
                <a:latin typeface="Yu Gothic"/>
                <a:ea typeface="Yu Gothic"/>
                <a:cs typeface="Yu Gothic"/>
              </a:rPr>
              <a:t>園のつくり</a:t>
            </a:r>
          </a:p>
        </p:txBody>
      </p:sp>
      <p:sp>
        <p:nvSpPr>
          <p:cNvPr id="38" name="tsudanuma-space">
            <a:extLst>
              <a:ext uri="{FF2B5EF4-FFF2-40B4-BE49-F238E27FC236}">
                <a16:creationId xmlns:a16="http://schemas.microsoft.com/office/drawing/2014/main" id="{AC61314D-C651-4087-A32B-68CD5193AF68}"/>
              </a:ext>
            </a:extLst>
          </p:cNvPr>
          <p:cNvSpPr>
            <a:spLocks noGrp="1"/>
          </p:cNvSpPr>
          <p:nvPr/>
        </p:nvSpPr>
        <p:spPr>
          <a:xfrm>
            <a:off x="533400" y="9448800"/>
            <a:ext cx="6496050" cy="762000"/>
          </a:xfrm>
          <a:prstGeom prst="rect">
            <a:avLst/>
          </a:prstGeom>
          <a:noFill/>
          <a:ln w="0">
            <a:noFill/>
            <a:prstDash val="solid"/>
          </a:ln>
        </p:spPr>
        <p:txBody>
          <a:bodyPr wrap="square" lIns="0" tIns="0" rIns="0" bIns="0" anchor="t">
            <a:noAutofit/>
          </a:bodyPr>
          <a:lstStyle/>
          <a:p>
            <a:pPr algn="l">
              <a:defRPr sz="1238" b="0">
                <a:solidFill>
                  <a:srgbClr val="20352A"/>
                </a:solidFill>
                <a:latin typeface="Yu Gothic"/>
                <a:ea typeface="Yu Gothic"/>
                <a:cs typeface="Yu Gothic"/>
              </a:defRPr>
            </a:pPr>
            <a:r>
              <a:rPr sz="1238" b="0">
                <a:solidFill>
                  <a:srgbClr val="20352A"/>
                </a:solidFill>
                <a:latin typeface="Yu Gothic"/>
                <a:ea typeface="Yu Gothic"/>
                <a:cs typeface="Yu Gothic"/>
              </a:rPr>
              <a:t>駅近でありながら、園庭・乳児専用園庭・駐車場を備えています。自園調理の給食、プレイルーム、相談室、休憩室もあり、保育と地域支援を支えます。</a:t>
            </a:r>
          </a:p>
        </p:txBody>
      </p:sp>
    </p:spTree>
    <p:extLst>
      <p:ext uri="{BB962C8B-B14F-4D97-AF65-F5344CB8AC3E}">
        <p14:creationId xmlns:p14="http://schemas.microsoft.com/office/powerpoint/2010/main" val="4136332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16" name="top-accent">
            <a:extLst>
              <a:ext uri="{FF2B5EF4-FFF2-40B4-BE49-F238E27FC236}">
                <a16:creationId xmlns:a16="http://schemas.microsoft.com/office/drawing/2014/main" id="{BC9C604C-3C5E-4170-8A78-18B21EFCBBCA}"/>
              </a:ext>
            </a:extLst>
          </p:cNvPr>
          <p:cNvSpPr>
            <a:spLocks noGrp="1"/>
          </p:cNvSpPr>
          <p:nvPr/>
        </p:nvSpPr>
        <p:spPr>
          <a:xfrm>
            <a:off x="0" y="0"/>
            <a:ext cx="7562850" cy="209550"/>
          </a:xfrm>
          <a:prstGeom prst="rect">
            <a:avLst/>
          </a:prstGeom>
          <a:solidFill>
            <a:srgbClr val="5D99AE"/>
          </a:solidFill>
          <a:ln w="0">
            <a:noFill/>
            <a:prstDash val="solid"/>
          </a:ln>
        </p:spPr>
      </p:sp>
      <p:sp>
        <p:nvSpPr>
          <p:cNvPr id="2" name="section-label">
            <a:extLst>
              <a:ext uri="{FF2B5EF4-FFF2-40B4-BE49-F238E27FC236}">
                <a16:creationId xmlns:a16="http://schemas.microsoft.com/office/drawing/2014/main" id="{B74F600F-7DDD-407C-B90E-49CA048FB28C}"/>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5D99AE"/>
                </a:solidFill>
                <a:latin typeface="Yu Gothic"/>
                <a:ea typeface="Yu Gothic"/>
                <a:cs typeface="Yu Gothic"/>
              </a:defRPr>
            </a:pPr>
            <a:r>
              <a:rPr sz="975" b="1">
                <a:solidFill>
                  <a:srgbClr val="5D99AE"/>
                </a:solidFill>
                <a:latin typeface="Yu Gothic"/>
                <a:ea typeface="Yu Gothic"/>
                <a:cs typeface="Yu Gothic"/>
              </a:rPr>
              <a:t>SCHOOL 03  |  TSUDANUMA</a:t>
            </a:r>
          </a:p>
        </p:txBody>
      </p:sp>
      <p:sp>
        <p:nvSpPr>
          <p:cNvPr id="3" name="header-dot">
            <a:extLst>
              <a:ext uri="{FF2B5EF4-FFF2-40B4-BE49-F238E27FC236}">
                <a16:creationId xmlns:a16="http://schemas.microsoft.com/office/drawing/2014/main" id="{F1778992-B93D-4DFD-9AEB-25CCE860AFB5}"/>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22C4BDAB-06CF-4311-BE3A-5A8D8EC2BB14}"/>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4B03B2BD-654E-4123-82F0-B21DDA48DE59}"/>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D02ED044-58E0-4570-BE25-B2899176446E}"/>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23</a:t>
            </a:r>
          </a:p>
        </p:txBody>
      </p:sp>
      <p:sp>
        <p:nvSpPr>
          <p:cNvPr id="7" name="title-color-field">
            <a:extLst>
              <a:ext uri="{FF2B5EF4-FFF2-40B4-BE49-F238E27FC236}">
                <a16:creationId xmlns:a16="http://schemas.microsoft.com/office/drawing/2014/main" id="{7D0377B5-4175-4C2E-AE0A-25E998F67136}"/>
              </a:ext>
            </a:extLst>
          </p:cNvPr>
          <p:cNvSpPr>
            <a:spLocks noGrp="1"/>
          </p:cNvSpPr>
          <p:nvPr/>
        </p:nvSpPr>
        <p:spPr>
          <a:xfrm>
            <a:off x="400050" y="781050"/>
            <a:ext cx="6762750" cy="1752600"/>
          </a:xfrm>
          <a:prstGeom prst="roundRect">
            <a:avLst>
              <a:gd name="adj" fmla="val 4348"/>
            </a:avLst>
          </a:prstGeom>
          <a:solidFill>
            <a:srgbClr val="5D99AE"/>
          </a:solidFill>
          <a:ln w="0">
            <a:noFill/>
            <a:prstDash val="solid"/>
          </a:ln>
        </p:spPr>
      </p:sp>
      <p:sp>
        <p:nvSpPr>
          <p:cNvPr id="8" name="heading-bar-left">
            <a:extLst>
              <a:ext uri="{FF2B5EF4-FFF2-40B4-BE49-F238E27FC236}">
                <a16:creationId xmlns:a16="http://schemas.microsoft.com/office/drawing/2014/main" id="{D13B44CC-01BE-4667-8304-80CFE0395710}"/>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71383BDE-6657-42AA-9EDD-B0869446FFFA}"/>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91EDAC15-65E3-4AED-982D-36584DE811B4}"/>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86BF0D16-1BC3-4960-B386-9CBB3AE039CB}"/>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C64070A9-B330-41C9-8DC7-437DF4005286}"/>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000" b="1">
                <a:solidFill>
                  <a:srgbClr val="FFFFFF"/>
                </a:solidFill>
                <a:latin typeface="Yu Gothic"/>
                <a:ea typeface="Yu Gothic"/>
                <a:cs typeface="Yu Gothic"/>
              </a:defRPr>
            </a:pPr>
            <a:r>
              <a:rPr sz="3000" b="1">
                <a:solidFill>
                  <a:srgbClr val="FFFFFF"/>
                </a:solidFill>
                <a:latin typeface="Yu Gothic"/>
                <a:ea typeface="Yu Gothic"/>
                <a:cs typeface="Yu Gothic"/>
              </a:rPr>
              <a:t>園の中だけでなく、地域の子育てにも関わる。</a:t>
            </a:r>
          </a:p>
        </p:txBody>
      </p:sp>
      <p:sp>
        <p:nvSpPr>
          <p:cNvPr id="13" name="slide-subtitle">
            <a:extLst>
              <a:ext uri="{FF2B5EF4-FFF2-40B4-BE49-F238E27FC236}">
                <a16:creationId xmlns:a16="http://schemas.microsoft.com/office/drawing/2014/main" id="{A487B5C1-B61D-487E-92A8-A36E28C5B126}"/>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ブレーメン津田沼保育園｜保育と地域支援の特徴</a:t>
            </a:r>
          </a:p>
        </p:txBody>
      </p:sp>
      <p:sp>
        <p:nvSpPr>
          <p:cNvPr id="14" name="title-rule">
            <a:extLst>
              <a:ext uri="{FF2B5EF4-FFF2-40B4-BE49-F238E27FC236}">
                <a16:creationId xmlns:a16="http://schemas.microsoft.com/office/drawing/2014/main" id="{4A92EADB-5DE1-4BD1-91F0-36412E8C7044}"/>
              </a:ext>
            </a:extLst>
          </p:cNvPr>
          <p:cNvSpPr>
            <a:spLocks noGrp="1"/>
          </p:cNvSpPr>
          <p:nvPr/>
        </p:nvSpPr>
        <p:spPr>
          <a:xfrm>
            <a:off x="533400" y="2667000"/>
            <a:ext cx="6496050" cy="57150"/>
          </a:xfrm>
          <a:prstGeom prst="rect">
            <a:avLst/>
          </a:prstGeom>
          <a:solidFill>
            <a:srgbClr val="5D99AE"/>
          </a:solidFill>
          <a:ln w="0">
            <a:noFill/>
            <a:prstDash val="solid"/>
          </a:ln>
        </p:spPr>
      </p:sp>
      <p:sp>
        <p:nvSpPr>
          <p:cNvPr id="15" name="title-rule-highlight">
            <a:extLst>
              <a:ext uri="{FF2B5EF4-FFF2-40B4-BE49-F238E27FC236}">
                <a16:creationId xmlns:a16="http://schemas.microsoft.com/office/drawing/2014/main" id="{5711B3B3-6856-4C3B-80F1-E9FF752CB123}"/>
              </a:ext>
            </a:extLst>
          </p:cNvPr>
          <p:cNvSpPr>
            <a:spLocks noGrp="1"/>
          </p:cNvSpPr>
          <p:nvPr/>
        </p:nvSpPr>
        <p:spPr>
          <a:xfrm>
            <a:off x="2343150" y="2667000"/>
            <a:ext cx="2876550" cy="57150"/>
          </a:xfrm>
          <a:prstGeom prst="rect">
            <a:avLst/>
          </a:prstGeom>
          <a:solidFill>
            <a:srgbClr val="E39418"/>
          </a:solidFill>
          <a:ln w="0">
            <a:noFill/>
            <a:prstDash val="solid"/>
          </a:ln>
        </p:spPr>
      </p:sp>
      <p:pic>
        <p:nvPicPr>
          <p:cNvPr id="46" name="図 45"/>
          <p:cNvPicPr>
            <a:picLocks noChangeAspect="1"/>
          </p:cNvPicPr>
          <p:nvPr/>
        </p:nvPicPr>
        <p:blipFill>
          <a:blip r:embed="rId3"/>
          <a:srcRect l="8058" r="8058"/>
          <a:stretch>
            <a:fillRect/>
          </a:stretch>
        </p:blipFill>
        <p:spPr>
          <a:xfrm>
            <a:off x="533400" y="3067050"/>
            <a:ext cx="3009900" cy="2476500"/>
          </a:xfrm>
          <a:prstGeom prst="roundRect">
            <a:avLst>
              <a:gd name="adj" fmla="val 6154"/>
            </a:avLst>
          </a:prstGeom>
        </p:spPr>
      </p:pic>
      <p:pic>
        <p:nvPicPr>
          <p:cNvPr id="47" name="図 46"/>
          <p:cNvPicPr>
            <a:picLocks noChangeAspect="1"/>
          </p:cNvPicPr>
          <p:nvPr/>
        </p:nvPicPr>
        <p:blipFill>
          <a:blip r:embed="rId4"/>
          <a:srcRect l="1250" r="1250"/>
          <a:stretch>
            <a:fillRect/>
          </a:stretch>
        </p:blipFill>
        <p:spPr>
          <a:xfrm>
            <a:off x="3810000" y="3067050"/>
            <a:ext cx="3219450" cy="2476500"/>
          </a:xfrm>
          <a:prstGeom prst="roundRect">
            <a:avLst>
              <a:gd name="adj" fmla="val 6154"/>
            </a:avLst>
          </a:prstGeom>
        </p:spPr>
      </p:pic>
      <p:sp>
        <p:nvSpPr>
          <p:cNvPr id="18" name="section-mark">
            <a:extLst>
              <a:ext uri="{FF2B5EF4-FFF2-40B4-BE49-F238E27FC236}">
                <a16:creationId xmlns:a16="http://schemas.microsoft.com/office/drawing/2014/main" id="{1B1F6AE1-A132-4A42-A586-06949545DA93}"/>
              </a:ext>
            </a:extLst>
          </p:cNvPr>
          <p:cNvSpPr>
            <a:spLocks noGrp="1"/>
          </p:cNvSpPr>
          <p:nvPr/>
        </p:nvSpPr>
        <p:spPr>
          <a:xfrm>
            <a:off x="533400" y="6010275"/>
            <a:ext cx="85725" cy="228600"/>
          </a:xfrm>
          <a:prstGeom prst="roundRect">
            <a:avLst>
              <a:gd name="adj" fmla="val 50000"/>
            </a:avLst>
          </a:prstGeom>
          <a:solidFill>
            <a:srgbClr val="5D99AE"/>
          </a:solidFill>
          <a:ln w="0">
            <a:noFill/>
            <a:prstDash val="solid"/>
          </a:ln>
        </p:spPr>
      </p:sp>
      <p:sp>
        <p:nvSpPr>
          <p:cNvPr id="19" name="content-heading">
            <a:extLst>
              <a:ext uri="{FF2B5EF4-FFF2-40B4-BE49-F238E27FC236}">
                <a16:creationId xmlns:a16="http://schemas.microsoft.com/office/drawing/2014/main" id="{6CBE81EF-6436-4BC0-9272-99827CB4BDF0}"/>
              </a:ext>
            </a:extLst>
          </p:cNvPr>
          <p:cNvSpPr>
            <a:spLocks noGrp="1"/>
          </p:cNvSpPr>
          <p:nvPr/>
        </p:nvSpPr>
        <p:spPr>
          <a:xfrm>
            <a:off x="723900" y="5981700"/>
            <a:ext cx="1905000" cy="285750"/>
          </a:xfrm>
          <a:prstGeom prst="rect">
            <a:avLst/>
          </a:prstGeom>
          <a:noFill/>
          <a:ln w="0">
            <a:noFill/>
            <a:prstDash val="solid"/>
          </a:ln>
        </p:spPr>
        <p:txBody>
          <a:bodyPr wrap="square" lIns="0" tIns="0" rIns="0" bIns="0" anchor="t">
            <a:normAutofit/>
          </a:bodyPr>
          <a:lstStyle/>
          <a:p>
            <a:pPr algn="l">
              <a:defRPr sz="1500" b="1">
                <a:solidFill>
                  <a:srgbClr val="20352A"/>
                </a:solidFill>
                <a:latin typeface="Yu Gothic"/>
                <a:ea typeface="Yu Gothic"/>
                <a:cs typeface="Yu Gothic"/>
              </a:defRPr>
            </a:pPr>
            <a:r>
              <a:rPr sz="1500" b="1">
                <a:solidFill>
                  <a:srgbClr val="20352A"/>
                </a:solidFill>
                <a:latin typeface="Yu Gothic"/>
                <a:ea typeface="Yu Gothic"/>
                <a:cs typeface="Yu Gothic"/>
              </a:rPr>
              <a:t>この園のPR</a:t>
            </a:r>
          </a:p>
        </p:txBody>
      </p:sp>
      <p:sp>
        <p:nvSpPr>
          <p:cNvPr id="20" name="bullet-0">
            <a:extLst>
              <a:ext uri="{FF2B5EF4-FFF2-40B4-BE49-F238E27FC236}">
                <a16:creationId xmlns:a16="http://schemas.microsoft.com/office/drawing/2014/main" id="{E512BDD7-D904-4794-A81C-CD5196E8E98C}"/>
              </a:ext>
            </a:extLst>
          </p:cNvPr>
          <p:cNvSpPr>
            <a:spLocks noGrp="1"/>
          </p:cNvSpPr>
          <p:nvPr/>
        </p:nvSpPr>
        <p:spPr>
          <a:xfrm>
            <a:off x="533400" y="6591300"/>
            <a:ext cx="76200" cy="76200"/>
          </a:xfrm>
          <a:prstGeom prst="ellipse">
            <a:avLst/>
          </a:prstGeom>
          <a:solidFill>
            <a:srgbClr val="5D99AE"/>
          </a:solidFill>
          <a:ln w="0">
            <a:noFill/>
            <a:prstDash val="solid"/>
          </a:ln>
        </p:spPr>
      </p:sp>
      <p:sp>
        <p:nvSpPr>
          <p:cNvPr id="21" name="bullet-text-0">
            <a:extLst>
              <a:ext uri="{FF2B5EF4-FFF2-40B4-BE49-F238E27FC236}">
                <a16:creationId xmlns:a16="http://schemas.microsoft.com/office/drawing/2014/main" id="{36245D0B-30D7-401B-98D6-0653D413E6E6}"/>
              </a:ext>
            </a:extLst>
          </p:cNvPr>
          <p:cNvSpPr>
            <a:spLocks noGrp="1"/>
          </p:cNvSpPr>
          <p:nvPr/>
        </p:nvSpPr>
        <p:spPr>
          <a:xfrm>
            <a:off x="723900" y="6515100"/>
            <a:ext cx="6305550" cy="279559"/>
          </a:xfrm>
          <a:prstGeom prst="rect">
            <a:avLst/>
          </a:prstGeom>
          <a:noFill/>
          <a:ln w="0">
            <a:noFill/>
            <a:prstDash val="solid"/>
          </a:ln>
        </p:spPr>
        <p:txBody>
          <a:bodyPr wrap="square" lIns="0" tIns="0" rIns="0" bIns="0" anchor="t">
            <a:normAutofit fontScale="88879"/>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認可保育所として日々の生活を丁寧に支えながら、一時預かりを通して地域家庭にも関わります。</a:t>
            </a:r>
          </a:p>
        </p:txBody>
      </p:sp>
      <p:sp>
        <p:nvSpPr>
          <p:cNvPr id="22" name="bullet-1">
            <a:extLst>
              <a:ext uri="{FF2B5EF4-FFF2-40B4-BE49-F238E27FC236}">
                <a16:creationId xmlns:a16="http://schemas.microsoft.com/office/drawing/2014/main" id="{1AF71ABB-E787-4BB1-9198-812BD3B95CF9}"/>
              </a:ext>
            </a:extLst>
          </p:cNvPr>
          <p:cNvSpPr>
            <a:spLocks noGrp="1"/>
          </p:cNvSpPr>
          <p:nvPr/>
        </p:nvSpPr>
        <p:spPr>
          <a:xfrm>
            <a:off x="533400" y="6975634"/>
            <a:ext cx="76200" cy="76200"/>
          </a:xfrm>
          <a:prstGeom prst="ellipse">
            <a:avLst/>
          </a:prstGeom>
          <a:solidFill>
            <a:srgbClr val="5D99AE"/>
          </a:solidFill>
          <a:ln w="0">
            <a:noFill/>
            <a:prstDash val="solid"/>
          </a:ln>
        </p:spPr>
      </p:sp>
      <p:sp>
        <p:nvSpPr>
          <p:cNvPr id="23" name="bullet-text-1">
            <a:extLst>
              <a:ext uri="{FF2B5EF4-FFF2-40B4-BE49-F238E27FC236}">
                <a16:creationId xmlns:a16="http://schemas.microsoft.com/office/drawing/2014/main" id="{D0873258-BBC9-46AA-81EB-D4BDE99CA27A}"/>
              </a:ext>
            </a:extLst>
          </p:cNvPr>
          <p:cNvSpPr>
            <a:spLocks noGrp="1"/>
          </p:cNvSpPr>
          <p:nvPr/>
        </p:nvSpPr>
        <p:spPr>
          <a:xfrm>
            <a:off x="723900" y="6899434"/>
            <a:ext cx="6305550" cy="530543"/>
          </a:xfrm>
          <a:prstGeom prst="rect">
            <a:avLst/>
          </a:prstGeom>
          <a:noFill/>
          <a:ln w="0">
            <a:noFill/>
            <a:prstDash val="solid"/>
          </a:ln>
        </p:spPr>
        <p:txBody>
          <a:bodyPr wrap="square" lIns="0" tIns="0" rIns="0" bIns="0" anchor="t">
            <a:normAutofit/>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一時預かり『ブレーメンキッズルーム』は平日8:30-16:30。保護者の事情や子育て相談の入口になります。</a:t>
            </a:r>
          </a:p>
        </p:txBody>
      </p:sp>
      <p:sp>
        <p:nvSpPr>
          <p:cNvPr id="24" name="bullet-2">
            <a:extLst>
              <a:ext uri="{FF2B5EF4-FFF2-40B4-BE49-F238E27FC236}">
                <a16:creationId xmlns:a16="http://schemas.microsoft.com/office/drawing/2014/main" id="{3B967F15-2B19-43B2-A5C6-52FEBD787850}"/>
              </a:ext>
            </a:extLst>
          </p:cNvPr>
          <p:cNvSpPr>
            <a:spLocks noGrp="1"/>
          </p:cNvSpPr>
          <p:nvPr/>
        </p:nvSpPr>
        <p:spPr>
          <a:xfrm>
            <a:off x="533400" y="7610951"/>
            <a:ext cx="76200" cy="76200"/>
          </a:xfrm>
          <a:prstGeom prst="ellipse">
            <a:avLst/>
          </a:prstGeom>
          <a:solidFill>
            <a:srgbClr val="5D99AE"/>
          </a:solidFill>
          <a:ln w="0">
            <a:noFill/>
            <a:prstDash val="solid"/>
          </a:ln>
        </p:spPr>
      </p:sp>
      <p:sp>
        <p:nvSpPr>
          <p:cNvPr id="25" name="bullet-text-2">
            <a:extLst>
              <a:ext uri="{FF2B5EF4-FFF2-40B4-BE49-F238E27FC236}">
                <a16:creationId xmlns:a16="http://schemas.microsoft.com/office/drawing/2014/main" id="{E4425403-57FF-4D53-9A0C-CB2132DF9394}"/>
              </a:ext>
            </a:extLst>
          </p:cNvPr>
          <p:cNvSpPr>
            <a:spLocks noGrp="1"/>
          </p:cNvSpPr>
          <p:nvPr/>
        </p:nvSpPr>
        <p:spPr>
          <a:xfrm>
            <a:off x="723900" y="7534751"/>
            <a:ext cx="6305550" cy="279559"/>
          </a:xfrm>
          <a:prstGeom prst="rect">
            <a:avLst/>
          </a:prstGeom>
          <a:noFill/>
          <a:ln w="0">
            <a:noFill/>
            <a:prstDash val="solid"/>
          </a:ln>
        </p:spPr>
        <p:txBody>
          <a:bodyPr wrap="square" lIns="0" tIns="0" rIns="0" bIns="0" anchor="t">
            <a:normAutofit fontScale="85609"/>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乳児専用園庭と通常園庭を使い分け、年齢や生活リズムに応じた安全な戸外活動を考えます。</a:t>
            </a:r>
          </a:p>
        </p:txBody>
      </p:sp>
      <p:sp>
        <p:nvSpPr>
          <p:cNvPr id="26" name="bullet-3">
            <a:extLst>
              <a:ext uri="{FF2B5EF4-FFF2-40B4-BE49-F238E27FC236}">
                <a16:creationId xmlns:a16="http://schemas.microsoft.com/office/drawing/2014/main" id="{590CB7B0-874D-4B37-89E9-AF3C09C3EEFC}"/>
              </a:ext>
            </a:extLst>
          </p:cNvPr>
          <p:cNvSpPr>
            <a:spLocks noGrp="1"/>
          </p:cNvSpPr>
          <p:nvPr/>
        </p:nvSpPr>
        <p:spPr>
          <a:xfrm>
            <a:off x="533400" y="7995285"/>
            <a:ext cx="76200" cy="76200"/>
          </a:xfrm>
          <a:prstGeom prst="ellipse">
            <a:avLst/>
          </a:prstGeom>
          <a:solidFill>
            <a:srgbClr val="5D99AE"/>
          </a:solidFill>
          <a:ln w="0">
            <a:noFill/>
            <a:prstDash val="solid"/>
          </a:ln>
        </p:spPr>
      </p:sp>
      <p:sp>
        <p:nvSpPr>
          <p:cNvPr id="27" name="bullet-text-3">
            <a:extLst>
              <a:ext uri="{FF2B5EF4-FFF2-40B4-BE49-F238E27FC236}">
                <a16:creationId xmlns:a16="http://schemas.microsoft.com/office/drawing/2014/main" id="{66FF8A72-7C5B-4C1A-AB57-DD23ADACD820}"/>
              </a:ext>
            </a:extLst>
          </p:cNvPr>
          <p:cNvSpPr>
            <a:spLocks noGrp="1"/>
          </p:cNvSpPr>
          <p:nvPr/>
        </p:nvSpPr>
        <p:spPr>
          <a:xfrm>
            <a:off x="723900" y="7919085"/>
            <a:ext cx="6305550" cy="279559"/>
          </a:xfrm>
          <a:prstGeom prst="rect">
            <a:avLst/>
          </a:prstGeom>
          <a:noFill/>
          <a:ln w="0">
            <a:noFill/>
            <a:prstDash val="solid"/>
          </a:ln>
        </p:spPr>
        <p:txBody>
          <a:bodyPr wrap="square" lIns="0" tIns="0" rIns="0" bIns="0" anchor="t">
            <a:normAutofit/>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自園調理の給食を通して、栄養職・調理職と子どもの食べる姿を共有します。</a:t>
            </a:r>
          </a:p>
        </p:txBody>
      </p:sp>
      <p:sp>
        <p:nvSpPr>
          <p:cNvPr id="28" name="bullet-4">
            <a:extLst>
              <a:ext uri="{FF2B5EF4-FFF2-40B4-BE49-F238E27FC236}">
                <a16:creationId xmlns:a16="http://schemas.microsoft.com/office/drawing/2014/main" id="{0F4CC94F-F697-477D-8A26-C4116231892E}"/>
              </a:ext>
            </a:extLst>
          </p:cNvPr>
          <p:cNvSpPr>
            <a:spLocks noGrp="1"/>
          </p:cNvSpPr>
          <p:nvPr/>
        </p:nvSpPr>
        <p:spPr>
          <a:xfrm>
            <a:off x="533400" y="8379619"/>
            <a:ext cx="76200" cy="76200"/>
          </a:xfrm>
          <a:prstGeom prst="ellipse">
            <a:avLst/>
          </a:prstGeom>
          <a:solidFill>
            <a:srgbClr val="5D99AE"/>
          </a:solidFill>
          <a:ln w="0">
            <a:noFill/>
            <a:prstDash val="solid"/>
          </a:ln>
        </p:spPr>
      </p:sp>
      <p:sp>
        <p:nvSpPr>
          <p:cNvPr id="29" name="bullet-text-4">
            <a:extLst>
              <a:ext uri="{FF2B5EF4-FFF2-40B4-BE49-F238E27FC236}">
                <a16:creationId xmlns:a16="http://schemas.microsoft.com/office/drawing/2014/main" id="{0A98E042-512F-43B6-87D6-0925706A4DC6}"/>
              </a:ext>
            </a:extLst>
          </p:cNvPr>
          <p:cNvSpPr>
            <a:spLocks noGrp="1"/>
          </p:cNvSpPr>
          <p:nvPr/>
        </p:nvSpPr>
        <p:spPr>
          <a:xfrm>
            <a:off x="723900" y="8303419"/>
            <a:ext cx="6305550" cy="279559"/>
          </a:xfrm>
          <a:prstGeom prst="rect">
            <a:avLst/>
          </a:prstGeom>
          <a:noFill/>
          <a:ln w="0">
            <a:noFill/>
            <a:prstDash val="solid"/>
          </a:ln>
        </p:spPr>
        <p:txBody>
          <a:bodyPr wrap="square" lIns="0" tIns="0" rIns="0" bIns="0" anchor="t">
            <a:normAutofit/>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主任・副主任・クラスリーダーを配置し、複数担任を基本に情報を共有します。</a:t>
            </a:r>
          </a:p>
        </p:txBody>
      </p:sp>
      <p:sp>
        <p:nvSpPr>
          <p:cNvPr id="30" name="tsudanuma-end">
            <a:extLst>
              <a:ext uri="{FF2B5EF4-FFF2-40B4-BE49-F238E27FC236}">
                <a16:creationId xmlns:a16="http://schemas.microsoft.com/office/drawing/2014/main" id="{42CB045A-7D97-4FAD-852D-070F985C8983}"/>
              </a:ext>
            </a:extLst>
          </p:cNvPr>
          <p:cNvSpPr>
            <a:spLocks noGrp="1"/>
          </p:cNvSpPr>
          <p:nvPr/>
        </p:nvSpPr>
        <p:spPr>
          <a:xfrm>
            <a:off x="533400" y="9658350"/>
            <a:ext cx="6496050" cy="114300"/>
          </a:xfrm>
          <a:prstGeom prst="roundRect">
            <a:avLst>
              <a:gd name="adj" fmla="val 50000"/>
            </a:avLst>
          </a:prstGeom>
          <a:solidFill>
            <a:srgbClr val="5D99AE"/>
          </a:solidFill>
          <a:ln w="0">
            <a:noFill/>
            <a:prstDash val="solid"/>
          </a:ln>
        </p:spPr>
      </p:sp>
    </p:spTree>
    <p:extLst>
      <p:ext uri="{BB962C8B-B14F-4D97-AF65-F5344CB8AC3E}">
        <p14:creationId xmlns:p14="http://schemas.microsoft.com/office/powerpoint/2010/main" val="18025667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32" name="top-accent">
            <a:extLst>
              <a:ext uri="{FF2B5EF4-FFF2-40B4-BE49-F238E27FC236}">
                <a16:creationId xmlns:a16="http://schemas.microsoft.com/office/drawing/2014/main" id="{0E64BD5A-FD77-4219-BEB5-54521F27898B}"/>
              </a:ext>
            </a:extLst>
          </p:cNvPr>
          <p:cNvSpPr>
            <a:spLocks noGrp="1"/>
          </p:cNvSpPr>
          <p:nvPr/>
        </p:nvSpPr>
        <p:spPr>
          <a:xfrm>
            <a:off x="0" y="0"/>
            <a:ext cx="7562850" cy="209550"/>
          </a:xfrm>
          <a:prstGeom prst="rect">
            <a:avLst/>
          </a:prstGeom>
          <a:solidFill>
            <a:srgbClr val="5D99AE"/>
          </a:solidFill>
          <a:ln w="0">
            <a:noFill/>
            <a:prstDash val="solid"/>
          </a:ln>
        </p:spPr>
      </p:sp>
      <p:sp>
        <p:nvSpPr>
          <p:cNvPr id="2" name="section-label">
            <a:extLst>
              <a:ext uri="{FF2B5EF4-FFF2-40B4-BE49-F238E27FC236}">
                <a16:creationId xmlns:a16="http://schemas.microsoft.com/office/drawing/2014/main" id="{D9B5AE69-D523-409B-8D6A-7B3BA9E606A2}"/>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5D99AE"/>
                </a:solidFill>
                <a:latin typeface="Yu Gothic"/>
                <a:ea typeface="Yu Gothic"/>
                <a:cs typeface="Yu Gothic"/>
              </a:defRPr>
            </a:pPr>
            <a:r>
              <a:rPr sz="975" b="1">
                <a:solidFill>
                  <a:srgbClr val="5D99AE"/>
                </a:solidFill>
                <a:latin typeface="Yu Gothic"/>
                <a:ea typeface="Yu Gothic"/>
                <a:cs typeface="Yu Gothic"/>
              </a:rPr>
              <a:t>SCHOOL 03  |  TSUDANUMA</a:t>
            </a:r>
          </a:p>
        </p:txBody>
      </p:sp>
      <p:sp>
        <p:nvSpPr>
          <p:cNvPr id="3" name="header-dot">
            <a:extLst>
              <a:ext uri="{FF2B5EF4-FFF2-40B4-BE49-F238E27FC236}">
                <a16:creationId xmlns:a16="http://schemas.microsoft.com/office/drawing/2014/main" id="{2DC5A8EE-4431-4E72-9500-49B07A0952E6}"/>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D97E1B5D-D886-49EB-9704-17D9533C7DB7}"/>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8EA62A0A-FA5E-4E9B-ACD4-E87DF41E9FAC}"/>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99BF5C49-03AB-4607-9920-6226AA352063}"/>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24</a:t>
            </a:r>
          </a:p>
        </p:txBody>
      </p:sp>
      <p:sp>
        <p:nvSpPr>
          <p:cNvPr id="7" name="title-color-field">
            <a:extLst>
              <a:ext uri="{FF2B5EF4-FFF2-40B4-BE49-F238E27FC236}">
                <a16:creationId xmlns:a16="http://schemas.microsoft.com/office/drawing/2014/main" id="{0965201B-39EF-47FB-84CE-3562E700B083}"/>
              </a:ext>
            </a:extLst>
          </p:cNvPr>
          <p:cNvSpPr>
            <a:spLocks noGrp="1"/>
          </p:cNvSpPr>
          <p:nvPr/>
        </p:nvSpPr>
        <p:spPr>
          <a:xfrm>
            <a:off x="400050" y="781050"/>
            <a:ext cx="6762750" cy="1752600"/>
          </a:xfrm>
          <a:prstGeom prst="roundRect">
            <a:avLst>
              <a:gd name="adj" fmla="val 4348"/>
            </a:avLst>
          </a:prstGeom>
          <a:solidFill>
            <a:srgbClr val="5D99AE"/>
          </a:solidFill>
          <a:ln w="0">
            <a:noFill/>
            <a:prstDash val="solid"/>
          </a:ln>
        </p:spPr>
      </p:sp>
      <p:sp>
        <p:nvSpPr>
          <p:cNvPr id="8" name="heading-bar-left">
            <a:extLst>
              <a:ext uri="{FF2B5EF4-FFF2-40B4-BE49-F238E27FC236}">
                <a16:creationId xmlns:a16="http://schemas.microsoft.com/office/drawing/2014/main" id="{015101DE-BAEC-4C7C-9C04-BB2371D93B27}"/>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A373B02E-902C-4448-B319-5B78C7DE523D}"/>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C55EDEA2-4277-46D8-8B60-0906D427BC91}"/>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19237697-C9DE-4756-8D2C-6E25E8E39EF7}"/>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6C3C85D5-F579-4B06-BDAF-DA7B0611F3BA}"/>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075" b="1">
                <a:solidFill>
                  <a:srgbClr val="FFFFFF"/>
                </a:solidFill>
                <a:latin typeface="Yu Gothic"/>
                <a:ea typeface="Yu Gothic"/>
                <a:cs typeface="Yu Gothic"/>
              </a:defRPr>
            </a:pPr>
            <a:r>
              <a:rPr sz="3075" b="1">
                <a:solidFill>
                  <a:srgbClr val="FFFFFF"/>
                </a:solidFill>
                <a:latin typeface="Yu Gothic"/>
                <a:ea typeface="Yu Gothic"/>
                <a:cs typeface="Yu Gothic"/>
              </a:rPr>
              <a:t>多様な保育ニーズに触れ、</a:t>
            </a:r>
          </a:p>
          <a:p>
            <a:pPr algn="ctr">
              <a:defRPr sz="3075" b="1">
                <a:solidFill>
                  <a:srgbClr val="FFFFFF"/>
                </a:solidFill>
                <a:latin typeface="Yu Gothic"/>
                <a:ea typeface="Yu Gothic"/>
                <a:cs typeface="Yu Gothic"/>
              </a:defRPr>
            </a:pPr>
            <a:r>
              <a:rPr sz="3075" b="1">
                <a:solidFill>
                  <a:srgbClr val="FFFFFF"/>
                </a:solidFill>
                <a:latin typeface="Yu Gothic"/>
                <a:ea typeface="Yu Gothic"/>
                <a:cs typeface="Yu Gothic"/>
              </a:rPr>
              <a:t>対応力を育てる。</a:t>
            </a:r>
          </a:p>
        </p:txBody>
      </p:sp>
      <p:sp>
        <p:nvSpPr>
          <p:cNvPr id="13" name="slide-subtitle">
            <a:extLst>
              <a:ext uri="{FF2B5EF4-FFF2-40B4-BE49-F238E27FC236}">
                <a16:creationId xmlns:a16="http://schemas.microsoft.com/office/drawing/2014/main" id="{5EC23BF0-8BEE-4883-BFBE-275637DDD187}"/>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ブレーメン津田沼保育園｜働く環境と身につく力</a:t>
            </a:r>
          </a:p>
        </p:txBody>
      </p:sp>
      <p:sp>
        <p:nvSpPr>
          <p:cNvPr id="14" name="title-rule">
            <a:extLst>
              <a:ext uri="{FF2B5EF4-FFF2-40B4-BE49-F238E27FC236}">
                <a16:creationId xmlns:a16="http://schemas.microsoft.com/office/drawing/2014/main" id="{88293174-7252-43A4-9FB7-5301135A6069}"/>
              </a:ext>
            </a:extLst>
          </p:cNvPr>
          <p:cNvSpPr>
            <a:spLocks noGrp="1"/>
          </p:cNvSpPr>
          <p:nvPr/>
        </p:nvSpPr>
        <p:spPr>
          <a:xfrm>
            <a:off x="533400" y="2667000"/>
            <a:ext cx="6496050" cy="57150"/>
          </a:xfrm>
          <a:prstGeom prst="rect">
            <a:avLst/>
          </a:prstGeom>
          <a:solidFill>
            <a:srgbClr val="5D99AE"/>
          </a:solidFill>
          <a:ln w="0">
            <a:noFill/>
            <a:prstDash val="solid"/>
          </a:ln>
        </p:spPr>
      </p:sp>
      <p:sp>
        <p:nvSpPr>
          <p:cNvPr id="15" name="title-rule-highlight">
            <a:extLst>
              <a:ext uri="{FF2B5EF4-FFF2-40B4-BE49-F238E27FC236}">
                <a16:creationId xmlns:a16="http://schemas.microsoft.com/office/drawing/2014/main" id="{B974C6CC-EE07-40EA-9AC2-01BCB34C6927}"/>
              </a:ext>
            </a:extLst>
          </p:cNvPr>
          <p:cNvSpPr>
            <a:spLocks noGrp="1"/>
          </p:cNvSpPr>
          <p:nvPr/>
        </p:nvSpPr>
        <p:spPr>
          <a:xfrm>
            <a:off x="2343150" y="2667000"/>
            <a:ext cx="2876550" cy="57150"/>
          </a:xfrm>
          <a:prstGeom prst="rect">
            <a:avLst/>
          </a:prstGeom>
          <a:solidFill>
            <a:srgbClr val="E39418"/>
          </a:solidFill>
          <a:ln w="0">
            <a:noFill/>
            <a:prstDash val="solid"/>
          </a:ln>
        </p:spPr>
      </p:sp>
      <p:sp>
        <p:nvSpPr>
          <p:cNvPr id="16" name="tsudanuma-lead">
            <a:extLst>
              <a:ext uri="{FF2B5EF4-FFF2-40B4-BE49-F238E27FC236}">
                <a16:creationId xmlns:a16="http://schemas.microsoft.com/office/drawing/2014/main" id="{1385C609-11FC-4C86-BF2C-A11106AD5C43}"/>
              </a:ext>
            </a:extLst>
          </p:cNvPr>
          <p:cNvSpPr>
            <a:spLocks noGrp="1"/>
          </p:cNvSpPr>
          <p:nvPr/>
        </p:nvSpPr>
        <p:spPr>
          <a:xfrm>
            <a:off x="533400" y="3086100"/>
            <a:ext cx="6496050" cy="2362200"/>
          </a:xfrm>
          <a:prstGeom prst="roundRect">
            <a:avLst>
              <a:gd name="adj" fmla="val 3226"/>
            </a:avLst>
          </a:prstGeom>
          <a:solidFill>
            <a:srgbClr val="DDEFF3"/>
          </a:solidFill>
          <a:ln w="0">
            <a:noFill/>
            <a:prstDash val="solid"/>
          </a:ln>
        </p:spPr>
      </p:sp>
      <p:sp>
        <p:nvSpPr>
          <p:cNvPr id="17" name="tsudanuma-work-title">
            <a:extLst>
              <a:ext uri="{FF2B5EF4-FFF2-40B4-BE49-F238E27FC236}">
                <a16:creationId xmlns:a16="http://schemas.microsoft.com/office/drawing/2014/main" id="{C586BF2C-C51A-4CF9-9D55-B9BFE86C91CF}"/>
              </a:ext>
            </a:extLst>
          </p:cNvPr>
          <p:cNvSpPr>
            <a:spLocks noGrp="1"/>
          </p:cNvSpPr>
          <p:nvPr/>
        </p:nvSpPr>
        <p:spPr>
          <a:xfrm>
            <a:off x="819150" y="3333750"/>
            <a:ext cx="5924550" cy="723900"/>
          </a:xfrm>
          <a:prstGeom prst="rect">
            <a:avLst/>
          </a:prstGeom>
          <a:noFill/>
          <a:ln w="0">
            <a:noFill/>
            <a:prstDash val="solid"/>
          </a:ln>
        </p:spPr>
        <p:txBody>
          <a:bodyPr wrap="square" lIns="0" tIns="0" rIns="0" bIns="0" anchor="t">
            <a:normAutofit/>
          </a:bodyPr>
          <a:lstStyle/>
          <a:p>
            <a:pPr algn="ctr">
              <a:defRPr sz="2100" b="1">
                <a:solidFill>
                  <a:srgbClr val="5D99AE"/>
                </a:solidFill>
                <a:latin typeface="Yu Gothic"/>
                <a:ea typeface="Yu Gothic"/>
                <a:cs typeface="Yu Gothic"/>
              </a:defRPr>
            </a:pPr>
            <a:r>
              <a:rPr sz="2100" b="1">
                <a:solidFill>
                  <a:srgbClr val="5D99AE"/>
                </a:solidFill>
                <a:latin typeface="Yu Gothic"/>
                <a:ea typeface="Yu Gothic"/>
                <a:cs typeface="Yu Gothic"/>
              </a:rPr>
              <a:t>通常保育と一時預かり。</a:t>
            </a:r>
          </a:p>
          <a:p>
            <a:pPr algn="ctr">
              <a:defRPr sz="2100" b="1">
                <a:solidFill>
                  <a:srgbClr val="5D99AE"/>
                </a:solidFill>
                <a:latin typeface="Yu Gothic"/>
                <a:ea typeface="Yu Gothic"/>
                <a:cs typeface="Yu Gothic"/>
              </a:defRPr>
            </a:pPr>
            <a:r>
              <a:rPr sz="2100" b="1">
                <a:solidFill>
                  <a:srgbClr val="5D99AE"/>
                </a:solidFill>
                <a:latin typeface="Yu Gothic"/>
                <a:ea typeface="Yu Gothic"/>
                <a:cs typeface="Yu Gothic"/>
              </a:rPr>
              <a:t>二つの入口から家庭を見る。</a:t>
            </a:r>
          </a:p>
        </p:txBody>
      </p:sp>
      <p:sp>
        <p:nvSpPr>
          <p:cNvPr id="18" name="tsudanuma-work-copy">
            <a:extLst>
              <a:ext uri="{FF2B5EF4-FFF2-40B4-BE49-F238E27FC236}">
                <a16:creationId xmlns:a16="http://schemas.microsoft.com/office/drawing/2014/main" id="{140C29D5-C5CA-4683-9840-52B95C7FD742}"/>
              </a:ext>
            </a:extLst>
          </p:cNvPr>
          <p:cNvSpPr>
            <a:spLocks noGrp="1"/>
          </p:cNvSpPr>
          <p:nvPr/>
        </p:nvSpPr>
        <p:spPr>
          <a:xfrm>
            <a:off x="819150" y="4229100"/>
            <a:ext cx="5924550" cy="952500"/>
          </a:xfrm>
          <a:prstGeom prst="rect">
            <a:avLst/>
          </a:prstGeom>
          <a:noFill/>
          <a:ln w="0">
            <a:noFill/>
            <a:prstDash val="solid"/>
          </a:ln>
        </p:spPr>
        <p:txBody>
          <a:bodyPr wrap="square" lIns="0" tIns="0" rIns="0" bIns="0" anchor="t">
            <a:noAutofit/>
          </a:bodyPr>
          <a:lstStyle/>
          <a:p>
            <a:pPr algn="l">
              <a:defRPr sz="1275" b="0">
                <a:solidFill>
                  <a:srgbClr val="20352A"/>
                </a:solidFill>
                <a:latin typeface="Yu Gothic"/>
                <a:ea typeface="Yu Gothic"/>
                <a:cs typeface="Yu Gothic"/>
              </a:defRPr>
            </a:pPr>
            <a:r>
              <a:rPr sz="1275" b="0">
                <a:solidFill>
                  <a:srgbClr val="20352A"/>
                </a:solidFill>
                <a:latin typeface="Yu Gothic"/>
                <a:ea typeface="Yu Gothic"/>
                <a:cs typeface="Yu Gothic"/>
              </a:rPr>
              <a:t>毎日通う家庭だけでなく、仕事、通院、きょうだいの行事、育児疲れなど、さまざまな理由で一時的に保育を必要とする家庭と出会います。短い関わりの中で子どもの安心をつくり、保護者の話を聞き、必要に応じて園内外へつなぐ経験は、地域の子育て支援を考える力になります。</a:t>
            </a:r>
          </a:p>
        </p:txBody>
      </p:sp>
      <p:sp>
        <p:nvSpPr>
          <p:cNvPr id="19" name="section-mark">
            <a:extLst>
              <a:ext uri="{FF2B5EF4-FFF2-40B4-BE49-F238E27FC236}">
                <a16:creationId xmlns:a16="http://schemas.microsoft.com/office/drawing/2014/main" id="{19F39EC8-857C-40A1-B39D-276EDDE26FE2}"/>
              </a:ext>
            </a:extLst>
          </p:cNvPr>
          <p:cNvSpPr>
            <a:spLocks noGrp="1"/>
          </p:cNvSpPr>
          <p:nvPr/>
        </p:nvSpPr>
        <p:spPr>
          <a:xfrm>
            <a:off x="533400" y="5991225"/>
            <a:ext cx="85725" cy="228600"/>
          </a:xfrm>
          <a:prstGeom prst="roundRect">
            <a:avLst>
              <a:gd name="adj" fmla="val 50000"/>
            </a:avLst>
          </a:prstGeom>
          <a:solidFill>
            <a:srgbClr val="E39418"/>
          </a:solidFill>
          <a:ln w="0">
            <a:noFill/>
            <a:prstDash val="solid"/>
          </a:ln>
        </p:spPr>
      </p:sp>
      <p:sp>
        <p:nvSpPr>
          <p:cNvPr id="20" name="content-heading">
            <a:extLst>
              <a:ext uri="{FF2B5EF4-FFF2-40B4-BE49-F238E27FC236}">
                <a16:creationId xmlns:a16="http://schemas.microsoft.com/office/drawing/2014/main" id="{6C7F4788-7AE3-47E5-BA20-DF32EA3DF037}"/>
              </a:ext>
            </a:extLst>
          </p:cNvPr>
          <p:cNvSpPr>
            <a:spLocks noGrp="1"/>
          </p:cNvSpPr>
          <p:nvPr/>
        </p:nvSpPr>
        <p:spPr>
          <a:xfrm>
            <a:off x="723900" y="5962650"/>
            <a:ext cx="2762250" cy="285750"/>
          </a:xfrm>
          <a:prstGeom prst="rect">
            <a:avLst/>
          </a:prstGeom>
          <a:noFill/>
          <a:ln w="0">
            <a:noFill/>
            <a:prstDash val="solid"/>
          </a:ln>
        </p:spPr>
        <p:txBody>
          <a:bodyPr wrap="square" lIns="0" tIns="0" rIns="0" bIns="0" anchor="t">
            <a:normAutofit/>
          </a:bodyPr>
          <a:lstStyle/>
          <a:p>
            <a:pPr algn="l">
              <a:defRPr sz="1500" b="1">
                <a:solidFill>
                  <a:srgbClr val="20352A"/>
                </a:solidFill>
                <a:latin typeface="Yu Gothic"/>
                <a:ea typeface="Yu Gothic"/>
                <a:cs typeface="Yu Gothic"/>
              </a:defRPr>
            </a:pPr>
            <a:r>
              <a:rPr sz="1500" b="1">
                <a:solidFill>
                  <a:srgbClr val="20352A"/>
                </a:solidFill>
                <a:latin typeface="Yu Gothic"/>
                <a:ea typeface="Yu Gothic"/>
                <a:cs typeface="Yu Gothic"/>
              </a:rPr>
              <a:t>この園で身につくこと</a:t>
            </a:r>
          </a:p>
        </p:txBody>
      </p:sp>
      <p:sp>
        <p:nvSpPr>
          <p:cNvPr id="21" name="tsudanuma-learn-0">
            <a:extLst>
              <a:ext uri="{FF2B5EF4-FFF2-40B4-BE49-F238E27FC236}">
                <a16:creationId xmlns:a16="http://schemas.microsoft.com/office/drawing/2014/main" id="{825BE7E7-17B9-44CC-8C6F-8EC9FFEBA042}"/>
              </a:ext>
            </a:extLst>
          </p:cNvPr>
          <p:cNvSpPr>
            <a:spLocks noGrp="1"/>
          </p:cNvSpPr>
          <p:nvPr/>
        </p:nvSpPr>
        <p:spPr>
          <a:xfrm>
            <a:off x="533400" y="6572250"/>
            <a:ext cx="2000250" cy="2095500"/>
          </a:xfrm>
          <a:prstGeom prst="roundRect">
            <a:avLst>
              <a:gd name="adj" fmla="val 3810"/>
            </a:avLst>
          </a:prstGeom>
          <a:solidFill>
            <a:srgbClr val="FFFDF8"/>
          </a:solidFill>
          <a:ln w="9525">
            <a:solidFill>
              <a:srgbClr val="D8D5C7"/>
            </a:solidFill>
            <a:prstDash val="solid"/>
          </a:ln>
        </p:spPr>
      </p:sp>
      <p:sp>
        <p:nvSpPr>
          <p:cNvPr id="22" name="tsudanuma-learn-title-0">
            <a:extLst>
              <a:ext uri="{FF2B5EF4-FFF2-40B4-BE49-F238E27FC236}">
                <a16:creationId xmlns:a16="http://schemas.microsoft.com/office/drawing/2014/main" id="{801C4D5D-5509-43BB-94DF-B3B86AEE84EE}"/>
              </a:ext>
            </a:extLst>
          </p:cNvPr>
          <p:cNvSpPr>
            <a:spLocks noGrp="1"/>
          </p:cNvSpPr>
          <p:nvPr/>
        </p:nvSpPr>
        <p:spPr>
          <a:xfrm>
            <a:off x="704850" y="6858000"/>
            <a:ext cx="1657350" cy="381000"/>
          </a:xfrm>
          <a:prstGeom prst="rect">
            <a:avLst/>
          </a:prstGeom>
          <a:noFill/>
          <a:ln w="0">
            <a:noFill/>
            <a:prstDash val="solid"/>
          </a:ln>
        </p:spPr>
        <p:txBody>
          <a:bodyPr wrap="square" lIns="0" tIns="0" rIns="0" bIns="0" anchor="t">
            <a:normAutofit/>
          </a:bodyPr>
          <a:lstStyle/>
          <a:p>
            <a:pPr algn="l">
              <a:defRPr sz="1425" b="1">
                <a:solidFill>
                  <a:srgbClr val="5D99AE"/>
                </a:solidFill>
                <a:latin typeface="Yu Gothic"/>
                <a:ea typeface="Yu Gothic"/>
                <a:cs typeface="Yu Gothic"/>
              </a:defRPr>
            </a:pPr>
            <a:r>
              <a:rPr sz="1425" b="1">
                <a:solidFill>
                  <a:srgbClr val="5D99AE"/>
                </a:solidFill>
                <a:latin typeface="Yu Gothic"/>
                <a:ea typeface="Yu Gothic"/>
                <a:cs typeface="Yu Gothic"/>
              </a:rPr>
              <a:t>地域支援</a:t>
            </a:r>
          </a:p>
        </p:txBody>
      </p:sp>
      <p:sp>
        <p:nvSpPr>
          <p:cNvPr id="23" name="tsudanuma-learn-copy-0">
            <a:extLst>
              <a:ext uri="{FF2B5EF4-FFF2-40B4-BE49-F238E27FC236}">
                <a16:creationId xmlns:a16="http://schemas.microsoft.com/office/drawing/2014/main" id="{AC439159-ACA4-4CA0-8F32-15B775B1B309}"/>
              </a:ext>
            </a:extLst>
          </p:cNvPr>
          <p:cNvSpPr>
            <a:spLocks noGrp="1"/>
          </p:cNvSpPr>
          <p:nvPr/>
        </p:nvSpPr>
        <p:spPr>
          <a:xfrm>
            <a:off x="704850" y="7448550"/>
            <a:ext cx="1657350" cy="9715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家庭の状況を短時間で捉え、安心できる保育と相談の入口をつくる力。</a:t>
            </a:r>
          </a:p>
        </p:txBody>
      </p:sp>
      <p:sp>
        <p:nvSpPr>
          <p:cNvPr id="24" name="tsudanuma-learn-1">
            <a:extLst>
              <a:ext uri="{FF2B5EF4-FFF2-40B4-BE49-F238E27FC236}">
                <a16:creationId xmlns:a16="http://schemas.microsoft.com/office/drawing/2014/main" id="{687B908E-7615-4A4A-9232-7FCD571968D1}"/>
              </a:ext>
            </a:extLst>
          </p:cNvPr>
          <p:cNvSpPr>
            <a:spLocks noGrp="1"/>
          </p:cNvSpPr>
          <p:nvPr/>
        </p:nvSpPr>
        <p:spPr>
          <a:xfrm>
            <a:off x="2743200" y="6572250"/>
            <a:ext cx="2000250" cy="2095500"/>
          </a:xfrm>
          <a:prstGeom prst="roundRect">
            <a:avLst>
              <a:gd name="adj" fmla="val 3810"/>
            </a:avLst>
          </a:prstGeom>
          <a:solidFill>
            <a:srgbClr val="FFFDF8"/>
          </a:solidFill>
          <a:ln w="9525">
            <a:solidFill>
              <a:srgbClr val="D8D5C7"/>
            </a:solidFill>
            <a:prstDash val="solid"/>
          </a:ln>
        </p:spPr>
      </p:sp>
      <p:sp>
        <p:nvSpPr>
          <p:cNvPr id="25" name="tsudanuma-learn-title-1">
            <a:extLst>
              <a:ext uri="{FF2B5EF4-FFF2-40B4-BE49-F238E27FC236}">
                <a16:creationId xmlns:a16="http://schemas.microsoft.com/office/drawing/2014/main" id="{B7C63733-371F-4282-A53D-41EC2F8E6FDD}"/>
              </a:ext>
            </a:extLst>
          </p:cNvPr>
          <p:cNvSpPr>
            <a:spLocks noGrp="1"/>
          </p:cNvSpPr>
          <p:nvPr/>
        </p:nvSpPr>
        <p:spPr>
          <a:xfrm>
            <a:off x="2914650" y="6858000"/>
            <a:ext cx="1657350" cy="381000"/>
          </a:xfrm>
          <a:prstGeom prst="rect">
            <a:avLst/>
          </a:prstGeom>
          <a:noFill/>
          <a:ln w="0">
            <a:noFill/>
            <a:prstDash val="solid"/>
          </a:ln>
        </p:spPr>
        <p:txBody>
          <a:bodyPr wrap="square" lIns="0" tIns="0" rIns="0" bIns="0" anchor="t">
            <a:normAutofit/>
          </a:bodyPr>
          <a:lstStyle/>
          <a:p>
            <a:pPr algn="l">
              <a:defRPr sz="1425" b="1">
                <a:solidFill>
                  <a:srgbClr val="52782D"/>
                </a:solidFill>
                <a:latin typeface="Yu Gothic"/>
                <a:ea typeface="Yu Gothic"/>
                <a:cs typeface="Yu Gothic"/>
              </a:defRPr>
            </a:pPr>
            <a:r>
              <a:rPr sz="1425" b="1">
                <a:solidFill>
                  <a:srgbClr val="52782D"/>
                </a:solidFill>
                <a:latin typeface="Yu Gothic"/>
                <a:ea typeface="Yu Gothic"/>
                <a:cs typeface="Yu Gothic"/>
              </a:rPr>
              <a:t>生活の連続性</a:t>
            </a:r>
          </a:p>
        </p:txBody>
      </p:sp>
      <p:sp>
        <p:nvSpPr>
          <p:cNvPr id="26" name="tsudanuma-learn-copy-1">
            <a:extLst>
              <a:ext uri="{FF2B5EF4-FFF2-40B4-BE49-F238E27FC236}">
                <a16:creationId xmlns:a16="http://schemas.microsoft.com/office/drawing/2014/main" id="{24FAC4C6-992D-42E4-8424-62750421CF3C}"/>
              </a:ext>
            </a:extLst>
          </p:cNvPr>
          <p:cNvSpPr>
            <a:spLocks noGrp="1"/>
          </p:cNvSpPr>
          <p:nvPr/>
        </p:nvSpPr>
        <p:spPr>
          <a:xfrm>
            <a:off x="2914650" y="7448550"/>
            <a:ext cx="1657350" cy="9715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家庭と園の情報をつなぎ、食事・睡眠・健康状態を丁寧に支える視点。</a:t>
            </a:r>
          </a:p>
        </p:txBody>
      </p:sp>
      <p:sp>
        <p:nvSpPr>
          <p:cNvPr id="27" name="tsudanuma-learn-2">
            <a:extLst>
              <a:ext uri="{FF2B5EF4-FFF2-40B4-BE49-F238E27FC236}">
                <a16:creationId xmlns:a16="http://schemas.microsoft.com/office/drawing/2014/main" id="{5FB3C69E-61ED-4645-8457-3F7473377F46}"/>
              </a:ext>
            </a:extLst>
          </p:cNvPr>
          <p:cNvSpPr>
            <a:spLocks noGrp="1"/>
          </p:cNvSpPr>
          <p:nvPr/>
        </p:nvSpPr>
        <p:spPr>
          <a:xfrm>
            <a:off x="4953000" y="6572250"/>
            <a:ext cx="2000250" cy="2095500"/>
          </a:xfrm>
          <a:prstGeom prst="roundRect">
            <a:avLst>
              <a:gd name="adj" fmla="val 3810"/>
            </a:avLst>
          </a:prstGeom>
          <a:solidFill>
            <a:srgbClr val="FFFDF8"/>
          </a:solidFill>
          <a:ln w="9525">
            <a:solidFill>
              <a:srgbClr val="D8D5C7"/>
            </a:solidFill>
            <a:prstDash val="solid"/>
          </a:ln>
        </p:spPr>
      </p:sp>
      <p:sp>
        <p:nvSpPr>
          <p:cNvPr id="28" name="tsudanuma-learn-title-2">
            <a:extLst>
              <a:ext uri="{FF2B5EF4-FFF2-40B4-BE49-F238E27FC236}">
                <a16:creationId xmlns:a16="http://schemas.microsoft.com/office/drawing/2014/main" id="{62FD0834-0611-42F5-B790-8E3F5D4D4FE0}"/>
              </a:ext>
            </a:extLst>
          </p:cNvPr>
          <p:cNvSpPr>
            <a:spLocks noGrp="1"/>
          </p:cNvSpPr>
          <p:nvPr/>
        </p:nvSpPr>
        <p:spPr>
          <a:xfrm>
            <a:off x="5124450" y="6858000"/>
            <a:ext cx="1657350" cy="381000"/>
          </a:xfrm>
          <a:prstGeom prst="rect">
            <a:avLst/>
          </a:prstGeom>
          <a:noFill/>
          <a:ln w="0">
            <a:noFill/>
            <a:prstDash val="solid"/>
          </a:ln>
        </p:spPr>
        <p:txBody>
          <a:bodyPr wrap="square" lIns="0" tIns="0" rIns="0" bIns="0" anchor="t">
            <a:normAutofit/>
          </a:bodyPr>
          <a:lstStyle/>
          <a:p>
            <a:pPr algn="l">
              <a:defRPr sz="1425" b="1">
                <a:solidFill>
                  <a:srgbClr val="E39418"/>
                </a:solidFill>
                <a:latin typeface="Yu Gothic"/>
                <a:ea typeface="Yu Gothic"/>
                <a:cs typeface="Yu Gothic"/>
              </a:defRPr>
            </a:pPr>
            <a:r>
              <a:rPr sz="1425" b="1">
                <a:solidFill>
                  <a:srgbClr val="E39418"/>
                </a:solidFill>
                <a:latin typeface="Yu Gothic"/>
                <a:ea typeface="Yu Gothic"/>
                <a:cs typeface="Yu Gothic"/>
              </a:rPr>
              <a:t>役割分担</a:t>
            </a:r>
          </a:p>
        </p:txBody>
      </p:sp>
      <p:sp>
        <p:nvSpPr>
          <p:cNvPr id="29" name="tsudanuma-learn-copy-2">
            <a:extLst>
              <a:ext uri="{FF2B5EF4-FFF2-40B4-BE49-F238E27FC236}">
                <a16:creationId xmlns:a16="http://schemas.microsoft.com/office/drawing/2014/main" id="{FC6055B7-0C5E-4149-92DF-8B0DA56CEC07}"/>
              </a:ext>
            </a:extLst>
          </p:cNvPr>
          <p:cNvSpPr>
            <a:spLocks noGrp="1"/>
          </p:cNvSpPr>
          <p:nvPr/>
        </p:nvSpPr>
        <p:spPr>
          <a:xfrm>
            <a:off x="5124450" y="7448550"/>
            <a:ext cx="1657350" cy="9715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主任・副主任・リーダー・担任が情報を共有し、チームで判断する経験。</a:t>
            </a:r>
          </a:p>
        </p:txBody>
      </p:sp>
      <p:sp>
        <p:nvSpPr>
          <p:cNvPr id="30" name="tsudanuma-quote">
            <a:extLst>
              <a:ext uri="{FF2B5EF4-FFF2-40B4-BE49-F238E27FC236}">
                <a16:creationId xmlns:a16="http://schemas.microsoft.com/office/drawing/2014/main" id="{4CBC05D8-9CA7-493B-A4BB-EB7E385E0B6F}"/>
              </a:ext>
            </a:extLst>
          </p:cNvPr>
          <p:cNvSpPr>
            <a:spLocks noGrp="1"/>
          </p:cNvSpPr>
          <p:nvPr/>
        </p:nvSpPr>
        <p:spPr>
          <a:xfrm>
            <a:off x="533400" y="9067800"/>
            <a:ext cx="6496050" cy="628650"/>
          </a:xfrm>
          <a:prstGeom prst="roundRect">
            <a:avLst>
              <a:gd name="adj" fmla="val 12121"/>
            </a:avLst>
          </a:prstGeom>
          <a:solidFill>
            <a:srgbClr val="5D99AE"/>
          </a:solidFill>
          <a:ln w="0">
            <a:noFill/>
            <a:prstDash val="solid"/>
          </a:ln>
        </p:spPr>
      </p:sp>
      <p:sp>
        <p:nvSpPr>
          <p:cNvPr id="31" name="tsudanuma-closing">
            <a:extLst>
              <a:ext uri="{FF2B5EF4-FFF2-40B4-BE49-F238E27FC236}">
                <a16:creationId xmlns:a16="http://schemas.microsoft.com/office/drawing/2014/main" id="{02C4C0BC-6D20-4A55-BA8E-6027C97C4AE8}"/>
              </a:ext>
            </a:extLst>
          </p:cNvPr>
          <p:cNvSpPr>
            <a:spLocks noGrp="1"/>
          </p:cNvSpPr>
          <p:nvPr/>
        </p:nvSpPr>
        <p:spPr>
          <a:xfrm>
            <a:off x="742950" y="9258300"/>
            <a:ext cx="6076950" cy="285750"/>
          </a:xfrm>
          <a:prstGeom prst="rect">
            <a:avLst/>
          </a:prstGeom>
          <a:noFill/>
          <a:ln w="0">
            <a:noFill/>
            <a:prstDash val="solid"/>
          </a:ln>
        </p:spPr>
        <p:txBody>
          <a:bodyPr wrap="square" lIns="0" tIns="0" rIns="0" bIns="0" anchor="t">
            <a:normAutofit/>
          </a:bodyPr>
          <a:lstStyle/>
          <a:p>
            <a:pPr algn="ctr">
              <a:defRPr sz="1350" b="1">
                <a:solidFill>
                  <a:srgbClr val="FFFFFF"/>
                </a:solidFill>
                <a:latin typeface="Yu Gothic"/>
                <a:ea typeface="Yu Gothic"/>
                <a:cs typeface="Yu Gothic"/>
              </a:defRPr>
            </a:pPr>
            <a:r>
              <a:rPr sz="1350" b="1">
                <a:solidFill>
                  <a:srgbClr val="FFFFFF"/>
                </a:solidFill>
                <a:latin typeface="Yu Gothic"/>
                <a:ea typeface="Yu Gothic"/>
                <a:cs typeface="Yu Gothic"/>
              </a:rPr>
              <a:t>駅近の利便性と、複数の保育ニーズに出会える環境。その両方が魅力です。</a:t>
            </a:r>
          </a:p>
        </p:txBody>
      </p:sp>
    </p:spTree>
    <p:extLst>
      <p:ext uri="{BB962C8B-B14F-4D97-AF65-F5344CB8AC3E}">
        <p14:creationId xmlns:p14="http://schemas.microsoft.com/office/powerpoint/2010/main" val="20777994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31" name="top-accent">
            <a:extLst>
              <a:ext uri="{FF2B5EF4-FFF2-40B4-BE49-F238E27FC236}">
                <a16:creationId xmlns:a16="http://schemas.microsoft.com/office/drawing/2014/main" id="{DDEE16B0-8755-4A48-8663-50F0A1A8F0E8}"/>
              </a:ext>
            </a:extLst>
          </p:cNvPr>
          <p:cNvSpPr>
            <a:spLocks noGrp="1"/>
          </p:cNvSpPr>
          <p:nvPr/>
        </p:nvSpPr>
        <p:spPr>
          <a:xfrm>
            <a:off x="0" y="0"/>
            <a:ext cx="7562850" cy="209550"/>
          </a:xfrm>
          <a:prstGeom prst="rect">
            <a:avLst/>
          </a:prstGeom>
          <a:solidFill>
            <a:srgbClr val="E98978"/>
          </a:solidFill>
          <a:ln w="0">
            <a:noFill/>
            <a:prstDash val="solid"/>
          </a:ln>
        </p:spPr>
      </p:sp>
      <p:sp>
        <p:nvSpPr>
          <p:cNvPr id="2" name="section-label">
            <a:extLst>
              <a:ext uri="{FF2B5EF4-FFF2-40B4-BE49-F238E27FC236}">
                <a16:creationId xmlns:a16="http://schemas.microsoft.com/office/drawing/2014/main" id="{CFFDCCB5-53DA-4008-A679-6F1B064F1678}"/>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E98978"/>
                </a:solidFill>
                <a:latin typeface="Yu Gothic"/>
                <a:ea typeface="Yu Gothic"/>
                <a:cs typeface="Yu Gothic"/>
              </a:defRPr>
            </a:pPr>
            <a:r>
              <a:rPr sz="975" b="1">
                <a:solidFill>
                  <a:srgbClr val="E98978"/>
                </a:solidFill>
                <a:latin typeface="Yu Gothic"/>
                <a:ea typeface="Yu Gothic"/>
                <a:cs typeface="Yu Gothic"/>
              </a:rPr>
              <a:t>STAFF VOICES</a:t>
            </a:r>
          </a:p>
        </p:txBody>
      </p:sp>
      <p:sp>
        <p:nvSpPr>
          <p:cNvPr id="3" name="header-dot">
            <a:extLst>
              <a:ext uri="{FF2B5EF4-FFF2-40B4-BE49-F238E27FC236}">
                <a16:creationId xmlns:a16="http://schemas.microsoft.com/office/drawing/2014/main" id="{BCD454EE-2699-4FF9-9D88-E80A82200DFC}"/>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EC7D7A49-D885-48AE-BFFE-18506A3519DF}"/>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D9DCC880-1431-4C8E-AD65-2BF594DE0F54}"/>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B4B675F8-51DD-41CE-A1FA-C8A933F6BE61}"/>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25</a:t>
            </a:r>
          </a:p>
        </p:txBody>
      </p:sp>
      <p:sp>
        <p:nvSpPr>
          <p:cNvPr id="7" name="title-color-field">
            <a:extLst>
              <a:ext uri="{FF2B5EF4-FFF2-40B4-BE49-F238E27FC236}">
                <a16:creationId xmlns:a16="http://schemas.microsoft.com/office/drawing/2014/main" id="{A7875AC8-D99A-49E1-BB0E-E0A0AACEE224}"/>
              </a:ext>
            </a:extLst>
          </p:cNvPr>
          <p:cNvSpPr>
            <a:spLocks noGrp="1"/>
          </p:cNvSpPr>
          <p:nvPr/>
        </p:nvSpPr>
        <p:spPr>
          <a:xfrm>
            <a:off x="400050" y="781050"/>
            <a:ext cx="6762750" cy="1752600"/>
          </a:xfrm>
          <a:prstGeom prst="roundRect">
            <a:avLst>
              <a:gd name="adj" fmla="val 4348"/>
            </a:avLst>
          </a:prstGeom>
          <a:solidFill>
            <a:srgbClr val="E98978"/>
          </a:solidFill>
          <a:ln w="0">
            <a:noFill/>
            <a:prstDash val="solid"/>
          </a:ln>
        </p:spPr>
      </p:sp>
      <p:sp>
        <p:nvSpPr>
          <p:cNvPr id="8" name="heading-bar-left">
            <a:extLst>
              <a:ext uri="{FF2B5EF4-FFF2-40B4-BE49-F238E27FC236}">
                <a16:creationId xmlns:a16="http://schemas.microsoft.com/office/drawing/2014/main" id="{33656665-2063-442E-91A9-97E6090EBA59}"/>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4974DC8F-1691-4035-9B5F-CE4CC5BC2FC2}"/>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F201844E-6A3B-4744-B01A-5B33AA5B8351}"/>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C979F7AA-453B-4FD3-A640-7948233477DF}"/>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6770C4FA-BCFF-46B1-9837-25E10D7F4C6C}"/>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000" b="1">
                <a:solidFill>
                  <a:srgbClr val="FFFFFF"/>
                </a:solidFill>
                <a:latin typeface="Yu Gothic"/>
                <a:ea typeface="Yu Gothic"/>
                <a:cs typeface="Yu Gothic"/>
              </a:defRPr>
            </a:pPr>
            <a:r>
              <a:rPr sz="3000" b="1" dirty="0" err="1">
                <a:solidFill>
                  <a:srgbClr val="FFFFFF"/>
                </a:solidFill>
                <a:latin typeface="Yu Gothic"/>
                <a:ea typeface="Yu Gothic"/>
                <a:cs typeface="Yu Gothic"/>
              </a:rPr>
              <a:t>新卒から育休復帰まで</a:t>
            </a:r>
            <a:r>
              <a:rPr sz="3000" b="1" dirty="0">
                <a:solidFill>
                  <a:srgbClr val="FFFFFF"/>
                </a:solidFill>
                <a:latin typeface="Yu Gothic"/>
                <a:ea typeface="Yu Gothic"/>
                <a:cs typeface="Yu Gothic"/>
              </a:rPr>
              <a:t>、</a:t>
            </a:r>
          </a:p>
          <a:p>
            <a:pPr algn="ctr">
              <a:defRPr sz="3000" b="1">
                <a:solidFill>
                  <a:srgbClr val="FFFFFF"/>
                </a:solidFill>
                <a:latin typeface="Yu Gothic"/>
                <a:ea typeface="Yu Gothic"/>
                <a:cs typeface="Yu Gothic"/>
              </a:defRPr>
            </a:pPr>
            <a:r>
              <a:rPr sz="3000" b="1" dirty="0" err="1">
                <a:solidFill>
                  <a:srgbClr val="FFFFFF"/>
                </a:solidFill>
                <a:latin typeface="Yu Gothic"/>
                <a:ea typeface="Yu Gothic"/>
                <a:cs typeface="Yu Gothic"/>
              </a:rPr>
              <a:t>保育士の声をご紹介します</a:t>
            </a:r>
            <a:r>
              <a:rPr sz="3000" b="1" dirty="0">
                <a:solidFill>
                  <a:srgbClr val="FFFFFF"/>
                </a:solidFill>
                <a:latin typeface="Yu Gothic"/>
                <a:ea typeface="Yu Gothic"/>
                <a:cs typeface="Yu Gothic"/>
              </a:rPr>
              <a:t>。</a:t>
            </a:r>
          </a:p>
        </p:txBody>
      </p:sp>
      <p:sp>
        <p:nvSpPr>
          <p:cNvPr id="13" name="slide-subtitle">
            <a:extLst>
              <a:ext uri="{FF2B5EF4-FFF2-40B4-BE49-F238E27FC236}">
                <a16:creationId xmlns:a16="http://schemas.microsoft.com/office/drawing/2014/main" id="{76F31AE9-A472-40FB-90FC-CB9F28059C72}"/>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dirty="0" err="1">
                <a:solidFill>
                  <a:srgbClr val="FFFFFF"/>
                </a:solidFill>
                <a:latin typeface="Yu Gothic"/>
                <a:ea typeface="Yu Gothic"/>
                <a:cs typeface="Yu Gothic"/>
              </a:rPr>
              <a:t>新卒・若手・子育て中・育休復帰・フリー職員など</a:t>
            </a:r>
            <a:endParaRPr sz="1238" b="0" dirty="0">
              <a:solidFill>
                <a:srgbClr val="FFFFFF"/>
              </a:solidFill>
              <a:latin typeface="Yu Gothic"/>
              <a:ea typeface="Yu Gothic"/>
              <a:cs typeface="Yu Gothic"/>
            </a:endParaRPr>
          </a:p>
        </p:txBody>
      </p:sp>
      <p:sp>
        <p:nvSpPr>
          <p:cNvPr id="14" name="title-rule">
            <a:extLst>
              <a:ext uri="{FF2B5EF4-FFF2-40B4-BE49-F238E27FC236}">
                <a16:creationId xmlns:a16="http://schemas.microsoft.com/office/drawing/2014/main" id="{E3556598-ABD0-4CBA-A261-42ABE66D093D}"/>
              </a:ext>
            </a:extLst>
          </p:cNvPr>
          <p:cNvSpPr>
            <a:spLocks noGrp="1"/>
          </p:cNvSpPr>
          <p:nvPr/>
        </p:nvSpPr>
        <p:spPr>
          <a:xfrm>
            <a:off x="533400" y="2667000"/>
            <a:ext cx="6496050" cy="57150"/>
          </a:xfrm>
          <a:prstGeom prst="rect">
            <a:avLst/>
          </a:prstGeom>
          <a:solidFill>
            <a:srgbClr val="E98978"/>
          </a:solidFill>
          <a:ln w="0">
            <a:noFill/>
            <a:prstDash val="solid"/>
          </a:ln>
        </p:spPr>
      </p:sp>
      <p:sp>
        <p:nvSpPr>
          <p:cNvPr id="15" name="title-rule-highlight">
            <a:extLst>
              <a:ext uri="{FF2B5EF4-FFF2-40B4-BE49-F238E27FC236}">
                <a16:creationId xmlns:a16="http://schemas.microsoft.com/office/drawing/2014/main" id="{373CB1EE-AFA7-4100-879A-707AC65C0E72}"/>
              </a:ext>
            </a:extLst>
          </p:cNvPr>
          <p:cNvSpPr>
            <a:spLocks noGrp="1"/>
          </p:cNvSpPr>
          <p:nvPr/>
        </p:nvSpPr>
        <p:spPr>
          <a:xfrm>
            <a:off x="2343150" y="2667000"/>
            <a:ext cx="2876550" cy="57150"/>
          </a:xfrm>
          <a:prstGeom prst="rect">
            <a:avLst/>
          </a:prstGeom>
          <a:solidFill>
            <a:srgbClr val="E39418"/>
          </a:solidFill>
          <a:ln w="0">
            <a:noFill/>
            <a:prstDash val="solid"/>
          </a:ln>
        </p:spPr>
      </p:sp>
      <p:sp>
        <p:nvSpPr>
          <p:cNvPr id="16" name="voice-fragment-bg-0">
            <a:extLst>
              <a:ext uri="{FF2B5EF4-FFF2-40B4-BE49-F238E27FC236}">
                <a16:creationId xmlns:a16="http://schemas.microsoft.com/office/drawing/2014/main" id="{C0E970C6-A7AC-4582-80FB-D1BFEB533311}"/>
              </a:ext>
            </a:extLst>
          </p:cNvPr>
          <p:cNvSpPr>
            <a:spLocks noGrp="1"/>
          </p:cNvSpPr>
          <p:nvPr/>
        </p:nvSpPr>
        <p:spPr>
          <a:xfrm>
            <a:off x="247650" y="3352800"/>
            <a:ext cx="3257550" cy="666750"/>
          </a:xfrm>
          <a:prstGeom prst="roundRect">
            <a:avLst>
              <a:gd name="adj" fmla="val 11429"/>
            </a:avLst>
          </a:prstGeom>
          <a:solidFill>
            <a:srgbClr val="E8F1D7"/>
          </a:solidFill>
          <a:ln w="0">
            <a:noFill/>
            <a:prstDash val="solid"/>
          </a:ln>
        </p:spPr>
      </p:sp>
      <p:sp>
        <p:nvSpPr>
          <p:cNvPr id="17" name="voice-fragment-accent-0">
            <a:extLst>
              <a:ext uri="{FF2B5EF4-FFF2-40B4-BE49-F238E27FC236}">
                <a16:creationId xmlns:a16="http://schemas.microsoft.com/office/drawing/2014/main" id="{110EFF3A-B4F8-4E5D-9C2A-739B7C6267E5}"/>
              </a:ext>
            </a:extLst>
          </p:cNvPr>
          <p:cNvSpPr>
            <a:spLocks noGrp="1"/>
          </p:cNvSpPr>
          <p:nvPr/>
        </p:nvSpPr>
        <p:spPr>
          <a:xfrm>
            <a:off x="247650" y="3352800"/>
            <a:ext cx="114300" cy="666750"/>
          </a:xfrm>
          <a:prstGeom prst="roundRect">
            <a:avLst>
              <a:gd name="adj" fmla="val 50000"/>
            </a:avLst>
          </a:prstGeom>
          <a:solidFill>
            <a:srgbClr val="52782D"/>
          </a:solidFill>
          <a:ln w="0">
            <a:noFill/>
            <a:prstDash val="solid"/>
          </a:ln>
        </p:spPr>
      </p:sp>
      <p:sp>
        <p:nvSpPr>
          <p:cNvPr id="18" name="voice-fragment-0">
            <a:extLst>
              <a:ext uri="{FF2B5EF4-FFF2-40B4-BE49-F238E27FC236}">
                <a16:creationId xmlns:a16="http://schemas.microsoft.com/office/drawing/2014/main" id="{60D0545B-6542-4283-BE5E-36FB2FC7CE20}"/>
              </a:ext>
            </a:extLst>
          </p:cNvPr>
          <p:cNvSpPr>
            <a:spLocks noGrp="1"/>
          </p:cNvSpPr>
          <p:nvPr/>
        </p:nvSpPr>
        <p:spPr>
          <a:xfrm rot="90000">
            <a:off x="400050" y="3486150"/>
            <a:ext cx="2952750" cy="400050"/>
          </a:xfrm>
          <a:prstGeom prst="rect">
            <a:avLst/>
          </a:prstGeom>
          <a:noFill/>
          <a:ln w="0">
            <a:noFill/>
            <a:prstDash val="solid"/>
          </a:ln>
        </p:spPr>
        <p:txBody>
          <a:bodyPr wrap="square" lIns="0" tIns="0" rIns="0" bIns="0" anchor="t">
            <a:normAutofit/>
          </a:bodyPr>
          <a:lstStyle/>
          <a:p>
            <a:pPr algn="l">
              <a:defRPr sz="2175" b="1">
                <a:solidFill>
                  <a:srgbClr val="52782D"/>
                </a:solidFill>
                <a:latin typeface="Yu Gothic"/>
                <a:ea typeface="Yu Gothic"/>
                <a:cs typeface="Yu Gothic"/>
              </a:defRPr>
            </a:pPr>
            <a:r>
              <a:rPr sz="2175" b="1">
                <a:solidFill>
                  <a:srgbClr val="52782D"/>
                </a:solidFill>
                <a:latin typeface="Yu Gothic"/>
                <a:ea typeface="Yu Gothic"/>
                <a:cs typeface="Yu Gothic"/>
              </a:rPr>
              <a:t>迷ったら、聞く。</a:t>
            </a:r>
          </a:p>
        </p:txBody>
      </p:sp>
      <p:sp>
        <p:nvSpPr>
          <p:cNvPr id="19" name="voice-fragment-bg-1">
            <a:extLst>
              <a:ext uri="{FF2B5EF4-FFF2-40B4-BE49-F238E27FC236}">
                <a16:creationId xmlns:a16="http://schemas.microsoft.com/office/drawing/2014/main" id="{56C39AD0-F199-4BFF-B682-29A457B1A9C7}"/>
              </a:ext>
            </a:extLst>
          </p:cNvPr>
          <p:cNvSpPr>
            <a:spLocks noGrp="1"/>
          </p:cNvSpPr>
          <p:nvPr/>
        </p:nvSpPr>
        <p:spPr>
          <a:xfrm>
            <a:off x="3695700" y="3505200"/>
            <a:ext cx="3352800" cy="1143000"/>
          </a:xfrm>
          <a:prstGeom prst="roundRect">
            <a:avLst>
              <a:gd name="adj" fmla="val 6667"/>
            </a:avLst>
          </a:prstGeom>
          <a:solidFill>
            <a:srgbClr val="FBE7B8"/>
          </a:solidFill>
          <a:ln w="0">
            <a:noFill/>
            <a:prstDash val="solid"/>
          </a:ln>
        </p:spPr>
      </p:sp>
      <p:sp>
        <p:nvSpPr>
          <p:cNvPr id="20" name="voice-fragment-accent-1">
            <a:extLst>
              <a:ext uri="{FF2B5EF4-FFF2-40B4-BE49-F238E27FC236}">
                <a16:creationId xmlns:a16="http://schemas.microsoft.com/office/drawing/2014/main" id="{C9C579DF-8CEE-42A1-857A-32402D2166B6}"/>
              </a:ext>
            </a:extLst>
          </p:cNvPr>
          <p:cNvSpPr>
            <a:spLocks noGrp="1"/>
          </p:cNvSpPr>
          <p:nvPr/>
        </p:nvSpPr>
        <p:spPr>
          <a:xfrm>
            <a:off x="3695700" y="3505200"/>
            <a:ext cx="114300" cy="1143000"/>
          </a:xfrm>
          <a:prstGeom prst="roundRect">
            <a:avLst>
              <a:gd name="adj" fmla="val 50000"/>
            </a:avLst>
          </a:prstGeom>
          <a:solidFill>
            <a:srgbClr val="E39418"/>
          </a:solidFill>
          <a:ln w="0">
            <a:noFill/>
            <a:prstDash val="solid"/>
          </a:ln>
        </p:spPr>
      </p:sp>
      <p:sp>
        <p:nvSpPr>
          <p:cNvPr id="21" name="voice-fragment-1">
            <a:extLst>
              <a:ext uri="{FF2B5EF4-FFF2-40B4-BE49-F238E27FC236}">
                <a16:creationId xmlns:a16="http://schemas.microsoft.com/office/drawing/2014/main" id="{4CF7DA34-E134-4D9E-8A1F-C7D3A27DBC6B}"/>
              </a:ext>
            </a:extLst>
          </p:cNvPr>
          <p:cNvSpPr>
            <a:spLocks noGrp="1"/>
          </p:cNvSpPr>
          <p:nvPr/>
        </p:nvSpPr>
        <p:spPr>
          <a:xfrm rot="-90000">
            <a:off x="3848100" y="3638550"/>
            <a:ext cx="3048000" cy="876300"/>
          </a:xfrm>
          <a:prstGeom prst="rect">
            <a:avLst/>
          </a:prstGeom>
          <a:noFill/>
          <a:ln w="0">
            <a:noFill/>
            <a:prstDash val="solid"/>
          </a:ln>
        </p:spPr>
        <p:txBody>
          <a:bodyPr wrap="square" lIns="0" tIns="0" rIns="0" bIns="0" anchor="t">
            <a:normAutofit/>
          </a:bodyPr>
          <a:lstStyle/>
          <a:p>
            <a:pPr algn="l">
              <a:defRPr sz="2025" b="1">
                <a:solidFill>
                  <a:srgbClr val="E39418"/>
                </a:solidFill>
                <a:latin typeface="Yu Gothic"/>
                <a:ea typeface="Yu Gothic"/>
                <a:cs typeface="Yu Gothic"/>
              </a:defRPr>
            </a:pPr>
            <a:r>
              <a:rPr sz="2025" b="1">
                <a:solidFill>
                  <a:srgbClr val="E39418"/>
                </a:solidFill>
                <a:latin typeface="Yu Gothic"/>
                <a:ea typeface="Yu Gothic"/>
                <a:cs typeface="Yu Gothic"/>
              </a:rPr>
              <a:t>できた瞬間を、</a:t>
            </a:r>
          </a:p>
          <a:p>
            <a:pPr algn="l">
              <a:defRPr sz="2025" b="1">
                <a:solidFill>
                  <a:srgbClr val="E39418"/>
                </a:solidFill>
                <a:latin typeface="Yu Gothic"/>
                <a:ea typeface="Yu Gothic"/>
                <a:cs typeface="Yu Gothic"/>
              </a:defRPr>
            </a:pPr>
            <a:r>
              <a:rPr sz="2025" b="1">
                <a:solidFill>
                  <a:srgbClr val="E39418"/>
                </a:solidFill>
                <a:latin typeface="Yu Gothic"/>
                <a:ea typeface="Yu Gothic"/>
                <a:cs typeface="Yu Gothic"/>
              </a:rPr>
              <a:t>保護者と喜ぶ。</a:t>
            </a:r>
          </a:p>
        </p:txBody>
      </p:sp>
      <p:sp>
        <p:nvSpPr>
          <p:cNvPr id="22" name="voice-fragment-bg-2">
            <a:extLst>
              <a:ext uri="{FF2B5EF4-FFF2-40B4-BE49-F238E27FC236}">
                <a16:creationId xmlns:a16="http://schemas.microsoft.com/office/drawing/2014/main" id="{01EC4723-D0C1-46D3-903F-B8259E6A76E7}"/>
              </a:ext>
            </a:extLst>
          </p:cNvPr>
          <p:cNvSpPr>
            <a:spLocks noGrp="1"/>
          </p:cNvSpPr>
          <p:nvPr/>
        </p:nvSpPr>
        <p:spPr>
          <a:xfrm>
            <a:off x="666750" y="4991100"/>
            <a:ext cx="2971800" cy="1123950"/>
          </a:xfrm>
          <a:prstGeom prst="roundRect">
            <a:avLst>
              <a:gd name="adj" fmla="val 6780"/>
            </a:avLst>
          </a:prstGeom>
          <a:solidFill>
            <a:srgbClr val="DDEFF3"/>
          </a:solidFill>
          <a:ln w="0">
            <a:noFill/>
            <a:prstDash val="solid"/>
          </a:ln>
        </p:spPr>
      </p:sp>
      <p:sp>
        <p:nvSpPr>
          <p:cNvPr id="23" name="voice-fragment-accent-2">
            <a:extLst>
              <a:ext uri="{FF2B5EF4-FFF2-40B4-BE49-F238E27FC236}">
                <a16:creationId xmlns:a16="http://schemas.microsoft.com/office/drawing/2014/main" id="{55D5EE0A-2653-4EFC-84EF-F9AEDCEBD05F}"/>
              </a:ext>
            </a:extLst>
          </p:cNvPr>
          <p:cNvSpPr>
            <a:spLocks noGrp="1"/>
          </p:cNvSpPr>
          <p:nvPr/>
        </p:nvSpPr>
        <p:spPr>
          <a:xfrm>
            <a:off x="666750" y="4991100"/>
            <a:ext cx="114300" cy="1123950"/>
          </a:xfrm>
          <a:prstGeom prst="roundRect">
            <a:avLst>
              <a:gd name="adj" fmla="val 50000"/>
            </a:avLst>
          </a:prstGeom>
          <a:solidFill>
            <a:srgbClr val="5D99AE"/>
          </a:solidFill>
          <a:ln w="0">
            <a:noFill/>
            <a:prstDash val="solid"/>
          </a:ln>
        </p:spPr>
      </p:sp>
      <p:sp>
        <p:nvSpPr>
          <p:cNvPr id="24" name="voice-fragment-2">
            <a:extLst>
              <a:ext uri="{FF2B5EF4-FFF2-40B4-BE49-F238E27FC236}">
                <a16:creationId xmlns:a16="http://schemas.microsoft.com/office/drawing/2014/main" id="{A7AF5A76-5321-4801-AA6E-2DD8FAC6ED05}"/>
              </a:ext>
            </a:extLst>
          </p:cNvPr>
          <p:cNvSpPr>
            <a:spLocks noGrp="1"/>
          </p:cNvSpPr>
          <p:nvPr/>
        </p:nvSpPr>
        <p:spPr>
          <a:xfrm rot="90000">
            <a:off x="819150" y="5124450"/>
            <a:ext cx="2667000" cy="857250"/>
          </a:xfrm>
          <a:prstGeom prst="rect">
            <a:avLst/>
          </a:prstGeom>
          <a:noFill/>
          <a:ln w="0">
            <a:noFill/>
            <a:prstDash val="solid"/>
          </a:ln>
        </p:spPr>
        <p:txBody>
          <a:bodyPr wrap="square" lIns="0" tIns="0" rIns="0" bIns="0" anchor="t">
            <a:normAutofit/>
          </a:bodyPr>
          <a:lstStyle/>
          <a:p>
            <a:pPr algn="l">
              <a:defRPr sz="2025" b="1">
                <a:solidFill>
                  <a:srgbClr val="5D99AE"/>
                </a:solidFill>
                <a:latin typeface="Yu Gothic"/>
                <a:ea typeface="Yu Gothic"/>
                <a:cs typeface="Yu Gothic"/>
              </a:defRPr>
            </a:pPr>
            <a:r>
              <a:rPr sz="2025" b="1">
                <a:solidFill>
                  <a:srgbClr val="5D99AE"/>
                </a:solidFill>
                <a:latin typeface="Yu Gothic"/>
                <a:ea typeface="Yu Gothic"/>
                <a:cs typeface="Yu Gothic"/>
              </a:rPr>
              <a:t>休むときは、</a:t>
            </a:r>
          </a:p>
          <a:p>
            <a:pPr algn="l">
              <a:defRPr sz="2025" b="1">
                <a:solidFill>
                  <a:srgbClr val="5D99AE"/>
                </a:solidFill>
                <a:latin typeface="Yu Gothic"/>
                <a:ea typeface="Yu Gothic"/>
                <a:cs typeface="Yu Gothic"/>
              </a:defRPr>
            </a:pPr>
            <a:r>
              <a:rPr sz="2025" b="1">
                <a:solidFill>
                  <a:srgbClr val="5D99AE"/>
                </a:solidFill>
                <a:latin typeface="Yu Gothic"/>
                <a:ea typeface="Yu Gothic"/>
                <a:cs typeface="Yu Gothic"/>
              </a:rPr>
              <a:t>支えてもらう。</a:t>
            </a:r>
          </a:p>
        </p:txBody>
      </p:sp>
      <p:sp>
        <p:nvSpPr>
          <p:cNvPr id="25" name="voice-fragment-bg-3">
            <a:extLst>
              <a:ext uri="{FF2B5EF4-FFF2-40B4-BE49-F238E27FC236}">
                <a16:creationId xmlns:a16="http://schemas.microsoft.com/office/drawing/2014/main" id="{7822B685-B245-41BC-A858-537DAB2ABDAB}"/>
              </a:ext>
            </a:extLst>
          </p:cNvPr>
          <p:cNvSpPr>
            <a:spLocks noGrp="1"/>
          </p:cNvSpPr>
          <p:nvPr/>
        </p:nvSpPr>
        <p:spPr>
          <a:xfrm>
            <a:off x="3638550" y="5524500"/>
            <a:ext cx="3352800" cy="1257300"/>
          </a:xfrm>
          <a:prstGeom prst="roundRect">
            <a:avLst>
              <a:gd name="adj" fmla="val 6061"/>
            </a:avLst>
          </a:prstGeom>
          <a:solidFill>
            <a:srgbClr val="FADDD5"/>
          </a:solidFill>
          <a:ln w="0">
            <a:noFill/>
            <a:prstDash val="solid"/>
          </a:ln>
        </p:spPr>
      </p:sp>
      <p:sp>
        <p:nvSpPr>
          <p:cNvPr id="26" name="voice-fragment-accent-3">
            <a:extLst>
              <a:ext uri="{FF2B5EF4-FFF2-40B4-BE49-F238E27FC236}">
                <a16:creationId xmlns:a16="http://schemas.microsoft.com/office/drawing/2014/main" id="{ED7856C0-F8A2-48B6-9E1C-18A687D8F280}"/>
              </a:ext>
            </a:extLst>
          </p:cNvPr>
          <p:cNvSpPr>
            <a:spLocks noGrp="1"/>
          </p:cNvSpPr>
          <p:nvPr/>
        </p:nvSpPr>
        <p:spPr>
          <a:xfrm>
            <a:off x="3638550" y="5524500"/>
            <a:ext cx="114300" cy="1257300"/>
          </a:xfrm>
          <a:prstGeom prst="roundRect">
            <a:avLst>
              <a:gd name="adj" fmla="val 50000"/>
            </a:avLst>
          </a:prstGeom>
          <a:solidFill>
            <a:srgbClr val="E98978"/>
          </a:solidFill>
          <a:ln w="0">
            <a:noFill/>
            <a:prstDash val="solid"/>
          </a:ln>
        </p:spPr>
      </p:sp>
      <p:sp>
        <p:nvSpPr>
          <p:cNvPr id="27" name="voice-fragment-3">
            <a:extLst>
              <a:ext uri="{FF2B5EF4-FFF2-40B4-BE49-F238E27FC236}">
                <a16:creationId xmlns:a16="http://schemas.microsoft.com/office/drawing/2014/main" id="{125CEEF7-AB0D-45D8-9F3A-D564A9C0C00D}"/>
              </a:ext>
            </a:extLst>
          </p:cNvPr>
          <p:cNvSpPr>
            <a:spLocks noGrp="1"/>
          </p:cNvSpPr>
          <p:nvPr/>
        </p:nvSpPr>
        <p:spPr>
          <a:xfrm rot="-90000">
            <a:off x="3790950" y="5657850"/>
            <a:ext cx="3048000" cy="990600"/>
          </a:xfrm>
          <a:prstGeom prst="rect">
            <a:avLst/>
          </a:prstGeom>
          <a:noFill/>
          <a:ln w="0">
            <a:noFill/>
            <a:prstDash val="solid"/>
          </a:ln>
        </p:spPr>
        <p:txBody>
          <a:bodyPr wrap="square" lIns="0" tIns="0" rIns="0" bIns="0" anchor="t">
            <a:normAutofit/>
          </a:bodyPr>
          <a:lstStyle/>
          <a:p>
            <a:pPr algn="l">
              <a:defRPr sz="1875" b="1">
                <a:solidFill>
                  <a:srgbClr val="E98978"/>
                </a:solidFill>
                <a:latin typeface="Yu Gothic"/>
                <a:ea typeface="Yu Gothic"/>
                <a:cs typeface="Yu Gothic"/>
              </a:defRPr>
            </a:pPr>
            <a:r>
              <a:rPr sz="1875" b="1">
                <a:solidFill>
                  <a:srgbClr val="E98978"/>
                </a:solidFill>
                <a:latin typeface="Yu Gothic"/>
                <a:ea typeface="Yu Gothic"/>
                <a:cs typeface="Yu Gothic"/>
              </a:rPr>
              <a:t>いろいろな年齢に入り、</a:t>
            </a:r>
          </a:p>
          <a:p>
            <a:pPr algn="l">
              <a:defRPr sz="1875" b="1">
                <a:solidFill>
                  <a:srgbClr val="E98978"/>
                </a:solidFill>
                <a:latin typeface="Yu Gothic"/>
                <a:ea typeface="Yu Gothic"/>
                <a:cs typeface="Yu Gothic"/>
              </a:defRPr>
            </a:pPr>
            <a:r>
              <a:rPr sz="1875" b="1">
                <a:solidFill>
                  <a:srgbClr val="E98978"/>
                </a:solidFill>
                <a:latin typeface="Yu Gothic"/>
                <a:ea typeface="Yu Gothic"/>
                <a:cs typeface="Yu Gothic"/>
              </a:rPr>
              <a:t>保育の引き出しが増える。</a:t>
            </a:r>
          </a:p>
        </p:txBody>
      </p:sp>
      <p:sp>
        <p:nvSpPr>
          <p:cNvPr id="28" name="voice-fragment-bg-4">
            <a:extLst>
              <a:ext uri="{FF2B5EF4-FFF2-40B4-BE49-F238E27FC236}">
                <a16:creationId xmlns:a16="http://schemas.microsoft.com/office/drawing/2014/main" id="{DDC5CBA3-21C3-436F-9714-D579F80779E6}"/>
              </a:ext>
            </a:extLst>
          </p:cNvPr>
          <p:cNvSpPr>
            <a:spLocks noGrp="1"/>
          </p:cNvSpPr>
          <p:nvPr/>
        </p:nvSpPr>
        <p:spPr>
          <a:xfrm>
            <a:off x="838200" y="6991350"/>
            <a:ext cx="3543300" cy="1181100"/>
          </a:xfrm>
          <a:prstGeom prst="roundRect">
            <a:avLst>
              <a:gd name="adj" fmla="val 6452"/>
            </a:avLst>
          </a:prstGeom>
          <a:solidFill>
            <a:srgbClr val="E8F1D7"/>
          </a:solidFill>
          <a:ln w="0">
            <a:noFill/>
            <a:prstDash val="solid"/>
          </a:ln>
        </p:spPr>
      </p:sp>
      <p:sp>
        <p:nvSpPr>
          <p:cNvPr id="29" name="voice-fragment-accent-4">
            <a:extLst>
              <a:ext uri="{FF2B5EF4-FFF2-40B4-BE49-F238E27FC236}">
                <a16:creationId xmlns:a16="http://schemas.microsoft.com/office/drawing/2014/main" id="{BFA3B1D4-15ED-4A9C-8005-8CC40581BC32}"/>
              </a:ext>
            </a:extLst>
          </p:cNvPr>
          <p:cNvSpPr>
            <a:spLocks noGrp="1"/>
          </p:cNvSpPr>
          <p:nvPr/>
        </p:nvSpPr>
        <p:spPr>
          <a:xfrm>
            <a:off x="838200" y="6991350"/>
            <a:ext cx="114300" cy="1181100"/>
          </a:xfrm>
          <a:prstGeom prst="roundRect">
            <a:avLst>
              <a:gd name="adj" fmla="val 50000"/>
            </a:avLst>
          </a:prstGeom>
          <a:solidFill>
            <a:srgbClr val="52782D"/>
          </a:solidFill>
          <a:ln w="0">
            <a:noFill/>
            <a:prstDash val="solid"/>
          </a:ln>
        </p:spPr>
      </p:sp>
      <p:sp>
        <p:nvSpPr>
          <p:cNvPr id="30" name="voice-fragment-4">
            <a:extLst>
              <a:ext uri="{FF2B5EF4-FFF2-40B4-BE49-F238E27FC236}">
                <a16:creationId xmlns:a16="http://schemas.microsoft.com/office/drawing/2014/main" id="{06559FF5-F818-4212-BB90-ACEB4B4C0CFB}"/>
              </a:ext>
            </a:extLst>
          </p:cNvPr>
          <p:cNvSpPr>
            <a:spLocks noGrp="1"/>
          </p:cNvSpPr>
          <p:nvPr/>
        </p:nvSpPr>
        <p:spPr>
          <a:xfrm rot="90000">
            <a:off x="990600" y="7124700"/>
            <a:ext cx="3238500" cy="914400"/>
          </a:xfrm>
          <a:prstGeom prst="rect">
            <a:avLst/>
          </a:prstGeom>
          <a:noFill/>
          <a:ln w="0">
            <a:noFill/>
            <a:prstDash val="solid"/>
          </a:ln>
        </p:spPr>
        <p:txBody>
          <a:bodyPr wrap="square" lIns="0" tIns="0" rIns="0" bIns="0" anchor="t">
            <a:normAutofit/>
          </a:bodyPr>
          <a:lstStyle/>
          <a:p>
            <a:pPr algn="l">
              <a:defRPr sz="2025" b="1">
                <a:solidFill>
                  <a:srgbClr val="52782D"/>
                </a:solidFill>
                <a:latin typeface="Yu Gothic"/>
                <a:ea typeface="Yu Gothic"/>
                <a:cs typeface="Yu Gothic"/>
              </a:defRPr>
            </a:pPr>
            <a:r>
              <a:rPr sz="2025" b="1">
                <a:solidFill>
                  <a:srgbClr val="52782D"/>
                </a:solidFill>
                <a:latin typeface="Yu Gothic"/>
                <a:ea typeface="Yu Gothic"/>
                <a:cs typeface="Yu Gothic"/>
              </a:rPr>
              <a:t>完璧ではなく、</a:t>
            </a:r>
          </a:p>
          <a:p>
            <a:pPr algn="l">
              <a:defRPr sz="2025" b="1">
                <a:solidFill>
                  <a:srgbClr val="52782D"/>
                </a:solidFill>
                <a:latin typeface="Yu Gothic"/>
                <a:ea typeface="Yu Gothic"/>
                <a:cs typeface="Yu Gothic"/>
              </a:defRPr>
            </a:pPr>
            <a:r>
              <a:rPr sz="2025" b="1">
                <a:solidFill>
                  <a:srgbClr val="52782D"/>
                </a:solidFill>
                <a:latin typeface="Yu Gothic"/>
                <a:ea typeface="Yu Gothic"/>
                <a:cs typeface="Yu Gothic"/>
              </a:rPr>
              <a:t>昨日より一歩。</a:t>
            </a:r>
          </a:p>
        </p:txBody>
      </p:sp>
      <p:pic>
        <p:nvPicPr>
          <p:cNvPr id="63" name="図 62"/>
          <p:cNvPicPr>
            <a:picLocks noChangeAspect="1"/>
          </p:cNvPicPr>
          <p:nvPr/>
        </p:nvPicPr>
        <p:blipFill>
          <a:blip r:embed="rId3"/>
          <a:stretch/>
        </p:blipFill>
        <p:spPr>
          <a:xfrm>
            <a:off x="4610100" y="7692284"/>
            <a:ext cx="2095500" cy="1493731"/>
          </a:xfrm>
          <a:prstGeom prst="rect">
            <a:avLst/>
          </a:prstGeom>
        </p:spPr>
      </p:pic>
      <p:sp>
        <p:nvSpPr>
          <p:cNvPr id="32" name="voices-rule">
            <a:extLst>
              <a:ext uri="{FF2B5EF4-FFF2-40B4-BE49-F238E27FC236}">
                <a16:creationId xmlns:a16="http://schemas.microsoft.com/office/drawing/2014/main" id="{2C5CA0F6-91E6-4B1A-AEC5-AECA8D7BD0DF}"/>
              </a:ext>
            </a:extLst>
          </p:cNvPr>
          <p:cNvSpPr>
            <a:spLocks noGrp="1"/>
          </p:cNvSpPr>
          <p:nvPr/>
        </p:nvSpPr>
        <p:spPr>
          <a:xfrm>
            <a:off x="533400" y="9544050"/>
            <a:ext cx="6496050" cy="95250"/>
          </a:xfrm>
          <a:prstGeom prst="roundRect">
            <a:avLst>
              <a:gd name="adj" fmla="val 50000"/>
            </a:avLst>
          </a:prstGeom>
          <a:solidFill>
            <a:srgbClr val="E98978"/>
          </a:solidFill>
          <a:ln w="0">
            <a:noFill/>
            <a:prstDash val="solid"/>
          </a:ln>
        </p:spPr>
      </p:sp>
      <p:sp>
        <p:nvSpPr>
          <p:cNvPr id="34" name="slide-subtitle">
            <a:extLst>
              <a:ext uri="{FF2B5EF4-FFF2-40B4-BE49-F238E27FC236}">
                <a16:creationId xmlns:a16="http://schemas.microsoft.com/office/drawing/2014/main" id="{1DFD7652-E922-6E18-0E58-15636E95C20C}"/>
              </a:ext>
            </a:extLst>
          </p:cNvPr>
          <p:cNvSpPr>
            <a:spLocks noGrp="1"/>
          </p:cNvSpPr>
          <p:nvPr/>
        </p:nvSpPr>
        <p:spPr>
          <a:xfrm>
            <a:off x="888744" y="9691688"/>
            <a:ext cx="5962650" cy="304800"/>
          </a:xfrm>
          <a:prstGeom prst="rect">
            <a:avLst/>
          </a:prstGeom>
          <a:solidFill>
            <a:srgbClr val="FFC000"/>
          </a:solidFill>
          <a:ln w="0">
            <a:noFill/>
            <a:prstDash val="solid"/>
          </a:ln>
        </p:spPr>
        <p:txBody>
          <a:bodyPr wrap="square" lIns="0" tIns="0" rIns="0" bIns="0" anchor="ctr">
            <a:normAutofit fontScale="92500"/>
          </a:bodyPr>
          <a:lstStyle/>
          <a:p>
            <a:pPr algn="ctr">
              <a:defRPr sz="1238" b="0">
                <a:solidFill>
                  <a:srgbClr val="FFFFFF"/>
                </a:solidFill>
                <a:latin typeface="Yu Gothic"/>
                <a:ea typeface="Yu Gothic"/>
                <a:cs typeface="Yu Gothic"/>
              </a:defRPr>
            </a:pPr>
            <a:r>
              <a:rPr lang="ja-JP" altLang="en-US" sz="1238" b="0" dirty="0">
                <a:latin typeface="Yu Gothic"/>
                <a:ea typeface="Yu Gothic"/>
                <a:cs typeface="Yu Gothic"/>
              </a:rPr>
              <a:t>職員の声は、実際の聞き取り内容をもとに個人が特定されないよう再構成しています。</a:t>
            </a:r>
            <a:endParaRPr sz="1238" b="0" dirty="0">
              <a:latin typeface="Yu Gothic"/>
              <a:ea typeface="Yu Gothic"/>
              <a:cs typeface="Yu Gothic"/>
            </a:endParaRPr>
          </a:p>
        </p:txBody>
      </p:sp>
    </p:spTree>
    <p:extLst>
      <p:ext uri="{BB962C8B-B14F-4D97-AF65-F5344CB8AC3E}">
        <p14:creationId xmlns:p14="http://schemas.microsoft.com/office/powerpoint/2010/main" val="10940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27" name="top-accent">
            <a:extLst>
              <a:ext uri="{FF2B5EF4-FFF2-40B4-BE49-F238E27FC236}">
                <a16:creationId xmlns:a16="http://schemas.microsoft.com/office/drawing/2014/main" id="{94CEAC04-9FE2-4B10-B3FD-D2E3DDF4CCE6}"/>
              </a:ext>
            </a:extLst>
          </p:cNvPr>
          <p:cNvSpPr>
            <a:spLocks noGrp="1"/>
          </p:cNvSpPr>
          <p:nvPr/>
        </p:nvSpPr>
        <p:spPr>
          <a:xfrm>
            <a:off x="0" y="0"/>
            <a:ext cx="7562850" cy="209550"/>
          </a:xfrm>
          <a:prstGeom prst="rect">
            <a:avLst/>
          </a:prstGeom>
          <a:solidFill>
            <a:srgbClr val="52782D"/>
          </a:solidFill>
          <a:ln w="0">
            <a:noFill/>
            <a:prstDash val="solid"/>
          </a:ln>
        </p:spPr>
      </p:sp>
      <p:sp>
        <p:nvSpPr>
          <p:cNvPr id="2" name="section-label">
            <a:extLst>
              <a:ext uri="{FF2B5EF4-FFF2-40B4-BE49-F238E27FC236}">
                <a16:creationId xmlns:a16="http://schemas.microsoft.com/office/drawing/2014/main" id="{F3902600-C1A7-431A-BF9B-1BABFF2541EE}"/>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52782D"/>
                </a:solidFill>
                <a:latin typeface="Yu Gothic"/>
                <a:ea typeface="Yu Gothic"/>
                <a:cs typeface="Yu Gothic"/>
              </a:defRPr>
            </a:pPr>
            <a:r>
              <a:rPr sz="975" b="1">
                <a:solidFill>
                  <a:srgbClr val="52782D"/>
                </a:solidFill>
                <a:latin typeface="Yu Gothic"/>
                <a:ea typeface="Yu Gothic"/>
                <a:cs typeface="Yu Gothic"/>
              </a:rPr>
              <a:t>STAFF VOICES 01</a:t>
            </a:r>
          </a:p>
        </p:txBody>
      </p:sp>
      <p:sp>
        <p:nvSpPr>
          <p:cNvPr id="3" name="header-dot">
            <a:extLst>
              <a:ext uri="{FF2B5EF4-FFF2-40B4-BE49-F238E27FC236}">
                <a16:creationId xmlns:a16="http://schemas.microsoft.com/office/drawing/2014/main" id="{F9C9BB26-B32F-4A02-8EAA-7103DA2F9B8D}"/>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FFC4A47C-8C6F-4069-977F-1584DC5C2993}"/>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0460E520-FC49-477B-906C-EFCA67DD27F0}"/>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16E65396-6092-45FE-BFC7-E239B10C52B9}"/>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26</a:t>
            </a:r>
          </a:p>
        </p:txBody>
      </p:sp>
      <p:sp>
        <p:nvSpPr>
          <p:cNvPr id="7" name="title-color-field">
            <a:extLst>
              <a:ext uri="{FF2B5EF4-FFF2-40B4-BE49-F238E27FC236}">
                <a16:creationId xmlns:a16="http://schemas.microsoft.com/office/drawing/2014/main" id="{02A1017D-EA7B-4CE4-9D89-DE5AAFD4184C}"/>
              </a:ext>
            </a:extLst>
          </p:cNvPr>
          <p:cNvSpPr>
            <a:spLocks noGrp="1"/>
          </p:cNvSpPr>
          <p:nvPr/>
        </p:nvSpPr>
        <p:spPr>
          <a:xfrm>
            <a:off x="400050" y="781050"/>
            <a:ext cx="6762750" cy="1752600"/>
          </a:xfrm>
          <a:prstGeom prst="roundRect">
            <a:avLst>
              <a:gd name="adj" fmla="val 4348"/>
            </a:avLst>
          </a:prstGeom>
          <a:solidFill>
            <a:srgbClr val="52782D"/>
          </a:solidFill>
          <a:ln w="0">
            <a:noFill/>
            <a:prstDash val="solid"/>
          </a:ln>
        </p:spPr>
      </p:sp>
      <p:sp>
        <p:nvSpPr>
          <p:cNvPr id="8" name="heading-bar-left">
            <a:extLst>
              <a:ext uri="{FF2B5EF4-FFF2-40B4-BE49-F238E27FC236}">
                <a16:creationId xmlns:a16="http://schemas.microsoft.com/office/drawing/2014/main" id="{45F83C71-F991-4CA7-862A-4252130B2A22}"/>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6E0C80E7-34FC-4D4A-8406-9E0EBD051326}"/>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8D33522A-B88A-42EB-B76D-DD4539D29DB2}"/>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16D71788-4708-47C5-95E3-410708981CCF}"/>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575D00AB-677F-42D0-81AE-6BECF5141C6D}"/>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150" b="1">
                <a:solidFill>
                  <a:srgbClr val="FFFFFF"/>
                </a:solidFill>
                <a:latin typeface="Yu Gothic"/>
                <a:ea typeface="Yu Gothic"/>
                <a:cs typeface="Yu Gothic"/>
              </a:defRPr>
            </a:pPr>
            <a:r>
              <a:rPr sz="3150" b="1">
                <a:solidFill>
                  <a:srgbClr val="FFFFFF"/>
                </a:solidFill>
                <a:latin typeface="Yu Gothic"/>
                <a:ea typeface="Yu Gothic"/>
                <a:cs typeface="Yu Gothic"/>
              </a:rPr>
              <a:t>迷うのは、</a:t>
            </a:r>
          </a:p>
          <a:p>
            <a:pPr algn="ctr">
              <a:defRPr sz="3150" b="1">
                <a:solidFill>
                  <a:srgbClr val="FFFFFF"/>
                </a:solidFill>
                <a:latin typeface="Yu Gothic"/>
                <a:ea typeface="Yu Gothic"/>
                <a:cs typeface="Yu Gothic"/>
              </a:defRPr>
            </a:pPr>
            <a:r>
              <a:rPr sz="3150" b="1">
                <a:solidFill>
                  <a:srgbClr val="FFFFFF"/>
                </a:solidFill>
                <a:latin typeface="Yu Gothic"/>
                <a:ea typeface="Yu Gothic"/>
                <a:cs typeface="Yu Gothic"/>
              </a:rPr>
              <a:t>保育を考えている証拠。</a:t>
            </a:r>
          </a:p>
        </p:txBody>
      </p:sp>
      <p:sp>
        <p:nvSpPr>
          <p:cNvPr id="13" name="slide-subtitle">
            <a:extLst>
              <a:ext uri="{FF2B5EF4-FFF2-40B4-BE49-F238E27FC236}">
                <a16:creationId xmlns:a16="http://schemas.microsoft.com/office/drawing/2014/main" id="{656F1EB1-B730-4071-AEE6-E7A4E662A939}"/>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入職1年目・若手職員の声</a:t>
            </a:r>
          </a:p>
        </p:txBody>
      </p:sp>
      <p:sp>
        <p:nvSpPr>
          <p:cNvPr id="14" name="title-rule">
            <a:extLst>
              <a:ext uri="{FF2B5EF4-FFF2-40B4-BE49-F238E27FC236}">
                <a16:creationId xmlns:a16="http://schemas.microsoft.com/office/drawing/2014/main" id="{5E4C52B9-BC7A-4C82-B1AD-FACF303D8D52}"/>
              </a:ext>
            </a:extLst>
          </p:cNvPr>
          <p:cNvSpPr>
            <a:spLocks noGrp="1"/>
          </p:cNvSpPr>
          <p:nvPr/>
        </p:nvSpPr>
        <p:spPr>
          <a:xfrm>
            <a:off x="533400" y="2667000"/>
            <a:ext cx="6496050" cy="57150"/>
          </a:xfrm>
          <a:prstGeom prst="rect">
            <a:avLst/>
          </a:prstGeom>
          <a:solidFill>
            <a:srgbClr val="52782D"/>
          </a:solidFill>
          <a:ln w="0">
            <a:noFill/>
            <a:prstDash val="solid"/>
          </a:ln>
        </p:spPr>
      </p:sp>
      <p:sp>
        <p:nvSpPr>
          <p:cNvPr id="15" name="title-rule-highlight">
            <a:extLst>
              <a:ext uri="{FF2B5EF4-FFF2-40B4-BE49-F238E27FC236}">
                <a16:creationId xmlns:a16="http://schemas.microsoft.com/office/drawing/2014/main" id="{A038BA66-0234-4CC7-A98F-96728C6C3102}"/>
              </a:ext>
            </a:extLst>
          </p:cNvPr>
          <p:cNvSpPr>
            <a:spLocks noGrp="1"/>
          </p:cNvSpPr>
          <p:nvPr/>
        </p:nvSpPr>
        <p:spPr>
          <a:xfrm>
            <a:off x="2343150" y="2667000"/>
            <a:ext cx="2876550" cy="57150"/>
          </a:xfrm>
          <a:prstGeom prst="rect">
            <a:avLst/>
          </a:prstGeom>
          <a:solidFill>
            <a:srgbClr val="E39418"/>
          </a:solidFill>
          <a:ln w="0">
            <a:noFill/>
            <a:prstDash val="solid"/>
          </a:ln>
        </p:spPr>
      </p:sp>
      <p:sp>
        <p:nvSpPr>
          <p:cNvPr id="16" name="quote-block">
            <a:extLst>
              <a:ext uri="{FF2B5EF4-FFF2-40B4-BE49-F238E27FC236}">
                <a16:creationId xmlns:a16="http://schemas.microsoft.com/office/drawing/2014/main" id="{A35F6B09-D12D-45E8-998A-1619121443E5}"/>
              </a:ext>
            </a:extLst>
          </p:cNvPr>
          <p:cNvSpPr>
            <a:spLocks noGrp="1"/>
          </p:cNvSpPr>
          <p:nvPr/>
        </p:nvSpPr>
        <p:spPr>
          <a:xfrm>
            <a:off x="533400" y="3143250"/>
            <a:ext cx="6496050" cy="2762250"/>
          </a:xfrm>
          <a:prstGeom prst="roundRect">
            <a:avLst>
              <a:gd name="adj" fmla="val 2759"/>
            </a:avLst>
          </a:prstGeom>
          <a:solidFill>
            <a:srgbClr val="E8F1D7"/>
          </a:solidFill>
          <a:ln w="9525">
            <a:solidFill>
              <a:srgbClr val="D8D5C7"/>
            </a:solidFill>
            <a:prstDash val="solid"/>
          </a:ln>
        </p:spPr>
      </p:sp>
      <p:sp>
        <p:nvSpPr>
          <p:cNvPr id="17" name="quote-accent">
            <a:extLst>
              <a:ext uri="{FF2B5EF4-FFF2-40B4-BE49-F238E27FC236}">
                <a16:creationId xmlns:a16="http://schemas.microsoft.com/office/drawing/2014/main" id="{CFBA6D65-A7F8-4778-A83F-DAC192584A0F}"/>
              </a:ext>
            </a:extLst>
          </p:cNvPr>
          <p:cNvSpPr>
            <a:spLocks noGrp="1"/>
          </p:cNvSpPr>
          <p:nvPr/>
        </p:nvSpPr>
        <p:spPr>
          <a:xfrm>
            <a:off x="533400" y="3143250"/>
            <a:ext cx="95250" cy="2762250"/>
          </a:xfrm>
          <a:prstGeom prst="roundRect">
            <a:avLst>
              <a:gd name="adj" fmla="val 50000"/>
            </a:avLst>
          </a:prstGeom>
          <a:solidFill>
            <a:srgbClr val="52782D"/>
          </a:solidFill>
          <a:ln w="0">
            <a:noFill/>
            <a:prstDash val="solid"/>
          </a:ln>
        </p:spPr>
      </p:sp>
      <p:sp>
        <p:nvSpPr>
          <p:cNvPr id="18" name="quote-mark">
            <a:extLst>
              <a:ext uri="{FF2B5EF4-FFF2-40B4-BE49-F238E27FC236}">
                <a16:creationId xmlns:a16="http://schemas.microsoft.com/office/drawing/2014/main" id="{380C4133-2AB3-444A-82E3-39E433F3E52D}"/>
              </a:ext>
            </a:extLst>
          </p:cNvPr>
          <p:cNvSpPr>
            <a:spLocks noGrp="1"/>
          </p:cNvSpPr>
          <p:nvPr/>
        </p:nvSpPr>
        <p:spPr>
          <a:xfrm>
            <a:off x="800100" y="3295650"/>
            <a:ext cx="514350" cy="495300"/>
          </a:xfrm>
          <a:prstGeom prst="rect">
            <a:avLst/>
          </a:prstGeom>
          <a:noFill/>
          <a:ln w="0">
            <a:noFill/>
            <a:prstDash val="solid"/>
          </a:ln>
        </p:spPr>
        <p:txBody>
          <a:bodyPr wrap="square" lIns="0" tIns="0" rIns="0" bIns="0" anchor="t">
            <a:normAutofit fontScale="90833" lnSpcReduction="10000"/>
          </a:bodyPr>
          <a:lstStyle/>
          <a:p>
            <a:pPr algn="l">
              <a:defRPr sz="3900" b="1">
                <a:solidFill>
                  <a:srgbClr val="52782D"/>
                </a:solidFill>
                <a:latin typeface="Yu Gothic"/>
                <a:ea typeface="Yu Gothic"/>
                <a:cs typeface="Yu Gothic"/>
              </a:defRPr>
            </a:pPr>
            <a:r>
              <a:rPr sz="3900" b="1">
                <a:solidFill>
                  <a:srgbClr val="52782D"/>
                </a:solidFill>
                <a:latin typeface="Yu Gothic"/>
                <a:ea typeface="Yu Gothic"/>
                <a:cs typeface="Yu Gothic"/>
              </a:rPr>
              <a:t>“</a:t>
            </a:r>
          </a:p>
        </p:txBody>
      </p:sp>
      <p:sp>
        <p:nvSpPr>
          <p:cNvPr id="19" name="quote-copy">
            <a:extLst>
              <a:ext uri="{FF2B5EF4-FFF2-40B4-BE49-F238E27FC236}">
                <a16:creationId xmlns:a16="http://schemas.microsoft.com/office/drawing/2014/main" id="{B8710EAB-68E2-4D4F-B393-0CD35398B2D8}"/>
              </a:ext>
            </a:extLst>
          </p:cNvPr>
          <p:cNvSpPr>
            <a:spLocks noGrp="1"/>
          </p:cNvSpPr>
          <p:nvPr/>
        </p:nvSpPr>
        <p:spPr>
          <a:xfrm>
            <a:off x="971550" y="3810000"/>
            <a:ext cx="5715000" cy="1638300"/>
          </a:xfrm>
          <a:prstGeom prst="rect">
            <a:avLst/>
          </a:prstGeom>
          <a:noFill/>
          <a:ln w="0">
            <a:noFill/>
            <a:prstDash val="solid"/>
          </a:ln>
        </p:spPr>
        <p:txBody>
          <a:bodyPr wrap="square" lIns="0" tIns="0" rIns="0" bIns="0" anchor="t">
            <a:normAutofit/>
          </a:bodyPr>
          <a:lstStyle/>
          <a:p>
            <a:pPr algn="l">
              <a:defRPr sz="1800" b="1">
                <a:solidFill>
                  <a:srgbClr val="20352A"/>
                </a:solidFill>
                <a:latin typeface="Yu Gothic"/>
                <a:ea typeface="Yu Gothic"/>
                <a:cs typeface="Yu Gothic"/>
              </a:defRPr>
            </a:pPr>
            <a:r>
              <a:rPr sz="1800" b="1">
                <a:solidFill>
                  <a:srgbClr val="20352A"/>
                </a:solidFill>
                <a:latin typeface="Yu Gothic"/>
                <a:ea typeface="Yu Gothic"/>
                <a:cs typeface="Yu Gothic"/>
              </a:rPr>
              <a:t>子どもへの声のかけ方に迷うことがあります。先輩の関わりを見て、同じように試してみて、うまくいかなければまた聞く。その繰り返しで、少しずつ自分の言葉が増えてきました。</a:t>
            </a:r>
          </a:p>
        </p:txBody>
      </p:sp>
      <p:sp>
        <p:nvSpPr>
          <p:cNvPr id="20" name="quote-label">
            <a:extLst>
              <a:ext uri="{FF2B5EF4-FFF2-40B4-BE49-F238E27FC236}">
                <a16:creationId xmlns:a16="http://schemas.microsoft.com/office/drawing/2014/main" id="{38FB199A-3C02-43DB-A2E5-1E903131B26C}"/>
              </a:ext>
            </a:extLst>
          </p:cNvPr>
          <p:cNvSpPr>
            <a:spLocks noGrp="1"/>
          </p:cNvSpPr>
          <p:nvPr/>
        </p:nvSpPr>
        <p:spPr>
          <a:xfrm>
            <a:off x="971550" y="5543550"/>
            <a:ext cx="5810250" cy="209550"/>
          </a:xfrm>
          <a:prstGeom prst="rect">
            <a:avLst/>
          </a:prstGeom>
          <a:noFill/>
          <a:ln w="0">
            <a:noFill/>
            <a:prstDash val="solid"/>
          </a:ln>
        </p:spPr>
        <p:txBody>
          <a:bodyPr wrap="square" lIns="0" tIns="0" rIns="0" bIns="0" anchor="t">
            <a:normAutofit/>
          </a:bodyPr>
          <a:lstStyle/>
          <a:p>
            <a:pPr algn="l">
              <a:defRPr sz="975" b="1">
                <a:solidFill>
                  <a:srgbClr val="617067"/>
                </a:solidFill>
                <a:latin typeface="Yu Gothic"/>
                <a:ea typeface="Yu Gothic"/>
                <a:cs typeface="Yu Gothic"/>
              </a:defRPr>
            </a:pPr>
            <a:r>
              <a:rPr sz="975" b="1">
                <a:solidFill>
                  <a:srgbClr val="617067"/>
                </a:solidFill>
                <a:latin typeface="Yu Gothic"/>
                <a:ea typeface="Yu Gothic"/>
                <a:cs typeface="Yu Gothic"/>
              </a:rPr>
              <a:t>入職1年目の職員</a:t>
            </a:r>
          </a:p>
        </p:txBody>
      </p:sp>
      <p:sp>
        <p:nvSpPr>
          <p:cNvPr id="21" name="quote-block">
            <a:extLst>
              <a:ext uri="{FF2B5EF4-FFF2-40B4-BE49-F238E27FC236}">
                <a16:creationId xmlns:a16="http://schemas.microsoft.com/office/drawing/2014/main" id="{4AA0E299-324D-4410-A153-C5AC183C88EE}"/>
              </a:ext>
            </a:extLst>
          </p:cNvPr>
          <p:cNvSpPr>
            <a:spLocks noGrp="1"/>
          </p:cNvSpPr>
          <p:nvPr/>
        </p:nvSpPr>
        <p:spPr>
          <a:xfrm>
            <a:off x="533400" y="6419850"/>
            <a:ext cx="6496050" cy="2762250"/>
          </a:xfrm>
          <a:prstGeom prst="roundRect">
            <a:avLst>
              <a:gd name="adj" fmla="val 2759"/>
            </a:avLst>
          </a:prstGeom>
          <a:solidFill>
            <a:srgbClr val="FBE7B8"/>
          </a:solidFill>
          <a:ln w="9525">
            <a:solidFill>
              <a:srgbClr val="D8D5C7"/>
            </a:solidFill>
            <a:prstDash val="solid"/>
          </a:ln>
        </p:spPr>
      </p:sp>
      <p:sp>
        <p:nvSpPr>
          <p:cNvPr id="22" name="quote-accent">
            <a:extLst>
              <a:ext uri="{FF2B5EF4-FFF2-40B4-BE49-F238E27FC236}">
                <a16:creationId xmlns:a16="http://schemas.microsoft.com/office/drawing/2014/main" id="{F571EF4A-4635-4F9E-91E7-AB9E50F89C25}"/>
              </a:ext>
            </a:extLst>
          </p:cNvPr>
          <p:cNvSpPr>
            <a:spLocks noGrp="1"/>
          </p:cNvSpPr>
          <p:nvPr/>
        </p:nvSpPr>
        <p:spPr>
          <a:xfrm>
            <a:off x="533400" y="6419850"/>
            <a:ext cx="95250" cy="2762250"/>
          </a:xfrm>
          <a:prstGeom prst="roundRect">
            <a:avLst>
              <a:gd name="adj" fmla="val 50000"/>
            </a:avLst>
          </a:prstGeom>
          <a:solidFill>
            <a:srgbClr val="E39418"/>
          </a:solidFill>
          <a:ln w="0">
            <a:noFill/>
            <a:prstDash val="solid"/>
          </a:ln>
        </p:spPr>
      </p:sp>
      <p:sp>
        <p:nvSpPr>
          <p:cNvPr id="23" name="quote-mark">
            <a:extLst>
              <a:ext uri="{FF2B5EF4-FFF2-40B4-BE49-F238E27FC236}">
                <a16:creationId xmlns:a16="http://schemas.microsoft.com/office/drawing/2014/main" id="{A529BB83-47A2-4FF3-9263-E9A949EA38F8}"/>
              </a:ext>
            </a:extLst>
          </p:cNvPr>
          <p:cNvSpPr>
            <a:spLocks noGrp="1"/>
          </p:cNvSpPr>
          <p:nvPr/>
        </p:nvSpPr>
        <p:spPr>
          <a:xfrm>
            <a:off x="800100" y="6572250"/>
            <a:ext cx="514350" cy="495300"/>
          </a:xfrm>
          <a:prstGeom prst="rect">
            <a:avLst/>
          </a:prstGeom>
          <a:noFill/>
          <a:ln w="0">
            <a:noFill/>
            <a:prstDash val="solid"/>
          </a:ln>
        </p:spPr>
        <p:txBody>
          <a:bodyPr wrap="square" lIns="0" tIns="0" rIns="0" bIns="0" anchor="t">
            <a:normAutofit fontScale="90833" lnSpcReduction="10000"/>
          </a:bodyPr>
          <a:lstStyle/>
          <a:p>
            <a:pPr algn="l">
              <a:defRPr sz="3900" b="1">
                <a:solidFill>
                  <a:srgbClr val="E39418"/>
                </a:solidFill>
                <a:latin typeface="Yu Gothic"/>
                <a:ea typeface="Yu Gothic"/>
                <a:cs typeface="Yu Gothic"/>
              </a:defRPr>
            </a:pPr>
            <a:r>
              <a:rPr sz="3900" b="1">
                <a:solidFill>
                  <a:srgbClr val="E39418"/>
                </a:solidFill>
                <a:latin typeface="Yu Gothic"/>
                <a:ea typeface="Yu Gothic"/>
                <a:cs typeface="Yu Gothic"/>
              </a:rPr>
              <a:t>“</a:t>
            </a:r>
          </a:p>
        </p:txBody>
      </p:sp>
      <p:sp>
        <p:nvSpPr>
          <p:cNvPr id="24" name="quote-copy">
            <a:extLst>
              <a:ext uri="{FF2B5EF4-FFF2-40B4-BE49-F238E27FC236}">
                <a16:creationId xmlns:a16="http://schemas.microsoft.com/office/drawing/2014/main" id="{ED8FB893-53FB-4298-B424-3E8C9D1EB7E8}"/>
              </a:ext>
            </a:extLst>
          </p:cNvPr>
          <p:cNvSpPr>
            <a:spLocks noGrp="1"/>
          </p:cNvSpPr>
          <p:nvPr/>
        </p:nvSpPr>
        <p:spPr>
          <a:xfrm>
            <a:off x="971550" y="7086600"/>
            <a:ext cx="5715000" cy="1638300"/>
          </a:xfrm>
          <a:prstGeom prst="rect">
            <a:avLst/>
          </a:prstGeom>
          <a:noFill/>
          <a:ln w="0">
            <a:noFill/>
            <a:prstDash val="solid"/>
          </a:ln>
        </p:spPr>
        <p:txBody>
          <a:bodyPr wrap="square" lIns="0" tIns="0" rIns="0" bIns="0" anchor="t">
            <a:normAutofit/>
          </a:bodyPr>
          <a:lstStyle/>
          <a:p>
            <a:pPr algn="l">
              <a:defRPr sz="1725" b="1">
                <a:solidFill>
                  <a:srgbClr val="20352A"/>
                </a:solidFill>
                <a:latin typeface="Yu Gothic"/>
                <a:ea typeface="Yu Gothic"/>
                <a:cs typeface="Yu Gothic"/>
              </a:defRPr>
            </a:pPr>
            <a:r>
              <a:rPr sz="1725" b="1">
                <a:solidFill>
                  <a:srgbClr val="20352A"/>
                </a:solidFill>
                <a:latin typeface="Yu Gothic"/>
                <a:ea typeface="Yu Gothic"/>
                <a:cs typeface="Yu Gothic"/>
              </a:rPr>
              <a:t>子どもが自分でできることが増え、そのことを保護者の方と一緒に喜べた日は、保育士になってよかったと思います。大きな行事より、日々の小さな変化が嬉しいです。</a:t>
            </a:r>
          </a:p>
        </p:txBody>
      </p:sp>
      <p:sp>
        <p:nvSpPr>
          <p:cNvPr id="25" name="quote-label">
            <a:extLst>
              <a:ext uri="{FF2B5EF4-FFF2-40B4-BE49-F238E27FC236}">
                <a16:creationId xmlns:a16="http://schemas.microsoft.com/office/drawing/2014/main" id="{B601A291-F7B9-4882-8226-07BCC01A5744}"/>
              </a:ext>
            </a:extLst>
          </p:cNvPr>
          <p:cNvSpPr>
            <a:spLocks noGrp="1"/>
          </p:cNvSpPr>
          <p:nvPr/>
        </p:nvSpPr>
        <p:spPr>
          <a:xfrm>
            <a:off x="971550" y="8820150"/>
            <a:ext cx="5810250" cy="209550"/>
          </a:xfrm>
          <a:prstGeom prst="rect">
            <a:avLst/>
          </a:prstGeom>
          <a:noFill/>
          <a:ln w="0">
            <a:noFill/>
            <a:prstDash val="solid"/>
          </a:ln>
        </p:spPr>
        <p:txBody>
          <a:bodyPr wrap="square" lIns="0" tIns="0" rIns="0" bIns="0" anchor="t">
            <a:normAutofit/>
          </a:bodyPr>
          <a:lstStyle/>
          <a:p>
            <a:pPr algn="l">
              <a:defRPr sz="975" b="1">
                <a:solidFill>
                  <a:srgbClr val="617067"/>
                </a:solidFill>
                <a:latin typeface="Yu Gothic"/>
                <a:ea typeface="Yu Gothic"/>
                <a:cs typeface="Yu Gothic"/>
              </a:defRPr>
            </a:pPr>
            <a:r>
              <a:rPr sz="975" b="1">
                <a:solidFill>
                  <a:srgbClr val="617067"/>
                </a:solidFill>
                <a:latin typeface="Yu Gothic"/>
                <a:ea typeface="Yu Gothic"/>
                <a:cs typeface="Yu Gothic"/>
              </a:rPr>
              <a:t>若手職員</a:t>
            </a:r>
          </a:p>
        </p:txBody>
      </p:sp>
      <p:sp>
        <p:nvSpPr>
          <p:cNvPr id="26" name="voices-26-note">
            <a:extLst>
              <a:ext uri="{FF2B5EF4-FFF2-40B4-BE49-F238E27FC236}">
                <a16:creationId xmlns:a16="http://schemas.microsoft.com/office/drawing/2014/main" id="{0BD8E977-8A55-44B1-B5A0-89FEE8FA4800}"/>
              </a:ext>
            </a:extLst>
          </p:cNvPr>
          <p:cNvSpPr>
            <a:spLocks noGrp="1"/>
          </p:cNvSpPr>
          <p:nvPr/>
        </p:nvSpPr>
        <p:spPr>
          <a:xfrm>
            <a:off x="533400" y="9486900"/>
            <a:ext cx="6496050" cy="514350"/>
          </a:xfrm>
          <a:prstGeom prst="rect">
            <a:avLst/>
          </a:prstGeom>
          <a:noFill/>
          <a:ln w="0">
            <a:noFill/>
            <a:prstDash val="solid"/>
          </a:ln>
        </p:spPr>
        <p:txBody>
          <a:bodyPr wrap="square" lIns="0" tIns="0" rIns="0" bIns="0" anchor="t">
            <a:normAutofit/>
          </a:bodyPr>
          <a:lstStyle/>
          <a:p>
            <a:pPr algn="ctr">
              <a:defRPr sz="1200" b="1">
                <a:solidFill>
                  <a:srgbClr val="617067"/>
                </a:solidFill>
                <a:latin typeface="Yu Gothic"/>
                <a:ea typeface="Yu Gothic"/>
                <a:cs typeface="Yu Gothic"/>
              </a:defRPr>
            </a:pPr>
            <a:r>
              <a:rPr sz="1200" b="1">
                <a:solidFill>
                  <a:srgbClr val="617067"/>
                </a:solidFill>
                <a:latin typeface="Yu Gothic"/>
                <a:ea typeface="Yu Gothic"/>
                <a:cs typeface="Yu Gothic"/>
              </a:rPr>
              <a:t>最初から“正しい声かけ”を持っている人はいません。</a:t>
            </a:r>
          </a:p>
          <a:p>
            <a:pPr algn="ctr">
              <a:defRPr sz="1200" b="1">
                <a:solidFill>
                  <a:srgbClr val="617067"/>
                </a:solidFill>
                <a:latin typeface="Yu Gothic"/>
                <a:ea typeface="Yu Gothic"/>
                <a:cs typeface="Yu Gothic"/>
              </a:defRPr>
            </a:pPr>
            <a:r>
              <a:rPr sz="1200" b="1">
                <a:solidFill>
                  <a:srgbClr val="617067"/>
                </a:solidFill>
                <a:latin typeface="Yu Gothic"/>
                <a:ea typeface="Yu Gothic"/>
                <a:cs typeface="Yu Gothic"/>
              </a:rPr>
              <a:t>見て、聞いて、試し、子どもの反応から考える。その積み重ねを支えます。</a:t>
            </a:r>
          </a:p>
        </p:txBody>
      </p:sp>
    </p:spTree>
    <p:extLst>
      <p:ext uri="{BB962C8B-B14F-4D97-AF65-F5344CB8AC3E}">
        <p14:creationId xmlns:p14="http://schemas.microsoft.com/office/powerpoint/2010/main" val="17952151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27" name="top-accent">
            <a:extLst>
              <a:ext uri="{FF2B5EF4-FFF2-40B4-BE49-F238E27FC236}">
                <a16:creationId xmlns:a16="http://schemas.microsoft.com/office/drawing/2014/main" id="{85433A65-8476-423B-BC05-0F327453CBA4}"/>
              </a:ext>
            </a:extLst>
          </p:cNvPr>
          <p:cNvSpPr>
            <a:spLocks noGrp="1"/>
          </p:cNvSpPr>
          <p:nvPr/>
        </p:nvSpPr>
        <p:spPr>
          <a:xfrm>
            <a:off x="0" y="0"/>
            <a:ext cx="7562850" cy="209550"/>
          </a:xfrm>
          <a:prstGeom prst="rect">
            <a:avLst/>
          </a:prstGeom>
          <a:solidFill>
            <a:srgbClr val="5D99AE"/>
          </a:solidFill>
          <a:ln w="0">
            <a:noFill/>
            <a:prstDash val="solid"/>
          </a:ln>
        </p:spPr>
      </p:sp>
      <p:sp>
        <p:nvSpPr>
          <p:cNvPr id="2" name="section-label">
            <a:extLst>
              <a:ext uri="{FF2B5EF4-FFF2-40B4-BE49-F238E27FC236}">
                <a16:creationId xmlns:a16="http://schemas.microsoft.com/office/drawing/2014/main" id="{622EEE26-94EC-4DFF-BE9E-B3EDC0E9BA2D}"/>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5D99AE"/>
                </a:solidFill>
                <a:latin typeface="Yu Gothic"/>
                <a:ea typeface="Yu Gothic"/>
                <a:cs typeface="Yu Gothic"/>
              </a:defRPr>
            </a:pPr>
            <a:r>
              <a:rPr sz="975" b="1">
                <a:solidFill>
                  <a:srgbClr val="5D99AE"/>
                </a:solidFill>
                <a:latin typeface="Yu Gothic"/>
                <a:ea typeface="Yu Gothic"/>
                <a:cs typeface="Yu Gothic"/>
              </a:rPr>
              <a:t>STAFF VOICES 02</a:t>
            </a:r>
          </a:p>
        </p:txBody>
      </p:sp>
      <p:sp>
        <p:nvSpPr>
          <p:cNvPr id="3" name="header-dot">
            <a:extLst>
              <a:ext uri="{FF2B5EF4-FFF2-40B4-BE49-F238E27FC236}">
                <a16:creationId xmlns:a16="http://schemas.microsoft.com/office/drawing/2014/main" id="{B70499C0-9AE8-4D98-86E9-365E5903B1C8}"/>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664DC667-A279-43DA-B0C4-898DBA8D9E87}"/>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DCAF7FDF-B8D0-4EE9-83C6-146563DD2346}"/>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00E4EA5B-28AE-4B2E-88B2-F71B90354B63}"/>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27</a:t>
            </a:r>
          </a:p>
        </p:txBody>
      </p:sp>
      <p:sp>
        <p:nvSpPr>
          <p:cNvPr id="7" name="title-color-field">
            <a:extLst>
              <a:ext uri="{FF2B5EF4-FFF2-40B4-BE49-F238E27FC236}">
                <a16:creationId xmlns:a16="http://schemas.microsoft.com/office/drawing/2014/main" id="{0579AD26-AEC3-490D-8DBC-4E181C02F379}"/>
              </a:ext>
            </a:extLst>
          </p:cNvPr>
          <p:cNvSpPr>
            <a:spLocks noGrp="1"/>
          </p:cNvSpPr>
          <p:nvPr/>
        </p:nvSpPr>
        <p:spPr>
          <a:xfrm>
            <a:off x="400050" y="781050"/>
            <a:ext cx="6762750" cy="1752600"/>
          </a:xfrm>
          <a:prstGeom prst="roundRect">
            <a:avLst>
              <a:gd name="adj" fmla="val 4348"/>
            </a:avLst>
          </a:prstGeom>
          <a:solidFill>
            <a:srgbClr val="5D99AE"/>
          </a:solidFill>
          <a:ln w="0">
            <a:noFill/>
            <a:prstDash val="solid"/>
          </a:ln>
        </p:spPr>
      </p:sp>
      <p:sp>
        <p:nvSpPr>
          <p:cNvPr id="8" name="heading-bar-left">
            <a:extLst>
              <a:ext uri="{FF2B5EF4-FFF2-40B4-BE49-F238E27FC236}">
                <a16:creationId xmlns:a16="http://schemas.microsoft.com/office/drawing/2014/main" id="{F8FE7F02-6DD1-4F6A-82AA-7926FE79276D}"/>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6FADF39D-EABA-4E80-8ED1-498CEEAFD761}"/>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CB4B7BFB-56EF-4BBC-A98E-CEA04B116B43}"/>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851CD1C2-F3C7-4D91-8ECA-9C53C30DFD18}"/>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564A6955-F50E-4C0C-A684-634675FCB79C}"/>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150" b="1">
                <a:solidFill>
                  <a:srgbClr val="FFFFFF"/>
                </a:solidFill>
                <a:latin typeface="Yu Gothic"/>
                <a:ea typeface="Yu Gothic"/>
                <a:cs typeface="Yu Gothic"/>
              </a:defRPr>
            </a:pPr>
            <a:r>
              <a:rPr sz="3150" b="1">
                <a:solidFill>
                  <a:srgbClr val="FFFFFF"/>
                </a:solidFill>
                <a:latin typeface="Yu Gothic"/>
                <a:ea typeface="Yu Gothic"/>
                <a:cs typeface="Yu Gothic"/>
              </a:rPr>
              <a:t>支えてもらった経験が、</a:t>
            </a:r>
          </a:p>
          <a:p>
            <a:pPr algn="ctr">
              <a:defRPr sz="3150" b="1">
                <a:solidFill>
                  <a:srgbClr val="FFFFFF"/>
                </a:solidFill>
                <a:latin typeface="Yu Gothic"/>
                <a:ea typeface="Yu Gothic"/>
                <a:cs typeface="Yu Gothic"/>
              </a:defRPr>
            </a:pPr>
            <a:r>
              <a:rPr sz="3150" b="1">
                <a:solidFill>
                  <a:srgbClr val="FFFFFF"/>
                </a:solidFill>
                <a:latin typeface="Yu Gothic"/>
                <a:ea typeface="Yu Gothic"/>
                <a:cs typeface="Yu Gothic"/>
              </a:rPr>
              <a:t>誰かを支える力になる。</a:t>
            </a:r>
          </a:p>
        </p:txBody>
      </p:sp>
      <p:sp>
        <p:nvSpPr>
          <p:cNvPr id="13" name="slide-subtitle">
            <a:extLst>
              <a:ext uri="{FF2B5EF4-FFF2-40B4-BE49-F238E27FC236}">
                <a16:creationId xmlns:a16="http://schemas.microsoft.com/office/drawing/2014/main" id="{382C3F51-8798-478D-BA40-56EA7BD8F0C7}"/>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子育て中・育休復帰を経験した職員の声</a:t>
            </a:r>
          </a:p>
        </p:txBody>
      </p:sp>
      <p:sp>
        <p:nvSpPr>
          <p:cNvPr id="14" name="title-rule">
            <a:extLst>
              <a:ext uri="{FF2B5EF4-FFF2-40B4-BE49-F238E27FC236}">
                <a16:creationId xmlns:a16="http://schemas.microsoft.com/office/drawing/2014/main" id="{AE0B2118-DF4D-4974-9FB9-AF0DB8F9A006}"/>
              </a:ext>
            </a:extLst>
          </p:cNvPr>
          <p:cNvSpPr>
            <a:spLocks noGrp="1"/>
          </p:cNvSpPr>
          <p:nvPr/>
        </p:nvSpPr>
        <p:spPr>
          <a:xfrm>
            <a:off x="533400" y="2667000"/>
            <a:ext cx="6496050" cy="57150"/>
          </a:xfrm>
          <a:prstGeom prst="rect">
            <a:avLst/>
          </a:prstGeom>
          <a:solidFill>
            <a:srgbClr val="5D99AE"/>
          </a:solidFill>
          <a:ln w="0">
            <a:noFill/>
            <a:prstDash val="solid"/>
          </a:ln>
        </p:spPr>
      </p:sp>
      <p:sp>
        <p:nvSpPr>
          <p:cNvPr id="15" name="title-rule-highlight">
            <a:extLst>
              <a:ext uri="{FF2B5EF4-FFF2-40B4-BE49-F238E27FC236}">
                <a16:creationId xmlns:a16="http://schemas.microsoft.com/office/drawing/2014/main" id="{3AD21F4E-868B-4B62-8DFC-4F376E3B60AD}"/>
              </a:ext>
            </a:extLst>
          </p:cNvPr>
          <p:cNvSpPr>
            <a:spLocks noGrp="1"/>
          </p:cNvSpPr>
          <p:nvPr/>
        </p:nvSpPr>
        <p:spPr>
          <a:xfrm>
            <a:off x="2343150" y="2667000"/>
            <a:ext cx="2876550" cy="57150"/>
          </a:xfrm>
          <a:prstGeom prst="rect">
            <a:avLst/>
          </a:prstGeom>
          <a:solidFill>
            <a:srgbClr val="E39418"/>
          </a:solidFill>
          <a:ln w="0">
            <a:noFill/>
            <a:prstDash val="solid"/>
          </a:ln>
        </p:spPr>
      </p:sp>
      <p:sp>
        <p:nvSpPr>
          <p:cNvPr id="16" name="quote-block">
            <a:extLst>
              <a:ext uri="{FF2B5EF4-FFF2-40B4-BE49-F238E27FC236}">
                <a16:creationId xmlns:a16="http://schemas.microsoft.com/office/drawing/2014/main" id="{36A1E5C0-4F9F-47DE-B75E-E1EEF88DA9D5}"/>
              </a:ext>
            </a:extLst>
          </p:cNvPr>
          <p:cNvSpPr>
            <a:spLocks noGrp="1"/>
          </p:cNvSpPr>
          <p:nvPr/>
        </p:nvSpPr>
        <p:spPr>
          <a:xfrm>
            <a:off x="533400" y="3143250"/>
            <a:ext cx="6496050" cy="2762250"/>
          </a:xfrm>
          <a:prstGeom prst="roundRect">
            <a:avLst>
              <a:gd name="adj" fmla="val 2759"/>
            </a:avLst>
          </a:prstGeom>
          <a:solidFill>
            <a:srgbClr val="DDEFF3"/>
          </a:solidFill>
          <a:ln w="9525">
            <a:solidFill>
              <a:srgbClr val="D8D5C7"/>
            </a:solidFill>
            <a:prstDash val="solid"/>
          </a:ln>
        </p:spPr>
      </p:sp>
      <p:sp>
        <p:nvSpPr>
          <p:cNvPr id="17" name="quote-accent">
            <a:extLst>
              <a:ext uri="{FF2B5EF4-FFF2-40B4-BE49-F238E27FC236}">
                <a16:creationId xmlns:a16="http://schemas.microsoft.com/office/drawing/2014/main" id="{AD5F344C-22BA-4EB0-A201-1E60EC0E0080}"/>
              </a:ext>
            </a:extLst>
          </p:cNvPr>
          <p:cNvSpPr>
            <a:spLocks noGrp="1"/>
          </p:cNvSpPr>
          <p:nvPr/>
        </p:nvSpPr>
        <p:spPr>
          <a:xfrm>
            <a:off x="533400" y="3143250"/>
            <a:ext cx="95250" cy="2762250"/>
          </a:xfrm>
          <a:prstGeom prst="roundRect">
            <a:avLst>
              <a:gd name="adj" fmla="val 50000"/>
            </a:avLst>
          </a:prstGeom>
          <a:solidFill>
            <a:srgbClr val="5D99AE"/>
          </a:solidFill>
          <a:ln w="0">
            <a:noFill/>
            <a:prstDash val="solid"/>
          </a:ln>
        </p:spPr>
      </p:sp>
      <p:sp>
        <p:nvSpPr>
          <p:cNvPr id="18" name="quote-mark">
            <a:extLst>
              <a:ext uri="{FF2B5EF4-FFF2-40B4-BE49-F238E27FC236}">
                <a16:creationId xmlns:a16="http://schemas.microsoft.com/office/drawing/2014/main" id="{04F046D3-18E8-4FEF-897C-D060B2A28421}"/>
              </a:ext>
            </a:extLst>
          </p:cNvPr>
          <p:cNvSpPr>
            <a:spLocks noGrp="1"/>
          </p:cNvSpPr>
          <p:nvPr/>
        </p:nvSpPr>
        <p:spPr>
          <a:xfrm>
            <a:off x="800100" y="3295650"/>
            <a:ext cx="514350" cy="495300"/>
          </a:xfrm>
          <a:prstGeom prst="rect">
            <a:avLst/>
          </a:prstGeom>
          <a:noFill/>
          <a:ln w="0">
            <a:noFill/>
            <a:prstDash val="solid"/>
          </a:ln>
        </p:spPr>
        <p:txBody>
          <a:bodyPr wrap="square" lIns="0" tIns="0" rIns="0" bIns="0" anchor="t">
            <a:normAutofit fontScale="90833" lnSpcReduction="10000"/>
          </a:bodyPr>
          <a:lstStyle/>
          <a:p>
            <a:pPr algn="l">
              <a:defRPr sz="3900" b="1">
                <a:solidFill>
                  <a:srgbClr val="5D99AE"/>
                </a:solidFill>
                <a:latin typeface="Yu Gothic"/>
                <a:ea typeface="Yu Gothic"/>
                <a:cs typeface="Yu Gothic"/>
              </a:defRPr>
            </a:pPr>
            <a:r>
              <a:rPr sz="3900" b="1">
                <a:solidFill>
                  <a:srgbClr val="5D99AE"/>
                </a:solidFill>
                <a:latin typeface="Yu Gothic"/>
                <a:ea typeface="Yu Gothic"/>
                <a:cs typeface="Yu Gothic"/>
              </a:rPr>
              <a:t>“</a:t>
            </a:r>
          </a:p>
        </p:txBody>
      </p:sp>
      <p:sp>
        <p:nvSpPr>
          <p:cNvPr id="19" name="quote-copy">
            <a:extLst>
              <a:ext uri="{FF2B5EF4-FFF2-40B4-BE49-F238E27FC236}">
                <a16:creationId xmlns:a16="http://schemas.microsoft.com/office/drawing/2014/main" id="{6C25AA61-08A4-40B5-B555-B8E9D84FFDC4}"/>
              </a:ext>
            </a:extLst>
          </p:cNvPr>
          <p:cNvSpPr>
            <a:spLocks noGrp="1"/>
          </p:cNvSpPr>
          <p:nvPr/>
        </p:nvSpPr>
        <p:spPr>
          <a:xfrm>
            <a:off x="971550" y="3810000"/>
            <a:ext cx="5715000" cy="1638300"/>
          </a:xfrm>
          <a:prstGeom prst="rect">
            <a:avLst/>
          </a:prstGeom>
          <a:noFill/>
          <a:ln w="0">
            <a:noFill/>
            <a:prstDash val="solid"/>
          </a:ln>
        </p:spPr>
        <p:txBody>
          <a:bodyPr wrap="square" lIns="0" tIns="0" rIns="0" bIns="0" anchor="t">
            <a:normAutofit/>
          </a:bodyPr>
          <a:lstStyle/>
          <a:p>
            <a:pPr algn="l">
              <a:defRPr sz="1800" b="1">
                <a:solidFill>
                  <a:srgbClr val="20352A"/>
                </a:solidFill>
                <a:latin typeface="Yu Gothic"/>
                <a:ea typeface="Yu Gothic"/>
                <a:cs typeface="Yu Gothic"/>
              </a:defRPr>
            </a:pPr>
            <a:r>
              <a:rPr sz="1800" b="1">
                <a:solidFill>
                  <a:srgbClr val="20352A"/>
                </a:solidFill>
                <a:latin typeface="Yu Gothic"/>
                <a:ea typeface="Yu Gothic"/>
                <a:cs typeface="Yu Gothic"/>
              </a:rPr>
              <a:t>子どもの体調不良のときは、有給休暇や子の看護休暇を利用しています。『遠慮なく休んでね』と言ってもらえると、申し訳なさだけでなく、戻ったら自分も支えようと思えます。</a:t>
            </a:r>
          </a:p>
        </p:txBody>
      </p:sp>
      <p:sp>
        <p:nvSpPr>
          <p:cNvPr id="20" name="quote-label">
            <a:extLst>
              <a:ext uri="{FF2B5EF4-FFF2-40B4-BE49-F238E27FC236}">
                <a16:creationId xmlns:a16="http://schemas.microsoft.com/office/drawing/2014/main" id="{10A217E0-15B4-4FE6-8430-AED958B7A2A3}"/>
              </a:ext>
            </a:extLst>
          </p:cNvPr>
          <p:cNvSpPr>
            <a:spLocks noGrp="1"/>
          </p:cNvSpPr>
          <p:nvPr/>
        </p:nvSpPr>
        <p:spPr>
          <a:xfrm>
            <a:off x="971550" y="5543550"/>
            <a:ext cx="5810250" cy="209550"/>
          </a:xfrm>
          <a:prstGeom prst="rect">
            <a:avLst/>
          </a:prstGeom>
          <a:noFill/>
          <a:ln w="0">
            <a:noFill/>
            <a:prstDash val="solid"/>
          </a:ln>
        </p:spPr>
        <p:txBody>
          <a:bodyPr wrap="square" lIns="0" tIns="0" rIns="0" bIns="0" anchor="t">
            <a:normAutofit/>
          </a:bodyPr>
          <a:lstStyle/>
          <a:p>
            <a:pPr algn="l">
              <a:defRPr sz="975" b="1">
                <a:solidFill>
                  <a:srgbClr val="617067"/>
                </a:solidFill>
                <a:latin typeface="Yu Gothic"/>
                <a:ea typeface="Yu Gothic"/>
                <a:cs typeface="Yu Gothic"/>
              </a:defRPr>
            </a:pPr>
            <a:r>
              <a:rPr sz="975" b="1">
                <a:solidFill>
                  <a:srgbClr val="617067"/>
                </a:solidFill>
                <a:latin typeface="Yu Gothic"/>
                <a:ea typeface="Yu Gothic"/>
                <a:cs typeface="Yu Gothic"/>
              </a:rPr>
              <a:t>子育て中の職員</a:t>
            </a:r>
          </a:p>
        </p:txBody>
      </p:sp>
      <p:sp>
        <p:nvSpPr>
          <p:cNvPr id="21" name="quote-block">
            <a:extLst>
              <a:ext uri="{FF2B5EF4-FFF2-40B4-BE49-F238E27FC236}">
                <a16:creationId xmlns:a16="http://schemas.microsoft.com/office/drawing/2014/main" id="{1D5652F0-8C5E-4266-B7D8-33FF406FBB1B}"/>
              </a:ext>
            </a:extLst>
          </p:cNvPr>
          <p:cNvSpPr>
            <a:spLocks noGrp="1"/>
          </p:cNvSpPr>
          <p:nvPr/>
        </p:nvSpPr>
        <p:spPr>
          <a:xfrm>
            <a:off x="533400" y="6419850"/>
            <a:ext cx="6496050" cy="2762250"/>
          </a:xfrm>
          <a:prstGeom prst="roundRect">
            <a:avLst>
              <a:gd name="adj" fmla="val 2759"/>
            </a:avLst>
          </a:prstGeom>
          <a:solidFill>
            <a:srgbClr val="FADDD5"/>
          </a:solidFill>
          <a:ln w="9525">
            <a:solidFill>
              <a:srgbClr val="D8D5C7"/>
            </a:solidFill>
            <a:prstDash val="solid"/>
          </a:ln>
        </p:spPr>
      </p:sp>
      <p:sp>
        <p:nvSpPr>
          <p:cNvPr id="22" name="quote-accent">
            <a:extLst>
              <a:ext uri="{FF2B5EF4-FFF2-40B4-BE49-F238E27FC236}">
                <a16:creationId xmlns:a16="http://schemas.microsoft.com/office/drawing/2014/main" id="{D74B8897-BF6E-4850-AD37-3A6DAC968A7A}"/>
              </a:ext>
            </a:extLst>
          </p:cNvPr>
          <p:cNvSpPr>
            <a:spLocks noGrp="1"/>
          </p:cNvSpPr>
          <p:nvPr/>
        </p:nvSpPr>
        <p:spPr>
          <a:xfrm>
            <a:off x="533400" y="6419850"/>
            <a:ext cx="95250" cy="2762250"/>
          </a:xfrm>
          <a:prstGeom prst="roundRect">
            <a:avLst>
              <a:gd name="adj" fmla="val 50000"/>
            </a:avLst>
          </a:prstGeom>
          <a:solidFill>
            <a:srgbClr val="E98978"/>
          </a:solidFill>
          <a:ln w="0">
            <a:noFill/>
            <a:prstDash val="solid"/>
          </a:ln>
        </p:spPr>
      </p:sp>
      <p:sp>
        <p:nvSpPr>
          <p:cNvPr id="23" name="quote-mark">
            <a:extLst>
              <a:ext uri="{FF2B5EF4-FFF2-40B4-BE49-F238E27FC236}">
                <a16:creationId xmlns:a16="http://schemas.microsoft.com/office/drawing/2014/main" id="{7AACC222-85BA-427C-BEA9-7E0991D3331A}"/>
              </a:ext>
            </a:extLst>
          </p:cNvPr>
          <p:cNvSpPr>
            <a:spLocks noGrp="1"/>
          </p:cNvSpPr>
          <p:nvPr/>
        </p:nvSpPr>
        <p:spPr>
          <a:xfrm>
            <a:off x="800100" y="6572250"/>
            <a:ext cx="514350" cy="495300"/>
          </a:xfrm>
          <a:prstGeom prst="rect">
            <a:avLst/>
          </a:prstGeom>
          <a:noFill/>
          <a:ln w="0">
            <a:noFill/>
            <a:prstDash val="solid"/>
          </a:ln>
        </p:spPr>
        <p:txBody>
          <a:bodyPr wrap="square" lIns="0" tIns="0" rIns="0" bIns="0" anchor="t">
            <a:normAutofit fontScale="90833" lnSpcReduction="10000"/>
          </a:bodyPr>
          <a:lstStyle/>
          <a:p>
            <a:pPr algn="l">
              <a:defRPr sz="3900" b="1">
                <a:solidFill>
                  <a:srgbClr val="E98978"/>
                </a:solidFill>
                <a:latin typeface="Yu Gothic"/>
                <a:ea typeface="Yu Gothic"/>
                <a:cs typeface="Yu Gothic"/>
              </a:defRPr>
            </a:pPr>
            <a:r>
              <a:rPr sz="3900" b="1">
                <a:solidFill>
                  <a:srgbClr val="E98978"/>
                </a:solidFill>
                <a:latin typeface="Yu Gothic"/>
                <a:ea typeface="Yu Gothic"/>
                <a:cs typeface="Yu Gothic"/>
              </a:rPr>
              <a:t>“</a:t>
            </a:r>
          </a:p>
        </p:txBody>
      </p:sp>
      <p:sp>
        <p:nvSpPr>
          <p:cNvPr id="24" name="quote-copy">
            <a:extLst>
              <a:ext uri="{FF2B5EF4-FFF2-40B4-BE49-F238E27FC236}">
                <a16:creationId xmlns:a16="http://schemas.microsoft.com/office/drawing/2014/main" id="{8DC7E93B-1A60-442C-95D0-10EF59D0446F}"/>
              </a:ext>
            </a:extLst>
          </p:cNvPr>
          <p:cNvSpPr>
            <a:spLocks noGrp="1"/>
          </p:cNvSpPr>
          <p:nvPr/>
        </p:nvSpPr>
        <p:spPr>
          <a:xfrm>
            <a:off x="971550" y="7086600"/>
            <a:ext cx="5715000" cy="1638300"/>
          </a:xfrm>
          <a:prstGeom prst="rect">
            <a:avLst/>
          </a:prstGeom>
          <a:noFill/>
          <a:ln w="0">
            <a:noFill/>
            <a:prstDash val="solid"/>
          </a:ln>
        </p:spPr>
        <p:txBody>
          <a:bodyPr wrap="square" lIns="0" tIns="0" rIns="0" bIns="0" anchor="t">
            <a:normAutofit/>
          </a:bodyPr>
          <a:lstStyle/>
          <a:p>
            <a:pPr algn="l">
              <a:defRPr sz="1800" b="1">
                <a:solidFill>
                  <a:srgbClr val="20352A"/>
                </a:solidFill>
                <a:latin typeface="Yu Gothic"/>
                <a:ea typeface="Yu Gothic"/>
                <a:cs typeface="Yu Gothic"/>
              </a:defRPr>
            </a:pPr>
            <a:r>
              <a:rPr sz="1800" b="1">
                <a:solidFill>
                  <a:srgbClr val="20352A"/>
                </a:solidFill>
                <a:latin typeface="Yu Gothic"/>
                <a:ea typeface="Yu Gothic"/>
                <a:cs typeface="Yu Gothic"/>
              </a:rPr>
              <a:t>育休から戻った直後は、家庭と仕事のペースをつかむまで不安でした。短時間勤務や周囲の声かけがあり、少しずつ生活を整えられました。長く働くには、制度と人の両方が必要だと感じます。</a:t>
            </a:r>
          </a:p>
        </p:txBody>
      </p:sp>
      <p:sp>
        <p:nvSpPr>
          <p:cNvPr id="25" name="quote-label">
            <a:extLst>
              <a:ext uri="{FF2B5EF4-FFF2-40B4-BE49-F238E27FC236}">
                <a16:creationId xmlns:a16="http://schemas.microsoft.com/office/drawing/2014/main" id="{39025322-87BD-4D0F-BF52-9E827937BB26}"/>
              </a:ext>
            </a:extLst>
          </p:cNvPr>
          <p:cNvSpPr>
            <a:spLocks noGrp="1"/>
          </p:cNvSpPr>
          <p:nvPr/>
        </p:nvSpPr>
        <p:spPr>
          <a:xfrm>
            <a:off x="971550" y="8820150"/>
            <a:ext cx="5810250" cy="209550"/>
          </a:xfrm>
          <a:prstGeom prst="rect">
            <a:avLst/>
          </a:prstGeom>
          <a:noFill/>
          <a:ln w="0">
            <a:noFill/>
            <a:prstDash val="solid"/>
          </a:ln>
        </p:spPr>
        <p:txBody>
          <a:bodyPr wrap="square" lIns="0" tIns="0" rIns="0" bIns="0" anchor="t">
            <a:normAutofit/>
          </a:bodyPr>
          <a:lstStyle/>
          <a:p>
            <a:pPr algn="l">
              <a:defRPr sz="975" b="1">
                <a:solidFill>
                  <a:srgbClr val="617067"/>
                </a:solidFill>
                <a:latin typeface="Yu Gothic"/>
                <a:ea typeface="Yu Gothic"/>
                <a:cs typeface="Yu Gothic"/>
              </a:defRPr>
            </a:pPr>
            <a:r>
              <a:rPr sz="975" b="1">
                <a:solidFill>
                  <a:srgbClr val="617067"/>
                </a:solidFill>
                <a:latin typeface="Yu Gothic"/>
                <a:ea typeface="Yu Gothic"/>
                <a:cs typeface="Yu Gothic"/>
              </a:rPr>
              <a:t>育休復帰経験者</a:t>
            </a:r>
          </a:p>
        </p:txBody>
      </p:sp>
      <p:sp>
        <p:nvSpPr>
          <p:cNvPr id="26" name="voices-27-note">
            <a:extLst>
              <a:ext uri="{FF2B5EF4-FFF2-40B4-BE49-F238E27FC236}">
                <a16:creationId xmlns:a16="http://schemas.microsoft.com/office/drawing/2014/main" id="{66479D51-175F-4F97-87FE-721727B2FB34}"/>
              </a:ext>
            </a:extLst>
          </p:cNvPr>
          <p:cNvSpPr>
            <a:spLocks noGrp="1"/>
          </p:cNvSpPr>
          <p:nvPr/>
        </p:nvSpPr>
        <p:spPr>
          <a:xfrm>
            <a:off x="533400" y="9505950"/>
            <a:ext cx="6496050" cy="266700"/>
          </a:xfrm>
          <a:prstGeom prst="rect">
            <a:avLst/>
          </a:prstGeom>
          <a:noFill/>
          <a:ln w="0">
            <a:noFill/>
            <a:prstDash val="solid"/>
          </a:ln>
        </p:spPr>
        <p:txBody>
          <a:bodyPr wrap="square" lIns="0" tIns="0" rIns="0" bIns="0" anchor="t">
            <a:normAutofit/>
          </a:bodyPr>
          <a:lstStyle/>
          <a:p>
            <a:pPr algn="ctr">
              <a:defRPr sz="1200" b="1">
                <a:solidFill>
                  <a:srgbClr val="617067"/>
                </a:solidFill>
                <a:latin typeface="Yu Gothic"/>
                <a:ea typeface="Yu Gothic"/>
                <a:cs typeface="Yu Gothic"/>
              </a:defRPr>
            </a:pPr>
            <a:r>
              <a:rPr sz="1200" b="1">
                <a:solidFill>
                  <a:srgbClr val="617067"/>
                </a:solidFill>
                <a:latin typeface="Yu Gothic"/>
                <a:ea typeface="Yu Gothic"/>
                <a:cs typeface="Yu Gothic"/>
              </a:rPr>
              <a:t>休暇や時短は、個人の特別扱いではなく、誰もが働き続けるための仕組みです。</a:t>
            </a:r>
          </a:p>
        </p:txBody>
      </p:sp>
    </p:spTree>
    <p:extLst>
      <p:ext uri="{BB962C8B-B14F-4D97-AF65-F5344CB8AC3E}">
        <p14:creationId xmlns:p14="http://schemas.microsoft.com/office/powerpoint/2010/main" val="1169996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29" name="top-accent">
            <a:extLst>
              <a:ext uri="{FF2B5EF4-FFF2-40B4-BE49-F238E27FC236}">
                <a16:creationId xmlns:a16="http://schemas.microsoft.com/office/drawing/2014/main" id="{3353C83E-EA2C-4B81-A544-C2D30A25DFD7}"/>
              </a:ext>
            </a:extLst>
          </p:cNvPr>
          <p:cNvSpPr>
            <a:spLocks noGrp="1"/>
          </p:cNvSpPr>
          <p:nvPr/>
        </p:nvSpPr>
        <p:spPr>
          <a:xfrm>
            <a:off x="0" y="0"/>
            <a:ext cx="7562850" cy="209550"/>
          </a:xfrm>
          <a:prstGeom prst="rect">
            <a:avLst/>
          </a:prstGeom>
          <a:solidFill>
            <a:srgbClr val="E39418"/>
          </a:solidFill>
          <a:ln w="0">
            <a:noFill/>
            <a:prstDash val="solid"/>
          </a:ln>
        </p:spPr>
      </p:sp>
      <p:sp>
        <p:nvSpPr>
          <p:cNvPr id="2" name="section-label">
            <a:extLst>
              <a:ext uri="{FF2B5EF4-FFF2-40B4-BE49-F238E27FC236}">
                <a16:creationId xmlns:a16="http://schemas.microsoft.com/office/drawing/2014/main" id="{36B09F33-8516-431C-ABE3-70BCA07D4B2D}"/>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E39418"/>
                </a:solidFill>
                <a:latin typeface="Yu Gothic"/>
                <a:ea typeface="Yu Gothic"/>
                <a:cs typeface="Yu Gothic"/>
              </a:defRPr>
            </a:pPr>
            <a:r>
              <a:rPr sz="975" b="1">
                <a:solidFill>
                  <a:srgbClr val="E39418"/>
                </a:solidFill>
                <a:latin typeface="Yu Gothic"/>
                <a:ea typeface="Yu Gothic"/>
                <a:cs typeface="Yu Gothic"/>
              </a:rPr>
              <a:t>STAFF VOICES 03</a:t>
            </a:r>
          </a:p>
        </p:txBody>
      </p:sp>
      <p:sp>
        <p:nvSpPr>
          <p:cNvPr id="3" name="header-dot">
            <a:extLst>
              <a:ext uri="{FF2B5EF4-FFF2-40B4-BE49-F238E27FC236}">
                <a16:creationId xmlns:a16="http://schemas.microsoft.com/office/drawing/2014/main" id="{EBDACF79-F660-4541-816E-C93284C6093A}"/>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34F76D96-2079-436C-AC5F-3AFED04FE1FE}"/>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3741D580-3043-4C40-A810-109D7F324AC8}"/>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CF0A1E67-EE97-4CA1-8D2D-DCA54CD82576}"/>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28</a:t>
            </a:r>
          </a:p>
        </p:txBody>
      </p:sp>
      <p:sp>
        <p:nvSpPr>
          <p:cNvPr id="7" name="title-color-field">
            <a:extLst>
              <a:ext uri="{FF2B5EF4-FFF2-40B4-BE49-F238E27FC236}">
                <a16:creationId xmlns:a16="http://schemas.microsoft.com/office/drawing/2014/main" id="{C3DF9E9F-6B7D-4ABA-903E-F1625865ECE0}"/>
              </a:ext>
            </a:extLst>
          </p:cNvPr>
          <p:cNvSpPr>
            <a:spLocks noGrp="1"/>
          </p:cNvSpPr>
          <p:nvPr/>
        </p:nvSpPr>
        <p:spPr>
          <a:xfrm>
            <a:off x="400050" y="781050"/>
            <a:ext cx="6762750" cy="1752600"/>
          </a:xfrm>
          <a:prstGeom prst="roundRect">
            <a:avLst>
              <a:gd name="adj" fmla="val 4348"/>
            </a:avLst>
          </a:prstGeom>
          <a:solidFill>
            <a:srgbClr val="E39418"/>
          </a:solidFill>
          <a:ln w="0">
            <a:noFill/>
            <a:prstDash val="solid"/>
          </a:ln>
        </p:spPr>
      </p:sp>
      <p:sp>
        <p:nvSpPr>
          <p:cNvPr id="8" name="heading-bar-left">
            <a:extLst>
              <a:ext uri="{FF2B5EF4-FFF2-40B4-BE49-F238E27FC236}">
                <a16:creationId xmlns:a16="http://schemas.microsoft.com/office/drawing/2014/main" id="{31441555-4D9C-45E0-9D40-5E99DE60E53C}"/>
              </a:ext>
            </a:extLst>
          </p:cNvPr>
          <p:cNvSpPr>
            <a:spLocks noGrp="1"/>
          </p:cNvSpPr>
          <p:nvPr/>
        </p:nvSpPr>
        <p:spPr>
          <a:xfrm>
            <a:off x="857250" y="914400"/>
            <a:ext cx="438150" cy="76200"/>
          </a:xfrm>
          <a:prstGeom prst="roundRect">
            <a:avLst>
              <a:gd name="adj" fmla="val 50000"/>
            </a:avLst>
          </a:prstGeom>
          <a:solidFill>
            <a:srgbClr val="52782D"/>
          </a:solidFill>
          <a:ln w="0">
            <a:noFill/>
            <a:prstDash val="solid"/>
          </a:ln>
        </p:spPr>
      </p:sp>
      <p:sp>
        <p:nvSpPr>
          <p:cNvPr id="9" name="heading-bar-right">
            <a:extLst>
              <a:ext uri="{FF2B5EF4-FFF2-40B4-BE49-F238E27FC236}">
                <a16:creationId xmlns:a16="http://schemas.microsoft.com/office/drawing/2014/main" id="{6EA01643-4231-46C6-ACCC-506B802E95AB}"/>
              </a:ext>
            </a:extLst>
          </p:cNvPr>
          <p:cNvSpPr>
            <a:spLocks noGrp="1"/>
          </p:cNvSpPr>
          <p:nvPr/>
        </p:nvSpPr>
        <p:spPr>
          <a:xfrm>
            <a:off x="6267450" y="914400"/>
            <a:ext cx="438150" cy="76200"/>
          </a:xfrm>
          <a:prstGeom prst="roundRect">
            <a:avLst>
              <a:gd name="adj" fmla="val 50000"/>
            </a:avLst>
          </a:prstGeom>
          <a:solidFill>
            <a:srgbClr val="52782D"/>
          </a:solidFill>
          <a:ln w="0">
            <a:noFill/>
            <a:prstDash val="solid"/>
          </a:ln>
        </p:spPr>
      </p:sp>
      <p:sp>
        <p:nvSpPr>
          <p:cNvPr id="10" name="heading-dot-left">
            <a:extLst>
              <a:ext uri="{FF2B5EF4-FFF2-40B4-BE49-F238E27FC236}">
                <a16:creationId xmlns:a16="http://schemas.microsoft.com/office/drawing/2014/main" id="{28323253-E93F-4599-BAB4-12AE1D327645}"/>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A270DCE7-FB92-49B4-891D-EFF1D9550B51}"/>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91C638BA-F5C7-4E78-BB7F-2608BE691362}"/>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000" b="1">
                <a:solidFill>
                  <a:srgbClr val="FFFFFF"/>
                </a:solidFill>
                <a:latin typeface="Yu Gothic"/>
                <a:ea typeface="Yu Gothic"/>
                <a:cs typeface="Yu Gothic"/>
              </a:defRPr>
            </a:pPr>
            <a:r>
              <a:rPr sz="3000" b="1">
                <a:solidFill>
                  <a:srgbClr val="FFFFFF"/>
                </a:solidFill>
                <a:latin typeface="Yu Gothic"/>
                <a:ea typeface="Yu Gothic"/>
                <a:cs typeface="Yu Gothic"/>
              </a:rPr>
              <a:t>いろいろな保育を見るほど、</a:t>
            </a:r>
          </a:p>
          <a:p>
            <a:pPr algn="ctr">
              <a:defRPr sz="3000" b="1">
                <a:solidFill>
                  <a:srgbClr val="FFFFFF"/>
                </a:solidFill>
                <a:latin typeface="Yu Gothic"/>
                <a:ea typeface="Yu Gothic"/>
                <a:cs typeface="Yu Gothic"/>
              </a:defRPr>
            </a:pPr>
            <a:r>
              <a:rPr sz="3000" b="1">
                <a:solidFill>
                  <a:srgbClr val="FFFFFF"/>
                </a:solidFill>
                <a:latin typeface="Yu Gothic"/>
                <a:ea typeface="Yu Gothic"/>
                <a:cs typeface="Yu Gothic"/>
              </a:rPr>
              <a:t>自分の保育が広がった。</a:t>
            </a:r>
          </a:p>
        </p:txBody>
      </p:sp>
      <p:sp>
        <p:nvSpPr>
          <p:cNvPr id="13" name="slide-subtitle">
            <a:extLst>
              <a:ext uri="{FF2B5EF4-FFF2-40B4-BE49-F238E27FC236}">
                <a16:creationId xmlns:a16="http://schemas.microsoft.com/office/drawing/2014/main" id="{EC288AE4-DE18-4B4B-AC1B-D26D52B0C7AE}"/>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フリー・中堅・認定こども園で働く職員の声</a:t>
            </a:r>
          </a:p>
        </p:txBody>
      </p:sp>
      <p:sp>
        <p:nvSpPr>
          <p:cNvPr id="14" name="title-rule">
            <a:extLst>
              <a:ext uri="{FF2B5EF4-FFF2-40B4-BE49-F238E27FC236}">
                <a16:creationId xmlns:a16="http://schemas.microsoft.com/office/drawing/2014/main" id="{7B693310-6BFF-461D-B1E8-3819E9FB766B}"/>
              </a:ext>
            </a:extLst>
          </p:cNvPr>
          <p:cNvSpPr>
            <a:spLocks noGrp="1"/>
          </p:cNvSpPr>
          <p:nvPr/>
        </p:nvSpPr>
        <p:spPr>
          <a:xfrm>
            <a:off x="533400" y="2667000"/>
            <a:ext cx="6496050" cy="57150"/>
          </a:xfrm>
          <a:prstGeom prst="rect">
            <a:avLst/>
          </a:prstGeom>
          <a:solidFill>
            <a:srgbClr val="E39418"/>
          </a:solidFill>
          <a:ln w="0">
            <a:noFill/>
            <a:prstDash val="solid"/>
          </a:ln>
        </p:spPr>
      </p:sp>
      <p:sp>
        <p:nvSpPr>
          <p:cNvPr id="15" name="title-rule-highlight">
            <a:extLst>
              <a:ext uri="{FF2B5EF4-FFF2-40B4-BE49-F238E27FC236}">
                <a16:creationId xmlns:a16="http://schemas.microsoft.com/office/drawing/2014/main" id="{5E502CDC-5876-491A-8A67-C117F3A29A45}"/>
              </a:ext>
            </a:extLst>
          </p:cNvPr>
          <p:cNvSpPr>
            <a:spLocks noGrp="1"/>
          </p:cNvSpPr>
          <p:nvPr/>
        </p:nvSpPr>
        <p:spPr>
          <a:xfrm>
            <a:off x="2343150" y="2667000"/>
            <a:ext cx="2876550" cy="57150"/>
          </a:xfrm>
          <a:prstGeom prst="rect">
            <a:avLst/>
          </a:prstGeom>
          <a:solidFill>
            <a:srgbClr val="52782D"/>
          </a:solidFill>
          <a:ln w="0">
            <a:noFill/>
            <a:prstDash val="solid"/>
          </a:ln>
        </p:spPr>
      </p:sp>
      <p:sp>
        <p:nvSpPr>
          <p:cNvPr id="16" name="voice-role-0">
            <a:extLst>
              <a:ext uri="{FF2B5EF4-FFF2-40B4-BE49-F238E27FC236}">
                <a16:creationId xmlns:a16="http://schemas.microsoft.com/office/drawing/2014/main" id="{7C3F6C22-22A4-4159-9457-1B3D017D9F2C}"/>
              </a:ext>
            </a:extLst>
          </p:cNvPr>
          <p:cNvSpPr>
            <a:spLocks noGrp="1"/>
          </p:cNvSpPr>
          <p:nvPr/>
        </p:nvSpPr>
        <p:spPr>
          <a:xfrm>
            <a:off x="533400" y="3105150"/>
            <a:ext cx="1352550" cy="1638300"/>
          </a:xfrm>
          <a:prstGeom prst="roundRect">
            <a:avLst>
              <a:gd name="adj" fmla="val 5634"/>
            </a:avLst>
          </a:prstGeom>
          <a:solidFill>
            <a:srgbClr val="52782D"/>
          </a:solidFill>
          <a:ln w="0">
            <a:noFill/>
            <a:prstDash val="solid"/>
          </a:ln>
        </p:spPr>
      </p:sp>
      <p:sp>
        <p:nvSpPr>
          <p:cNvPr id="17" name="voice-role-label-0">
            <a:extLst>
              <a:ext uri="{FF2B5EF4-FFF2-40B4-BE49-F238E27FC236}">
                <a16:creationId xmlns:a16="http://schemas.microsoft.com/office/drawing/2014/main" id="{4FD43EC9-4FF0-42CC-88AE-8DE35B0C6F45}"/>
              </a:ext>
            </a:extLst>
          </p:cNvPr>
          <p:cNvSpPr>
            <a:spLocks noGrp="1"/>
          </p:cNvSpPr>
          <p:nvPr/>
        </p:nvSpPr>
        <p:spPr>
          <a:xfrm>
            <a:off x="685800" y="3619500"/>
            <a:ext cx="1047750" cy="609600"/>
          </a:xfrm>
          <a:prstGeom prst="rect">
            <a:avLst/>
          </a:prstGeom>
          <a:noFill/>
          <a:ln w="0">
            <a:noFill/>
            <a:prstDash val="solid"/>
          </a:ln>
        </p:spPr>
        <p:txBody>
          <a:bodyPr wrap="square" lIns="0" tIns="0" rIns="0" bIns="0" anchor="ctr">
            <a:normAutofit/>
          </a:bodyPr>
          <a:lstStyle/>
          <a:p>
            <a:pPr algn="ctr">
              <a:defRPr sz="1650" b="1">
                <a:solidFill>
                  <a:srgbClr val="FFFFFF"/>
                </a:solidFill>
                <a:latin typeface="Yu Gothic"/>
                <a:ea typeface="Yu Gothic"/>
                <a:cs typeface="Yu Gothic"/>
              </a:defRPr>
            </a:pPr>
            <a:r>
              <a:rPr sz="1650" b="1">
                <a:solidFill>
                  <a:srgbClr val="FFFFFF"/>
                </a:solidFill>
                <a:latin typeface="Yu Gothic"/>
                <a:ea typeface="Yu Gothic"/>
                <a:cs typeface="Yu Gothic"/>
              </a:rPr>
              <a:t>フリー職員</a:t>
            </a:r>
          </a:p>
        </p:txBody>
      </p:sp>
      <p:sp>
        <p:nvSpPr>
          <p:cNvPr id="18" name="voice-body-0">
            <a:extLst>
              <a:ext uri="{FF2B5EF4-FFF2-40B4-BE49-F238E27FC236}">
                <a16:creationId xmlns:a16="http://schemas.microsoft.com/office/drawing/2014/main" id="{A2EF642E-884C-4F2E-B1B8-AD00B626A819}"/>
              </a:ext>
            </a:extLst>
          </p:cNvPr>
          <p:cNvSpPr>
            <a:spLocks noGrp="1"/>
          </p:cNvSpPr>
          <p:nvPr/>
        </p:nvSpPr>
        <p:spPr>
          <a:xfrm>
            <a:off x="2114550" y="3105150"/>
            <a:ext cx="4914900" cy="1638300"/>
          </a:xfrm>
          <a:prstGeom prst="roundRect">
            <a:avLst>
              <a:gd name="adj" fmla="val 4651"/>
            </a:avLst>
          </a:prstGeom>
          <a:solidFill>
            <a:srgbClr val="E8F1D7"/>
          </a:solidFill>
          <a:ln w="9525">
            <a:solidFill>
              <a:srgbClr val="D8D5C7"/>
            </a:solidFill>
            <a:prstDash val="solid"/>
          </a:ln>
        </p:spPr>
      </p:sp>
      <p:sp>
        <p:nvSpPr>
          <p:cNvPr id="19" name="voice-body-copy-0">
            <a:extLst>
              <a:ext uri="{FF2B5EF4-FFF2-40B4-BE49-F238E27FC236}">
                <a16:creationId xmlns:a16="http://schemas.microsoft.com/office/drawing/2014/main" id="{B110219E-D35C-47E9-815C-EEDEEBC2640C}"/>
              </a:ext>
            </a:extLst>
          </p:cNvPr>
          <p:cNvSpPr>
            <a:spLocks noGrp="1"/>
          </p:cNvSpPr>
          <p:nvPr/>
        </p:nvSpPr>
        <p:spPr>
          <a:xfrm>
            <a:off x="2400300" y="3371850"/>
            <a:ext cx="4343400" cy="1104900"/>
          </a:xfrm>
          <a:prstGeom prst="rect">
            <a:avLst/>
          </a:prstGeom>
          <a:noFill/>
          <a:ln w="0">
            <a:noFill/>
            <a:prstDash val="solid"/>
          </a:ln>
        </p:spPr>
        <p:txBody>
          <a:bodyPr wrap="square" lIns="0" tIns="0" rIns="0" bIns="0" anchor="t">
            <a:noAutofit/>
          </a:bodyPr>
          <a:lstStyle/>
          <a:p>
            <a:pPr algn="l">
              <a:defRPr sz="1350" b="0">
                <a:solidFill>
                  <a:srgbClr val="20352A"/>
                </a:solidFill>
                <a:latin typeface="Yu Gothic"/>
                <a:ea typeface="Yu Gothic"/>
                <a:cs typeface="Yu Gothic"/>
              </a:defRPr>
            </a:pPr>
            <a:r>
              <a:rPr sz="1350" b="0">
                <a:solidFill>
                  <a:srgbClr val="20352A"/>
                </a:solidFill>
                <a:latin typeface="Yu Gothic"/>
                <a:ea typeface="Yu Gothic"/>
                <a:cs typeface="Yu Gothic"/>
              </a:rPr>
              <a:t>「全年齢・各クラスに入ると、同じ言葉でも年齢で伝わり方が違うと気づきます。担任だけでは見えにくい子どもの姿を伝えることも、フリーの役割です。」</a:t>
            </a:r>
          </a:p>
        </p:txBody>
      </p:sp>
      <p:sp>
        <p:nvSpPr>
          <p:cNvPr id="20" name="voice-role-1">
            <a:extLst>
              <a:ext uri="{FF2B5EF4-FFF2-40B4-BE49-F238E27FC236}">
                <a16:creationId xmlns:a16="http://schemas.microsoft.com/office/drawing/2014/main" id="{BB47D0A6-D9D7-4EEF-A99B-10AF5377999E}"/>
              </a:ext>
            </a:extLst>
          </p:cNvPr>
          <p:cNvSpPr>
            <a:spLocks noGrp="1"/>
          </p:cNvSpPr>
          <p:nvPr/>
        </p:nvSpPr>
        <p:spPr>
          <a:xfrm>
            <a:off x="533400" y="5219700"/>
            <a:ext cx="1352550" cy="1638300"/>
          </a:xfrm>
          <a:prstGeom prst="roundRect">
            <a:avLst>
              <a:gd name="adj" fmla="val 5634"/>
            </a:avLst>
          </a:prstGeom>
          <a:solidFill>
            <a:srgbClr val="E39418"/>
          </a:solidFill>
          <a:ln w="0">
            <a:noFill/>
            <a:prstDash val="solid"/>
          </a:ln>
        </p:spPr>
      </p:sp>
      <p:sp>
        <p:nvSpPr>
          <p:cNvPr id="21" name="voice-role-label-1">
            <a:extLst>
              <a:ext uri="{FF2B5EF4-FFF2-40B4-BE49-F238E27FC236}">
                <a16:creationId xmlns:a16="http://schemas.microsoft.com/office/drawing/2014/main" id="{15D26B7E-7A8F-407D-8528-701C43DF35CA}"/>
              </a:ext>
            </a:extLst>
          </p:cNvPr>
          <p:cNvSpPr>
            <a:spLocks noGrp="1"/>
          </p:cNvSpPr>
          <p:nvPr/>
        </p:nvSpPr>
        <p:spPr>
          <a:xfrm>
            <a:off x="685800" y="5734050"/>
            <a:ext cx="1047750" cy="609600"/>
          </a:xfrm>
          <a:prstGeom prst="rect">
            <a:avLst/>
          </a:prstGeom>
          <a:noFill/>
          <a:ln w="0">
            <a:noFill/>
            <a:prstDash val="solid"/>
          </a:ln>
        </p:spPr>
        <p:txBody>
          <a:bodyPr wrap="square" lIns="0" tIns="0" rIns="0" bIns="0" anchor="ctr">
            <a:normAutofit/>
          </a:bodyPr>
          <a:lstStyle/>
          <a:p>
            <a:pPr algn="ctr">
              <a:defRPr sz="1650" b="1">
                <a:solidFill>
                  <a:srgbClr val="FFFFFF"/>
                </a:solidFill>
                <a:latin typeface="Yu Gothic"/>
                <a:ea typeface="Yu Gothic"/>
                <a:cs typeface="Yu Gothic"/>
              </a:defRPr>
            </a:pPr>
            <a:r>
              <a:rPr sz="1650" b="1">
                <a:solidFill>
                  <a:srgbClr val="FFFFFF"/>
                </a:solidFill>
                <a:latin typeface="Yu Gothic"/>
                <a:ea typeface="Yu Gothic"/>
                <a:cs typeface="Yu Gothic"/>
              </a:rPr>
              <a:t>中堅職員</a:t>
            </a:r>
          </a:p>
        </p:txBody>
      </p:sp>
      <p:sp>
        <p:nvSpPr>
          <p:cNvPr id="22" name="voice-body-1">
            <a:extLst>
              <a:ext uri="{FF2B5EF4-FFF2-40B4-BE49-F238E27FC236}">
                <a16:creationId xmlns:a16="http://schemas.microsoft.com/office/drawing/2014/main" id="{295A6A91-1238-4B26-A97B-3BE163175EEA}"/>
              </a:ext>
            </a:extLst>
          </p:cNvPr>
          <p:cNvSpPr>
            <a:spLocks noGrp="1"/>
          </p:cNvSpPr>
          <p:nvPr/>
        </p:nvSpPr>
        <p:spPr>
          <a:xfrm>
            <a:off x="2114550" y="5219700"/>
            <a:ext cx="4914900" cy="1638300"/>
          </a:xfrm>
          <a:prstGeom prst="roundRect">
            <a:avLst>
              <a:gd name="adj" fmla="val 4651"/>
            </a:avLst>
          </a:prstGeom>
          <a:solidFill>
            <a:srgbClr val="FBE7B8"/>
          </a:solidFill>
          <a:ln w="9525">
            <a:solidFill>
              <a:srgbClr val="D8D5C7"/>
            </a:solidFill>
            <a:prstDash val="solid"/>
          </a:ln>
        </p:spPr>
      </p:sp>
      <p:sp>
        <p:nvSpPr>
          <p:cNvPr id="23" name="voice-body-copy-1">
            <a:extLst>
              <a:ext uri="{FF2B5EF4-FFF2-40B4-BE49-F238E27FC236}">
                <a16:creationId xmlns:a16="http://schemas.microsoft.com/office/drawing/2014/main" id="{034027FF-79A8-4369-81BC-556B8852DAB0}"/>
              </a:ext>
            </a:extLst>
          </p:cNvPr>
          <p:cNvSpPr>
            <a:spLocks noGrp="1"/>
          </p:cNvSpPr>
          <p:nvPr/>
        </p:nvSpPr>
        <p:spPr>
          <a:xfrm>
            <a:off x="2400300" y="5486400"/>
            <a:ext cx="4343400" cy="1104900"/>
          </a:xfrm>
          <a:prstGeom prst="rect">
            <a:avLst/>
          </a:prstGeom>
          <a:noFill/>
          <a:ln w="0">
            <a:noFill/>
            <a:prstDash val="solid"/>
          </a:ln>
        </p:spPr>
        <p:txBody>
          <a:bodyPr wrap="square" lIns="0" tIns="0" rIns="0" bIns="0" anchor="t">
            <a:noAutofit/>
          </a:bodyPr>
          <a:lstStyle/>
          <a:p>
            <a:pPr algn="l">
              <a:defRPr sz="1350" b="0">
                <a:solidFill>
                  <a:srgbClr val="20352A"/>
                </a:solidFill>
                <a:latin typeface="Yu Gothic"/>
                <a:ea typeface="Yu Gothic"/>
                <a:cs typeface="Yu Gothic"/>
              </a:defRPr>
            </a:pPr>
            <a:r>
              <a:rPr sz="1350" b="0">
                <a:solidFill>
                  <a:srgbClr val="20352A"/>
                </a:solidFill>
                <a:latin typeface="Yu Gothic"/>
                <a:ea typeface="Yu Gothic"/>
                <a:cs typeface="Yu Gothic"/>
              </a:rPr>
              <a:t>「後輩へ答えを教えるだけでなく、『そのとき子どもはどんな顔だった？』と一緒に考えるようにしています。自分の保育を振り返る機会にもなっています。」</a:t>
            </a:r>
          </a:p>
        </p:txBody>
      </p:sp>
      <p:sp>
        <p:nvSpPr>
          <p:cNvPr id="24" name="voice-role-2">
            <a:extLst>
              <a:ext uri="{FF2B5EF4-FFF2-40B4-BE49-F238E27FC236}">
                <a16:creationId xmlns:a16="http://schemas.microsoft.com/office/drawing/2014/main" id="{57D0C4D5-CCDD-4F2A-93D7-4D8B23F30628}"/>
              </a:ext>
            </a:extLst>
          </p:cNvPr>
          <p:cNvSpPr>
            <a:spLocks noGrp="1"/>
          </p:cNvSpPr>
          <p:nvPr/>
        </p:nvSpPr>
        <p:spPr>
          <a:xfrm>
            <a:off x="533400" y="7334250"/>
            <a:ext cx="1352550" cy="1638300"/>
          </a:xfrm>
          <a:prstGeom prst="roundRect">
            <a:avLst>
              <a:gd name="adj" fmla="val 5634"/>
            </a:avLst>
          </a:prstGeom>
          <a:solidFill>
            <a:srgbClr val="5D99AE"/>
          </a:solidFill>
          <a:ln w="0">
            <a:noFill/>
            <a:prstDash val="solid"/>
          </a:ln>
        </p:spPr>
      </p:sp>
      <p:sp>
        <p:nvSpPr>
          <p:cNvPr id="25" name="voice-role-label-2">
            <a:extLst>
              <a:ext uri="{FF2B5EF4-FFF2-40B4-BE49-F238E27FC236}">
                <a16:creationId xmlns:a16="http://schemas.microsoft.com/office/drawing/2014/main" id="{6591C3C5-E205-4F83-B6D0-6DAAADB2E787}"/>
              </a:ext>
            </a:extLst>
          </p:cNvPr>
          <p:cNvSpPr>
            <a:spLocks noGrp="1"/>
          </p:cNvSpPr>
          <p:nvPr/>
        </p:nvSpPr>
        <p:spPr>
          <a:xfrm>
            <a:off x="685800" y="7848600"/>
            <a:ext cx="1047750" cy="609600"/>
          </a:xfrm>
          <a:prstGeom prst="rect">
            <a:avLst/>
          </a:prstGeom>
          <a:noFill/>
          <a:ln w="0">
            <a:noFill/>
            <a:prstDash val="solid"/>
          </a:ln>
        </p:spPr>
        <p:txBody>
          <a:bodyPr wrap="square" lIns="0" tIns="0" rIns="0" bIns="0" anchor="ctr">
            <a:normAutofit/>
          </a:bodyPr>
          <a:lstStyle/>
          <a:p>
            <a:pPr algn="ctr">
              <a:defRPr sz="1650" b="1">
                <a:solidFill>
                  <a:srgbClr val="FFFFFF"/>
                </a:solidFill>
                <a:latin typeface="Yu Gothic"/>
                <a:ea typeface="Yu Gothic"/>
                <a:cs typeface="Yu Gothic"/>
              </a:defRPr>
            </a:pPr>
            <a:r>
              <a:rPr sz="1650" b="1">
                <a:solidFill>
                  <a:srgbClr val="FFFFFF"/>
                </a:solidFill>
                <a:latin typeface="Yu Gothic"/>
                <a:ea typeface="Yu Gothic"/>
                <a:cs typeface="Yu Gothic"/>
              </a:rPr>
              <a:t>保育教諭</a:t>
            </a:r>
          </a:p>
        </p:txBody>
      </p:sp>
      <p:sp>
        <p:nvSpPr>
          <p:cNvPr id="26" name="voice-body-2">
            <a:extLst>
              <a:ext uri="{FF2B5EF4-FFF2-40B4-BE49-F238E27FC236}">
                <a16:creationId xmlns:a16="http://schemas.microsoft.com/office/drawing/2014/main" id="{523E4835-E1E3-426F-914B-4A8BC43A216C}"/>
              </a:ext>
            </a:extLst>
          </p:cNvPr>
          <p:cNvSpPr>
            <a:spLocks noGrp="1"/>
          </p:cNvSpPr>
          <p:nvPr/>
        </p:nvSpPr>
        <p:spPr>
          <a:xfrm>
            <a:off x="2114550" y="7334250"/>
            <a:ext cx="4914900" cy="1638300"/>
          </a:xfrm>
          <a:prstGeom prst="roundRect">
            <a:avLst>
              <a:gd name="adj" fmla="val 4651"/>
            </a:avLst>
          </a:prstGeom>
          <a:solidFill>
            <a:srgbClr val="DDEFF3"/>
          </a:solidFill>
          <a:ln w="9525">
            <a:solidFill>
              <a:srgbClr val="D8D5C7"/>
            </a:solidFill>
            <a:prstDash val="solid"/>
          </a:ln>
        </p:spPr>
      </p:sp>
      <p:sp>
        <p:nvSpPr>
          <p:cNvPr id="27" name="voice-body-copy-2">
            <a:extLst>
              <a:ext uri="{FF2B5EF4-FFF2-40B4-BE49-F238E27FC236}">
                <a16:creationId xmlns:a16="http://schemas.microsoft.com/office/drawing/2014/main" id="{9676D82F-78CF-40E1-95B7-25C25341BE44}"/>
              </a:ext>
            </a:extLst>
          </p:cNvPr>
          <p:cNvSpPr>
            <a:spLocks noGrp="1"/>
          </p:cNvSpPr>
          <p:nvPr/>
        </p:nvSpPr>
        <p:spPr>
          <a:xfrm>
            <a:off x="2400300" y="7600950"/>
            <a:ext cx="4343400" cy="1104900"/>
          </a:xfrm>
          <a:prstGeom prst="rect">
            <a:avLst/>
          </a:prstGeom>
          <a:noFill/>
          <a:ln w="0">
            <a:noFill/>
            <a:prstDash val="solid"/>
          </a:ln>
        </p:spPr>
        <p:txBody>
          <a:bodyPr wrap="square" lIns="0" tIns="0" rIns="0" bIns="0" anchor="t">
            <a:noAutofit/>
          </a:bodyPr>
          <a:lstStyle/>
          <a:p>
            <a:pPr algn="l">
              <a:defRPr sz="1350" b="0">
                <a:solidFill>
                  <a:srgbClr val="20352A"/>
                </a:solidFill>
                <a:latin typeface="Yu Gothic"/>
                <a:ea typeface="Yu Gothic"/>
                <a:cs typeface="Yu Gothic"/>
              </a:defRPr>
            </a:pPr>
            <a:r>
              <a:rPr sz="1350" b="0">
                <a:solidFill>
                  <a:srgbClr val="20352A"/>
                </a:solidFill>
                <a:latin typeface="Yu Gothic"/>
                <a:ea typeface="Yu Gothic"/>
                <a:cs typeface="Yu Gothic"/>
              </a:rPr>
              <a:t>「幼児教育の計画と、長時間保育の生活の両方を考えるのは簡単ではありません。でも、遊びと生活を切り離さずに見る視点が身につきました。」</a:t>
            </a:r>
          </a:p>
        </p:txBody>
      </p:sp>
      <p:sp>
        <p:nvSpPr>
          <p:cNvPr id="28" name="voices-28-note">
            <a:extLst>
              <a:ext uri="{FF2B5EF4-FFF2-40B4-BE49-F238E27FC236}">
                <a16:creationId xmlns:a16="http://schemas.microsoft.com/office/drawing/2014/main" id="{DF53D110-B7F3-4C86-839B-1A45A8CF7A2A}"/>
              </a:ext>
            </a:extLst>
          </p:cNvPr>
          <p:cNvSpPr>
            <a:spLocks noGrp="1"/>
          </p:cNvSpPr>
          <p:nvPr/>
        </p:nvSpPr>
        <p:spPr>
          <a:xfrm>
            <a:off x="533400" y="9620250"/>
            <a:ext cx="6496050" cy="247650"/>
          </a:xfrm>
          <a:prstGeom prst="rect">
            <a:avLst/>
          </a:prstGeom>
          <a:noFill/>
          <a:ln w="0">
            <a:noFill/>
            <a:prstDash val="solid"/>
          </a:ln>
        </p:spPr>
        <p:txBody>
          <a:bodyPr wrap="square" lIns="0" tIns="0" rIns="0" bIns="0" anchor="t">
            <a:normAutofit/>
          </a:bodyPr>
          <a:lstStyle/>
          <a:p>
            <a:pPr algn="ctr">
              <a:defRPr sz="1050" b="1">
                <a:solidFill>
                  <a:srgbClr val="617067"/>
                </a:solidFill>
                <a:latin typeface="Yu Gothic"/>
                <a:ea typeface="Yu Gothic"/>
                <a:cs typeface="Yu Gothic"/>
              </a:defRPr>
            </a:pPr>
            <a:r>
              <a:rPr sz="1050" b="1">
                <a:solidFill>
                  <a:srgbClr val="617067"/>
                </a:solidFill>
                <a:latin typeface="Yu Gothic"/>
                <a:ea typeface="Yu Gothic"/>
                <a:cs typeface="Yu Gothic"/>
              </a:rPr>
              <a:t>立場が変わるたび、見える保育も、支えられる相手も広がっていきます。</a:t>
            </a:r>
          </a:p>
        </p:txBody>
      </p:sp>
    </p:spTree>
    <p:extLst>
      <p:ext uri="{BB962C8B-B14F-4D97-AF65-F5344CB8AC3E}">
        <p14:creationId xmlns:p14="http://schemas.microsoft.com/office/powerpoint/2010/main" val="1603698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41" name="top-accent">
            <a:extLst>
              <a:ext uri="{FF2B5EF4-FFF2-40B4-BE49-F238E27FC236}">
                <a16:creationId xmlns:a16="http://schemas.microsoft.com/office/drawing/2014/main" id="{CF391D9D-516C-40DC-A7E1-87483AA778A9}"/>
              </a:ext>
            </a:extLst>
          </p:cNvPr>
          <p:cNvSpPr>
            <a:spLocks noGrp="1"/>
          </p:cNvSpPr>
          <p:nvPr/>
        </p:nvSpPr>
        <p:spPr>
          <a:xfrm>
            <a:off x="0" y="0"/>
            <a:ext cx="7562850" cy="209550"/>
          </a:xfrm>
          <a:prstGeom prst="rect">
            <a:avLst/>
          </a:prstGeom>
          <a:solidFill>
            <a:srgbClr val="52782D"/>
          </a:solidFill>
          <a:ln w="0">
            <a:noFill/>
            <a:prstDash val="solid"/>
          </a:ln>
        </p:spPr>
      </p:sp>
      <p:sp>
        <p:nvSpPr>
          <p:cNvPr id="2" name="section-label">
            <a:extLst>
              <a:ext uri="{FF2B5EF4-FFF2-40B4-BE49-F238E27FC236}">
                <a16:creationId xmlns:a16="http://schemas.microsoft.com/office/drawing/2014/main" id="{4593CA8A-85C8-4EC9-98B4-C3EEEFAB5390}"/>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52782D"/>
                </a:solidFill>
                <a:latin typeface="Yu Gothic"/>
                <a:ea typeface="Yu Gothic"/>
                <a:cs typeface="Yu Gothic"/>
              </a:defRPr>
            </a:pPr>
            <a:r>
              <a:rPr sz="975" b="1">
                <a:solidFill>
                  <a:srgbClr val="52782D"/>
                </a:solidFill>
                <a:latin typeface="Yu Gothic"/>
                <a:ea typeface="Yu Gothic"/>
                <a:cs typeface="Yu Gothic"/>
              </a:rPr>
              <a:t>LEARNING &amp; SUPPORT</a:t>
            </a:r>
          </a:p>
        </p:txBody>
      </p:sp>
      <p:sp>
        <p:nvSpPr>
          <p:cNvPr id="3" name="header-dot">
            <a:extLst>
              <a:ext uri="{FF2B5EF4-FFF2-40B4-BE49-F238E27FC236}">
                <a16:creationId xmlns:a16="http://schemas.microsoft.com/office/drawing/2014/main" id="{670EBB84-2731-41F8-B379-8B19F5353DED}"/>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7D40CDDD-F0D6-408C-93D4-4FAE0CB0E738}"/>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95CD7887-578F-46D4-9144-B0D0F832AEB4}"/>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B7D7CE40-6F35-491F-9E28-9B248E890855}"/>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29</a:t>
            </a:r>
          </a:p>
        </p:txBody>
      </p:sp>
      <p:sp>
        <p:nvSpPr>
          <p:cNvPr id="7" name="title-color-field">
            <a:extLst>
              <a:ext uri="{FF2B5EF4-FFF2-40B4-BE49-F238E27FC236}">
                <a16:creationId xmlns:a16="http://schemas.microsoft.com/office/drawing/2014/main" id="{0A17B10C-3ED2-4DC1-A479-CEF86DB77DA2}"/>
              </a:ext>
            </a:extLst>
          </p:cNvPr>
          <p:cNvSpPr>
            <a:spLocks noGrp="1"/>
          </p:cNvSpPr>
          <p:nvPr/>
        </p:nvSpPr>
        <p:spPr>
          <a:xfrm>
            <a:off x="400050" y="781050"/>
            <a:ext cx="6762750" cy="1752600"/>
          </a:xfrm>
          <a:prstGeom prst="roundRect">
            <a:avLst>
              <a:gd name="adj" fmla="val 4348"/>
            </a:avLst>
          </a:prstGeom>
          <a:solidFill>
            <a:srgbClr val="52782D"/>
          </a:solidFill>
          <a:ln w="0">
            <a:noFill/>
            <a:prstDash val="solid"/>
          </a:ln>
        </p:spPr>
      </p:sp>
      <p:sp>
        <p:nvSpPr>
          <p:cNvPr id="8" name="heading-bar-left">
            <a:extLst>
              <a:ext uri="{FF2B5EF4-FFF2-40B4-BE49-F238E27FC236}">
                <a16:creationId xmlns:a16="http://schemas.microsoft.com/office/drawing/2014/main" id="{B1578675-50FE-408E-B9F9-D7FCC4A5D81E}"/>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36197D0C-D54E-4285-8A34-1D76C6CAC3D4}"/>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D057485B-E9CC-467B-8680-1803E96089F0}"/>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94A1F7C0-8F61-4918-8971-692444E0C1B7}"/>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3B822BD0-6CA1-4C16-A0F6-56925BF1C90F}"/>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150" b="1">
                <a:solidFill>
                  <a:srgbClr val="FFFFFF"/>
                </a:solidFill>
                <a:latin typeface="Yu Gothic"/>
                <a:ea typeface="Yu Gothic"/>
                <a:cs typeface="Yu Gothic"/>
              </a:defRPr>
            </a:pPr>
            <a:r>
              <a:rPr sz="3150" b="1">
                <a:solidFill>
                  <a:srgbClr val="FFFFFF"/>
                </a:solidFill>
                <a:latin typeface="Yu Gothic"/>
                <a:ea typeface="Yu Gothic"/>
                <a:cs typeface="Yu Gothic"/>
              </a:rPr>
              <a:t>保育者として、</a:t>
            </a:r>
          </a:p>
          <a:p>
            <a:pPr algn="ctr">
              <a:defRPr sz="3150" b="1">
                <a:solidFill>
                  <a:srgbClr val="FFFFFF"/>
                </a:solidFill>
                <a:latin typeface="Yu Gothic"/>
                <a:ea typeface="Yu Gothic"/>
                <a:cs typeface="Yu Gothic"/>
              </a:defRPr>
            </a:pPr>
            <a:r>
              <a:rPr sz="3150" b="1">
                <a:solidFill>
                  <a:srgbClr val="FFFFFF"/>
                </a:solidFill>
                <a:latin typeface="Yu Gothic"/>
                <a:ea typeface="Yu Gothic"/>
                <a:cs typeface="Yu Gothic"/>
              </a:rPr>
              <a:t>少しずつ自信を重ねていく。</a:t>
            </a:r>
          </a:p>
        </p:txBody>
      </p:sp>
      <p:sp>
        <p:nvSpPr>
          <p:cNvPr id="13" name="slide-subtitle">
            <a:extLst>
              <a:ext uri="{FF2B5EF4-FFF2-40B4-BE49-F238E27FC236}">
                <a16:creationId xmlns:a16="http://schemas.microsoft.com/office/drawing/2014/main" id="{D82211BB-1B65-4906-855A-E3396D66DEC7}"/>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日常の助言・園内研修・外部研修・専門職連携</a:t>
            </a:r>
          </a:p>
        </p:txBody>
      </p:sp>
      <p:sp>
        <p:nvSpPr>
          <p:cNvPr id="14" name="title-rule">
            <a:extLst>
              <a:ext uri="{FF2B5EF4-FFF2-40B4-BE49-F238E27FC236}">
                <a16:creationId xmlns:a16="http://schemas.microsoft.com/office/drawing/2014/main" id="{DD244F36-4A21-4D1B-8C85-722C502E76EB}"/>
              </a:ext>
            </a:extLst>
          </p:cNvPr>
          <p:cNvSpPr>
            <a:spLocks noGrp="1"/>
          </p:cNvSpPr>
          <p:nvPr/>
        </p:nvSpPr>
        <p:spPr>
          <a:xfrm>
            <a:off x="533400" y="2667000"/>
            <a:ext cx="6496050" cy="57150"/>
          </a:xfrm>
          <a:prstGeom prst="rect">
            <a:avLst/>
          </a:prstGeom>
          <a:solidFill>
            <a:srgbClr val="52782D"/>
          </a:solidFill>
          <a:ln w="0">
            <a:noFill/>
            <a:prstDash val="solid"/>
          </a:ln>
        </p:spPr>
      </p:sp>
      <p:sp>
        <p:nvSpPr>
          <p:cNvPr id="15" name="title-rule-highlight">
            <a:extLst>
              <a:ext uri="{FF2B5EF4-FFF2-40B4-BE49-F238E27FC236}">
                <a16:creationId xmlns:a16="http://schemas.microsoft.com/office/drawing/2014/main" id="{7185019B-BA46-4966-B8AF-37B4E578AE7E}"/>
              </a:ext>
            </a:extLst>
          </p:cNvPr>
          <p:cNvSpPr>
            <a:spLocks noGrp="1"/>
          </p:cNvSpPr>
          <p:nvPr/>
        </p:nvSpPr>
        <p:spPr>
          <a:xfrm>
            <a:off x="2343150" y="2667000"/>
            <a:ext cx="2876550" cy="57150"/>
          </a:xfrm>
          <a:prstGeom prst="rect">
            <a:avLst/>
          </a:prstGeom>
          <a:solidFill>
            <a:srgbClr val="E39418"/>
          </a:solidFill>
          <a:ln w="0">
            <a:noFill/>
            <a:prstDash val="solid"/>
          </a:ln>
        </p:spPr>
      </p:sp>
      <p:sp>
        <p:nvSpPr>
          <p:cNvPr id="16" name="learning-circle-0">
            <a:extLst>
              <a:ext uri="{FF2B5EF4-FFF2-40B4-BE49-F238E27FC236}">
                <a16:creationId xmlns:a16="http://schemas.microsoft.com/office/drawing/2014/main" id="{542EAEE4-F7EB-47C5-9A23-4C2AF6AFD463}"/>
              </a:ext>
            </a:extLst>
          </p:cNvPr>
          <p:cNvSpPr>
            <a:spLocks noGrp="1"/>
          </p:cNvSpPr>
          <p:nvPr/>
        </p:nvSpPr>
        <p:spPr>
          <a:xfrm>
            <a:off x="533400" y="3086100"/>
            <a:ext cx="857250" cy="838200"/>
          </a:xfrm>
          <a:prstGeom prst="ellipse">
            <a:avLst/>
          </a:prstGeom>
          <a:solidFill>
            <a:srgbClr val="52782D"/>
          </a:solidFill>
          <a:ln w="0">
            <a:noFill/>
            <a:prstDash val="solid"/>
          </a:ln>
        </p:spPr>
      </p:sp>
      <p:sp>
        <p:nvSpPr>
          <p:cNvPr id="17" name="learning-label-0">
            <a:extLst>
              <a:ext uri="{FF2B5EF4-FFF2-40B4-BE49-F238E27FC236}">
                <a16:creationId xmlns:a16="http://schemas.microsoft.com/office/drawing/2014/main" id="{0112EE53-E16E-4851-ACB0-57E7A76514A2}"/>
              </a:ext>
            </a:extLst>
          </p:cNvPr>
          <p:cNvSpPr>
            <a:spLocks noGrp="1"/>
          </p:cNvSpPr>
          <p:nvPr/>
        </p:nvSpPr>
        <p:spPr>
          <a:xfrm>
            <a:off x="647700" y="3324225"/>
            <a:ext cx="628650" cy="361950"/>
          </a:xfrm>
          <a:prstGeom prst="rect">
            <a:avLst/>
          </a:prstGeom>
          <a:noFill/>
          <a:ln w="0">
            <a:noFill/>
            <a:prstDash val="solid"/>
          </a:ln>
        </p:spPr>
        <p:txBody>
          <a:bodyPr wrap="square" lIns="0" tIns="0" rIns="0" bIns="0" anchor="ctr">
            <a:normAutofit/>
          </a:bodyPr>
          <a:lstStyle/>
          <a:p>
            <a:pPr algn="ctr">
              <a:defRPr sz="1500" b="1">
                <a:solidFill>
                  <a:srgbClr val="FFFFFF"/>
                </a:solidFill>
                <a:latin typeface="Yu Gothic"/>
                <a:ea typeface="Yu Gothic"/>
                <a:cs typeface="Yu Gothic"/>
              </a:defRPr>
            </a:pPr>
            <a:r>
              <a:rPr sz="1500" b="1">
                <a:solidFill>
                  <a:srgbClr val="FFFFFF"/>
                </a:solidFill>
                <a:latin typeface="Yu Gothic"/>
                <a:ea typeface="Yu Gothic"/>
                <a:cs typeface="Yu Gothic"/>
              </a:rPr>
              <a:t>日常</a:t>
            </a:r>
          </a:p>
        </p:txBody>
      </p:sp>
      <p:sp>
        <p:nvSpPr>
          <p:cNvPr id="18" name="learning-title-0">
            <a:extLst>
              <a:ext uri="{FF2B5EF4-FFF2-40B4-BE49-F238E27FC236}">
                <a16:creationId xmlns:a16="http://schemas.microsoft.com/office/drawing/2014/main" id="{328AA7A8-DD65-43D0-BE58-5185D8DDE5C8}"/>
              </a:ext>
            </a:extLst>
          </p:cNvPr>
          <p:cNvSpPr>
            <a:spLocks noGrp="1"/>
          </p:cNvSpPr>
          <p:nvPr/>
        </p:nvSpPr>
        <p:spPr>
          <a:xfrm>
            <a:off x="1733550" y="3105150"/>
            <a:ext cx="2000250" cy="342900"/>
          </a:xfrm>
          <a:prstGeom prst="rect">
            <a:avLst/>
          </a:prstGeom>
          <a:noFill/>
          <a:ln w="0">
            <a:noFill/>
            <a:prstDash val="solid"/>
          </a:ln>
        </p:spPr>
        <p:txBody>
          <a:bodyPr wrap="square" lIns="0" tIns="0" rIns="0" bIns="0" anchor="t">
            <a:normAutofit/>
          </a:bodyPr>
          <a:lstStyle/>
          <a:p>
            <a:pPr algn="l">
              <a:defRPr sz="1725" b="1">
                <a:solidFill>
                  <a:srgbClr val="52782D"/>
                </a:solidFill>
                <a:latin typeface="Yu Gothic"/>
                <a:ea typeface="Yu Gothic"/>
                <a:cs typeface="Yu Gothic"/>
              </a:defRPr>
            </a:pPr>
            <a:r>
              <a:rPr sz="1725" b="1">
                <a:solidFill>
                  <a:srgbClr val="52782D"/>
                </a:solidFill>
                <a:latin typeface="Yu Gothic"/>
                <a:ea typeface="Yu Gothic"/>
                <a:cs typeface="Yu Gothic"/>
              </a:rPr>
              <a:t>その場で聞く</a:t>
            </a:r>
          </a:p>
        </p:txBody>
      </p:sp>
      <p:sp>
        <p:nvSpPr>
          <p:cNvPr id="19" name="learning-copy-0">
            <a:extLst>
              <a:ext uri="{FF2B5EF4-FFF2-40B4-BE49-F238E27FC236}">
                <a16:creationId xmlns:a16="http://schemas.microsoft.com/office/drawing/2014/main" id="{C357DB68-6189-43CD-A2FA-FA56537042E5}"/>
              </a:ext>
            </a:extLst>
          </p:cNvPr>
          <p:cNvSpPr>
            <a:spLocks noGrp="1"/>
          </p:cNvSpPr>
          <p:nvPr/>
        </p:nvSpPr>
        <p:spPr>
          <a:xfrm>
            <a:off x="1733550" y="3562350"/>
            <a:ext cx="4667250" cy="514350"/>
          </a:xfrm>
          <a:prstGeom prst="rect">
            <a:avLst/>
          </a:prstGeom>
          <a:noFill/>
          <a:ln w="0">
            <a:noFill/>
            <a:prstDash val="solid"/>
          </a:ln>
        </p:spPr>
        <p:txBody>
          <a:bodyPr wrap="square" lIns="0" tIns="0" rIns="0" bIns="0" anchor="t">
            <a:noAutofit/>
          </a:bodyPr>
          <a:lstStyle/>
          <a:p>
            <a:pPr algn="l">
              <a:defRPr sz="1238" b="0">
                <a:solidFill>
                  <a:srgbClr val="20352A"/>
                </a:solidFill>
                <a:latin typeface="Yu Gothic"/>
                <a:ea typeface="Yu Gothic"/>
                <a:cs typeface="Yu Gothic"/>
              </a:defRPr>
            </a:pPr>
            <a:r>
              <a:rPr sz="1238" b="0">
                <a:solidFill>
                  <a:srgbClr val="20352A"/>
                </a:solidFill>
                <a:latin typeface="Yu Gothic"/>
                <a:ea typeface="Yu Gothic"/>
                <a:cs typeface="Yu Gothic"/>
              </a:rPr>
              <a:t>クラス内で子どもの姿を共有し、関わりを一緒に考える。</a:t>
            </a:r>
          </a:p>
        </p:txBody>
      </p:sp>
      <p:sp>
        <p:nvSpPr>
          <p:cNvPr id="20" name="learning-line-0">
            <a:extLst>
              <a:ext uri="{FF2B5EF4-FFF2-40B4-BE49-F238E27FC236}">
                <a16:creationId xmlns:a16="http://schemas.microsoft.com/office/drawing/2014/main" id="{75990B68-7E39-4A92-B999-DA8150BA410B}"/>
              </a:ext>
            </a:extLst>
          </p:cNvPr>
          <p:cNvSpPr>
            <a:spLocks noGrp="1"/>
          </p:cNvSpPr>
          <p:nvPr/>
        </p:nvSpPr>
        <p:spPr>
          <a:xfrm>
            <a:off x="952500" y="3924300"/>
            <a:ext cx="28575" cy="428625"/>
          </a:xfrm>
          <a:prstGeom prst="rect">
            <a:avLst/>
          </a:prstGeom>
          <a:solidFill>
            <a:srgbClr val="D8D5C7"/>
          </a:solidFill>
          <a:ln w="0">
            <a:noFill/>
            <a:prstDash val="solid"/>
          </a:ln>
        </p:spPr>
      </p:sp>
      <p:sp>
        <p:nvSpPr>
          <p:cNvPr id="21" name="learning-circle-1">
            <a:extLst>
              <a:ext uri="{FF2B5EF4-FFF2-40B4-BE49-F238E27FC236}">
                <a16:creationId xmlns:a16="http://schemas.microsoft.com/office/drawing/2014/main" id="{FBF1190A-872B-4CEF-98F2-EB8994BA7B9A}"/>
              </a:ext>
            </a:extLst>
          </p:cNvPr>
          <p:cNvSpPr>
            <a:spLocks noGrp="1"/>
          </p:cNvSpPr>
          <p:nvPr/>
        </p:nvSpPr>
        <p:spPr>
          <a:xfrm>
            <a:off x="533400" y="4352925"/>
            <a:ext cx="857250" cy="838200"/>
          </a:xfrm>
          <a:prstGeom prst="ellipse">
            <a:avLst/>
          </a:prstGeom>
          <a:solidFill>
            <a:srgbClr val="E39418"/>
          </a:solidFill>
          <a:ln w="0">
            <a:noFill/>
            <a:prstDash val="solid"/>
          </a:ln>
        </p:spPr>
      </p:sp>
      <p:sp>
        <p:nvSpPr>
          <p:cNvPr id="22" name="learning-label-1">
            <a:extLst>
              <a:ext uri="{FF2B5EF4-FFF2-40B4-BE49-F238E27FC236}">
                <a16:creationId xmlns:a16="http://schemas.microsoft.com/office/drawing/2014/main" id="{87DBCF34-67D1-4697-978D-BE4404DEF110}"/>
              </a:ext>
            </a:extLst>
          </p:cNvPr>
          <p:cNvSpPr>
            <a:spLocks noGrp="1"/>
          </p:cNvSpPr>
          <p:nvPr/>
        </p:nvSpPr>
        <p:spPr>
          <a:xfrm>
            <a:off x="647700" y="4591050"/>
            <a:ext cx="628650" cy="361950"/>
          </a:xfrm>
          <a:prstGeom prst="rect">
            <a:avLst/>
          </a:prstGeom>
          <a:noFill/>
          <a:ln w="0">
            <a:noFill/>
            <a:prstDash val="solid"/>
          </a:ln>
        </p:spPr>
        <p:txBody>
          <a:bodyPr wrap="square" lIns="0" tIns="0" rIns="0" bIns="0" anchor="ctr">
            <a:normAutofit/>
          </a:bodyPr>
          <a:lstStyle/>
          <a:p>
            <a:pPr algn="ctr">
              <a:defRPr sz="1500" b="1">
                <a:solidFill>
                  <a:srgbClr val="FFFFFF"/>
                </a:solidFill>
                <a:latin typeface="Yu Gothic"/>
                <a:ea typeface="Yu Gothic"/>
                <a:cs typeface="Yu Gothic"/>
              </a:defRPr>
            </a:pPr>
            <a:r>
              <a:rPr sz="1500" b="1">
                <a:solidFill>
                  <a:srgbClr val="FFFFFF"/>
                </a:solidFill>
                <a:latin typeface="Yu Gothic"/>
                <a:ea typeface="Yu Gothic"/>
                <a:cs typeface="Yu Gothic"/>
              </a:rPr>
              <a:t>園内</a:t>
            </a:r>
          </a:p>
        </p:txBody>
      </p:sp>
      <p:sp>
        <p:nvSpPr>
          <p:cNvPr id="23" name="learning-title-1">
            <a:extLst>
              <a:ext uri="{FF2B5EF4-FFF2-40B4-BE49-F238E27FC236}">
                <a16:creationId xmlns:a16="http://schemas.microsoft.com/office/drawing/2014/main" id="{A0DBED52-0095-4C60-91FF-000DD5822C15}"/>
              </a:ext>
            </a:extLst>
          </p:cNvPr>
          <p:cNvSpPr>
            <a:spLocks noGrp="1"/>
          </p:cNvSpPr>
          <p:nvPr/>
        </p:nvSpPr>
        <p:spPr>
          <a:xfrm>
            <a:off x="1733550" y="4371975"/>
            <a:ext cx="2000250" cy="342900"/>
          </a:xfrm>
          <a:prstGeom prst="rect">
            <a:avLst/>
          </a:prstGeom>
          <a:noFill/>
          <a:ln w="0">
            <a:noFill/>
            <a:prstDash val="solid"/>
          </a:ln>
        </p:spPr>
        <p:txBody>
          <a:bodyPr wrap="square" lIns="0" tIns="0" rIns="0" bIns="0" anchor="t">
            <a:normAutofit/>
          </a:bodyPr>
          <a:lstStyle/>
          <a:p>
            <a:pPr algn="l">
              <a:defRPr sz="1725" b="1">
                <a:solidFill>
                  <a:srgbClr val="E39418"/>
                </a:solidFill>
                <a:latin typeface="Yu Gothic"/>
                <a:ea typeface="Yu Gothic"/>
                <a:cs typeface="Yu Gothic"/>
              </a:defRPr>
            </a:pPr>
            <a:r>
              <a:rPr sz="1725" b="1">
                <a:solidFill>
                  <a:srgbClr val="E39418"/>
                </a:solidFill>
                <a:latin typeface="Yu Gothic"/>
                <a:ea typeface="Yu Gothic"/>
                <a:cs typeface="Yu Gothic"/>
              </a:rPr>
              <a:t>事例を振り返る</a:t>
            </a:r>
          </a:p>
        </p:txBody>
      </p:sp>
      <p:sp>
        <p:nvSpPr>
          <p:cNvPr id="24" name="learning-copy-1">
            <a:extLst>
              <a:ext uri="{FF2B5EF4-FFF2-40B4-BE49-F238E27FC236}">
                <a16:creationId xmlns:a16="http://schemas.microsoft.com/office/drawing/2014/main" id="{000063E6-B4BD-481D-B4C2-F5214B2F3DA8}"/>
              </a:ext>
            </a:extLst>
          </p:cNvPr>
          <p:cNvSpPr>
            <a:spLocks noGrp="1"/>
          </p:cNvSpPr>
          <p:nvPr/>
        </p:nvSpPr>
        <p:spPr>
          <a:xfrm>
            <a:off x="1733550" y="4829175"/>
            <a:ext cx="4667250" cy="514350"/>
          </a:xfrm>
          <a:prstGeom prst="rect">
            <a:avLst/>
          </a:prstGeom>
          <a:noFill/>
          <a:ln w="0">
            <a:noFill/>
            <a:prstDash val="solid"/>
          </a:ln>
        </p:spPr>
        <p:txBody>
          <a:bodyPr wrap="square" lIns="0" tIns="0" rIns="0" bIns="0" anchor="t">
            <a:noAutofit/>
          </a:bodyPr>
          <a:lstStyle/>
          <a:p>
            <a:pPr algn="l">
              <a:defRPr sz="1238" b="0">
                <a:solidFill>
                  <a:srgbClr val="20352A"/>
                </a:solidFill>
                <a:latin typeface="Yu Gothic"/>
                <a:ea typeface="Yu Gothic"/>
                <a:cs typeface="Yu Gothic"/>
              </a:defRPr>
            </a:pPr>
            <a:r>
              <a:rPr sz="1238" b="0">
                <a:solidFill>
                  <a:srgbClr val="20352A"/>
                </a:solidFill>
                <a:latin typeface="Yu Gothic"/>
                <a:ea typeface="Yu Gothic"/>
                <a:cs typeface="Yu Gothic"/>
              </a:rPr>
              <a:t>園内研修、安全・感染症・保健、保育事例の共有。</a:t>
            </a:r>
          </a:p>
        </p:txBody>
      </p:sp>
      <p:sp>
        <p:nvSpPr>
          <p:cNvPr id="25" name="learning-line-1">
            <a:extLst>
              <a:ext uri="{FF2B5EF4-FFF2-40B4-BE49-F238E27FC236}">
                <a16:creationId xmlns:a16="http://schemas.microsoft.com/office/drawing/2014/main" id="{924869EA-285E-4C43-AB61-CFDEF29D1971}"/>
              </a:ext>
            </a:extLst>
          </p:cNvPr>
          <p:cNvSpPr>
            <a:spLocks noGrp="1"/>
          </p:cNvSpPr>
          <p:nvPr/>
        </p:nvSpPr>
        <p:spPr>
          <a:xfrm>
            <a:off x="952500" y="5191125"/>
            <a:ext cx="28575" cy="428625"/>
          </a:xfrm>
          <a:prstGeom prst="rect">
            <a:avLst/>
          </a:prstGeom>
          <a:solidFill>
            <a:srgbClr val="D8D5C7"/>
          </a:solidFill>
          <a:ln w="0">
            <a:noFill/>
            <a:prstDash val="solid"/>
          </a:ln>
        </p:spPr>
      </p:sp>
      <p:sp>
        <p:nvSpPr>
          <p:cNvPr id="26" name="learning-circle-2">
            <a:extLst>
              <a:ext uri="{FF2B5EF4-FFF2-40B4-BE49-F238E27FC236}">
                <a16:creationId xmlns:a16="http://schemas.microsoft.com/office/drawing/2014/main" id="{629ABB60-19FB-40BF-8200-462120D7DE6C}"/>
              </a:ext>
            </a:extLst>
          </p:cNvPr>
          <p:cNvSpPr>
            <a:spLocks noGrp="1"/>
          </p:cNvSpPr>
          <p:nvPr/>
        </p:nvSpPr>
        <p:spPr>
          <a:xfrm>
            <a:off x="533400" y="5619750"/>
            <a:ext cx="857250" cy="838200"/>
          </a:xfrm>
          <a:prstGeom prst="ellipse">
            <a:avLst/>
          </a:prstGeom>
          <a:solidFill>
            <a:srgbClr val="5D99AE"/>
          </a:solidFill>
          <a:ln w="0">
            <a:noFill/>
            <a:prstDash val="solid"/>
          </a:ln>
        </p:spPr>
      </p:sp>
      <p:sp>
        <p:nvSpPr>
          <p:cNvPr id="27" name="learning-label-2">
            <a:extLst>
              <a:ext uri="{FF2B5EF4-FFF2-40B4-BE49-F238E27FC236}">
                <a16:creationId xmlns:a16="http://schemas.microsoft.com/office/drawing/2014/main" id="{8B3EFFC8-8CE4-48E8-AC24-18F827F3DA51}"/>
              </a:ext>
            </a:extLst>
          </p:cNvPr>
          <p:cNvSpPr>
            <a:spLocks noGrp="1"/>
          </p:cNvSpPr>
          <p:nvPr/>
        </p:nvSpPr>
        <p:spPr>
          <a:xfrm>
            <a:off x="647700" y="5857875"/>
            <a:ext cx="628650" cy="361950"/>
          </a:xfrm>
          <a:prstGeom prst="rect">
            <a:avLst/>
          </a:prstGeom>
          <a:noFill/>
          <a:ln w="0">
            <a:noFill/>
            <a:prstDash val="solid"/>
          </a:ln>
        </p:spPr>
        <p:txBody>
          <a:bodyPr wrap="square" lIns="0" tIns="0" rIns="0" bIns="0" anchor="ctr">
            <a:normAutofit/>
          </a:bodyPr>
          <a:lstStyle/>
          <a:p>
            <a:pPr algn="ctr">
              <a:defRPr sz="1500" b="1">
                <a:solidFill>
                  <a:srgbClr val="FFFFFF"/>
                </a:solidFill>
                <a:latin typeface="Yu Gothic"/>
                <a:ea typeface="Yu Gothic"/>
                <a:cs typeface="Yu Gothic"/>
              </a:defRPr>
            </a:pPr>
            <a:r>
              <a:rPr sz="1500" b="1">
                <a:solidFill>
                  <a:srgbClr val="FFFFFF"/>
                </a:solidFill>
                <a:latin typeface="Yu Gothic"/>
                <a:ea typeface="Yu Gothic"/>
                <a:cs typeface="Yu Gothic"/>
              </a:rPr>
              <a:t>法人</a:t>
            </a:r>
          </a:p>
        </p:txBody>
      </p:sp>
      <p:sp>
        <p:nvSpPr>
          <p:cNvPr id="28" name="learning-title-2">
            <a:extLst>
              <a:ext uri="{FF2B5EF4-FFF2-40B4-BE49-F238E27FC236}">
                <a16:creationId xmlns:a16="http://schemas.microsoft.com/office/drawing/2014/main" id="{4445799B-2DF2-4766-BB22-5B3C97B03DE5}"/>
              </a:ext>
            </a:extLst>
          </p:cNvPr>
          <p:cNvSpPr>
            <a:spLocks noGrp="1"/>
          </p:cNvSpPr>
          <p:nvPr/>
        </p:nvSpPr>
        <p:spPr>
          <a:xfrm>
            <a:off x="1733550" y="5638800"/>
            <a:ext cx="2000250" cy="342900"/>
          </a:xfrm>
          <a:prstGeom prst="rect">
            <a:avLst/>
          </a:prstGeom>
          <a:noFill/>
          <a:ln w="0">
            <a:noFill/>
            <a:prstDash val="solid"/>
          </a:ln>
        </p:spPr>
        <p:txBody>
          <a:bodyPr wrap="square" lIns="0" tIns="0" rIns="0" bIns="0" anchor="t">
            <a:normAutofit/>
          </a:bodyPr>
          <a:lstStyle/>
          <a:p>
            <a:pPr algn="l">
              <a:defRPr sz="1725" b="1">
                <a:solidFill>
                  <a:srgbClr val="5D99AE"/>
                </a:solidFill>
                <a:latin typeface="Yu Gothic"/>
                <a:ea typeface="Yu Gothic"/>
                <a:cs typeface="Yu Gothic"/>
              </a:defRPr>
            </a:pPr>
            <a:r>
              <a:rPr sz="1725" b="1">
                <a:solidFill>
                  <a:srgbClr val="5D99AE"/>
                </a:solidFill>
                <a:latin typeface="Yu Gothic"/>
                <a:ea typeface="Yu Gothic"/>
                <a:cs typeface="Yu Gothic"/>
              </a:rPr>
              <a:t>3園で学ぶ</a:t>
            </a:r>
          </a:p>
        </p:txBody>
      </p:sp>
      <p:sp>
        <p:nvSpPr>
          <p:cNvPr id="29" name="learning-copy-2">
            <a:extLst>
              <a:ext uri="{FF2B5EF4-FFF2-40B4-BE49-F238E27FC236}">
                <a16:creationId xmlns:a16="http://schemas.microsoft.com/office/drawing/2014/main" id="{AE2894D2-7169-4478-BED2-811699E95F4E}"/>
              </a:ext>
            </a:extLst>
          </p:cNvPr>
          <p:cNvSpPr>
            <a:spLocks noGrp="1"/>
          </p:cNvSpPr>
          <p:nvPr/>
        </p:nvSpPr>
        <p:spPr>
          <a:xfrm>
            <a:off x="1733550" y="6096000"/>
            <a:ext cx="4667250" cy="514350"/>
          </a:xfrm>
          <a:prstGeom prst="rect">
            <a:avLst/>
          </a:prstGeom>
          <a:noFill/>
          <a:ln w="0">
            <a:noFill/>
            <a:prstDash val="solid"/>
          </a:ln>
        </p:spPr>
        <p:txBody>
          <a:bodyPr wrap="square" lIns="0" tIns="0" rIns="0" bIns="0" anchor="t">
            <a:noAutofit/>
          </a:bodyPr>
          <a:lstStyle/>
          <a:p>
            <a:pPr algn="l">
              <a:defRPr sz="1238" b="0">
                <a:solidFill>
                  <a:srgbClr val="20352A"/>
                </a:solidFill>
                <a:latin typeface="Yu Gothic"/>
                <a:ea typeface="Yu Gothic"/>
                <a:cs typeface="Yu Gothic"/>
              </a:defRPr>
            </a:pPr>
            <a:r>
              <a:rPr sz="1238" b="0">
                <a:solidFill>
                  <a:srgbClr val="20352A"/>
                </a:solidFill>
                <a:latin typeface="Yu Gothic"/>
                <a:ea typeface="Yu Gothic"/>
                <a:cs typeface="Yu Gothic"/>
              </a:rPr>
              <a:t>3園合同研修、法人内の情報共有、他園の実践を知る。</a:t>
            </a:r>
          </a:p>
        </p:txBody>
      </p:sp>
      <p:sp>
        <p:nvSpPr>
          <p:cNvPr id="30" name="learning-line-2">
            <a:extLst>
              <a:ext uri="{FF2B5EF4-FFF2-40B4-BE49-F238E27FC236}">
                <a16:creationId xmlns:a16="http://schemas.microsoft.com/office/drawing/2014/main" id="{5B8E170B-F9E8-4438-8A19-AEB0BAD242E0}"/>
              </a:ext>
            </a:extLst>
          </p:cNvPr>
          <p:cNvSpPr>
            <a:spLocks noGrp="1"/>
          </p:cNvSpPr>
          <p:nvPr/>
        </p:nvSpPr>
        <p:spPr>
          <a:xfrm>
            <a:off x="952500" y="6457950"/>
            <a:ext cx="28575" cy="428625"/>
          </a:xfrm>
          <a:prstGeom prst="rect">
            <a:avLst/>
          </a:prstGeom>
          <a:solidFill>
            <a:srgbClr val="D8D5C7"/>
          </a:solidFill>
          <a:ln w="0">
            <a:noFill/>
            <a:prstDash val="solid"/>
          </a:ln>
        </p:spPr>
      </p:sp>
      <p:sp>
        <p:nvSpPr>
          <p:cNvPr id="31" name="learning-circle-3">
            <a:extLst>
              <a:ext uri="{FF2B5EF4-FFF2-40B4-BE49-F238E27FC236}">
                <a16:creationId xmlns:a16="http://schemas.microsoft.com/office/drawing/2014/main" id="{ED93730F-AAF3-40F2-848B-8AD892CCFC5C}"/>
              </a:ext>
            </a:extLst>
          </p:cNvPr>
          <p:cNvSpPr>
            <a:spLocks noGrp="1"/>
          </p:cNvSpPr>
          <p:nvPr/>
        </p:nvSpPr>
        <p:spPr>
          <a:xfrm>
            <a:off x="533400" y="6886575"/>
            <a:ext cx="857250" cy="838200"/>
          </a:xfrm>
          <a:prstGeom prst="ellipse">
            <a:avLst/>
          </a:prstGeom>
          <a:solidFill>
            <a:srgbClr val="E98978"/>
          </a:solidFill>
          <a:ln w="0">
            <a:noFill/>
            <a:prstDash val="solid"/>
          </a:ln>
        </p:spPr>
      </p:sp>
      <p:sp>
        <p:nvSpPr>
          <p:cNvPr id="32" name="learning-label-3">
            <a:extLst>
              <a:ext uri="{FF2B5EF4-FFF2-40B4-BE49-F238E27FC236}">
                <a16:creationId xmlns:a16="http://schemas.microsoft.com/office/drawing/2014/main" id="{E11C905F-80D6-421E-A302-A23D0FB750FF}"/>
              </a:ext>
            </a:extLst>
          </p:cNvPr>
          <p:cNvSpPr>
            <a:spLocks noGrp="1"/>
          </p:cNvSpPr>
          <p:nvPr/>
        </p:nvSpPr>
        <p:spPr>
          <a:xfrm>
            <a:off x="647700" y="7124700"/>
            <a:ext cx="628650" cy="361950"/>
          </a:xfrm>
          <a:prstGeom prst="rect">
            <a:avLst/>
          </a:prstGeom>
          <a:noFill/>
          <a:ln w="0">
            <a:noFill/>
            <a:prstDash val="solid"/>
          </a:ln>
        </p:spPr>
        <p:txBody>
          <a:bodyPr wrap="square" lIns="0" tIns="0" rIns="0" bIns="0" anchor="ctr">
            <a:normAutofit/>
          </a:bodyPr>
          <a:lstStyle/>
          <a:p>
            <a:pPr algn="ctr">
              <a:defRPr sz="1500" b="1">
                <a:solidFill>
                  <a:srgbClr val="FFFFFF"/>
                </a:solidFill>
                <a:latin typeface="Yu Gothic"/>
                <a:ea typeface="Yu Gothic"/>
                <a:cs typeface="Yu Gothic"/>
              </a:defRPr>
            </a:pPr>
            <a:r>
              <a:rPr sz="1500" b="1">
                <a:solidFill>
                  <a:srgbClr val="FFFFFF"/>
                </a:solidFill>
                <a:latin typeface="Yu Gothic"/>
                <a:ea typeface="Yu Gothic"/>
                <a:cs typeface="Yu Gothic"/>
              </a:rPr>
              <a:t>外部</a:t>
            </a:r>
          </a:p>
        </p:txBody>
      </p:sp>
      <p:sp>
        <p:nvSpPr>
          <p:cNvPr id="33" name="learning-title-3">
            <a:extLst>
              <a:ext uri="{FF2B5EF4-FFF2-40B4-BE49-F238E27FC236}">
                <a16:creationId xmlns:a16="http://schemas.microsoft.com/office/drawing/2014/main" id="{1B8FFF3C-A45C-45DA-817D-E1DA361F2E49}"/>
              </a:ext>
            </a:extLst>
          </p:cNvPr>
          <p:cNvSpPr>
            <a:spLocks noGrp="1"/>
          </p:cNvSpPr>
          <p:nvPr/>
        </p:nvSpPr>
        <p:spPr>
          <a:xfrm>
            <a:off x="1733550" y="6905625"/>
            <a:ext cx="2000250" cy="342900"/>
          </a:xfrm>
          <a:prstGeom prst="rect">
            <a:avLst/>
          </a:prstGeom>
          <a:noFill/>
          <a:ln w="0">
            <a:noFill/>
            <a:prstDash val="solid"/>
          </a:ln>
        </p:spPr>
        <p:txBody>
          <a:bodyPr wrap="square" lIns="0" tIns="0" rIns="0" bIns="0" anchor="t">
            <a:normAutofit/>
          </a:bodyPr>
          <a:lstStyle/>
          <a:p>
            <a:pPr algn="l">
              <a:defRPr sz="1725" b="1">
                <a:solidFill>
                  <a:srgbClr val="E98978"/>
                </a:solidFill>
                <a:latin typeface="Yu Gothic"/>
                <a:ea typeface="Yu Gothic"/>
                <a:cs typeface="Yu Gothic"/>
              </a:defRPr>
            </a:pPr>
            <a:r>
              <a:rPr sz="1725" b="1">
                <a:solidFill>
                  <a:srgbClr val="E98978"/>
                </a:solidFill>
                <a:latin typeface="Yu Gothic"/>
                <a:ea typeface="Yu Gothic"/>
                <a:cs typeface="Yu Gothic"/>
              </a:rPr>
              <a:t>視野を広げる</a:t>
            </a:r>
          </a:p>
        </p:txBody>
      </p:sp>
      <p:sp>
        <p:nvSpPr>
          <p:cNvPr id="34" name="learning-copy-3">
            <a:extLst>
              <a:ext uri="{FF2B5EF4-FFF2-40B4-BE49-F238E27FC236}">
                <a16:creationId xmlns:a16="http://schemas.microsoft.com/office/drawing/2014/main" id="{D41FCDE2-EBD7-43AD-AF0D-6B1BDF453566}"/>
              </a:ext>
            </a:extLst>
          </p:cNvPr>
          <p:cNvSpPr>
            <a:spLocks noGrp="1"/>
          </p:cNvSpPr>
          <p:nvPr/>
        </p:nvSpPr>
        <p:spPr>
          <a:xfrm>
            <a:off x="1733550" y="7362825"/>
            <a:ext cx="4667250" cy="514350"/>
          </a:xfrm>
          <a:prstGeom prst="rect">
            <a:avLst/>
          </a:prstGeom>
          <a:noFill/>
          <a:ln w="0">
            <a:noFill/>
            <a:prstDash val="solid"/>
          </a:ln>
        </p:spPr>
        <p:txBody>
          <a:bodyPr wrap="square" lIns="0" tIns="0" rIns="0" bIns="0" anchor="t">
            <a:noAutofit/>
          </a:bodyPr>
          <a:lstStyle/>
          <a:p>
            <a:pPr algn="l">
              <a:defRPr sz="1238" b="0">
                <a:solidFill>
                  <a:srgbClr val="20352A"/>
                </a:solidFill>
                <a:latin typeface="Yu Gothic"/>
                <a:ea typeface="Yu Gothic"/>
                <a:cs typeface="Yu Gothic"/>
              </a:defRPr>
            </a:pPr>
            <a:r>
              <a:rPr sz="1238" b="0">
                <a:solidFill>
                  <a:srgbClr val="20352A"/>
                </a:solidFill>
                <a:latin typeface="Yu Gothic"/>
                <a:ea typeface="Yu Gothic"/>
                <a:cs typeface="Yu Gothic"/>
              </a:rPr>
              <a:t>年1回以上の外部研修、キャリアアップ研修等へ参加。</a:t>
            </a:r>
          </a:p>
        </p:txBody>
      </p:sp>
      <p:sp>
        <p:nvSpPr>
          <p:cNvPr id="35" name="learning-line-3">
            <a:extLst>
              <a:ext uri="{FF2B5EF4-FFF2-40B4-BE49-F238E27FC236}">
                <a16:creationId xmlns:a16="http://schemas.microsoft.com/office/drawing/2014/main" id="{CCBBAA93-FFCA-4DD8-8741-7B34A6B73250}"/>
              </a:ext>
            </a:extLst>
          </p:cNvPr>
          <p:cNvSpPr>
            <a:spLocks noGrp="1"/>
          </p:cNvSpPr>
          <p:nvPr/>
        </p:nvSpPr>
        <p:spPr>
          <a:xfrm>
            <a:off x="952500" y="7724775"/>
            <a:ext cx="28575" cy="428625"/>
          </a:xfrm>
          <a:prstGeom prst="rect">
            <a:avLst/>
          </a:prstGeom>
          <a:solidFill>
            <a:srgbClr val="D8D5C7"/>
          </a:solidFill>
          <a:ln w="0">
            <a:noFill/>
            <a:prstDash val="solid"/>
          </a:ln>
        </p:spPr>
      </p:sp>
      <p:sp>
        <p:nvSpPr>
          <p:cNvPr id="36" name="learning-circle-4">
            <a:extLst>
              <a:ext uri="{FF2B5EF4-FFF2-40B4-BE49-F238E27FC236}">
                <a16:creationId xmlns:a16="http://schemas.microsoft.com/office/drawing/2014/main" id="{E811D455-E7D4-441F-8991-AB3AF76C6BD8}"/>
              </a:ext>
            </a:extLst>
          </p:cNvPr>
          <p:cNvSpPr>
            <a:spLocks noGrp="1"/>
          </p:cNvSpPr>
          <p:nvPr/>
        </p:nvSpPr>
        <p:spPr>
          <a:xfrm>
            <a:off x="533400" y="8153400"/>
            <a:ext cx="857250" cy="838200"/>
          </a:xfrm>
          <a:prstGeom prst="ellipse">
            <a:avLst/>
          </a:prstGeom>
          <a:solidFill>
            <a:srgbClr val="52782D"/>
          </a:solidFill>
          <a:ln w="0">
            <a:noFill/>
            <a:prstDash val="solid"/>
          </a:ln>
        </p:spPr>
      </p:sp>
      <p:sp>
        <p:nvSpPr>
          <p:cNvPr id="37" name="learning-label-4">
            <a:extLst>
              <a:ext uri="{FF2B5EF4-FFF2-40B4-BE49-F238E27FC236}">
                <a16:creationId xmlns:a16="http://schemas.microsoft.com/office/drawing/2014/main" id="{4BD4C956-6D18-42AA-BC01-F9582EA02AB1}"/>
              </a:ext>
            </a:extLst>
          </p:cNvPr>
          <p:cNvSpPr>
            <a:spLocks noGrp="1"/>
          </p:cNvSpPr>
          <p:nvPr/>
        </p:nvSpPr>
        <p:spPr>
          <a:xfrm>
            <a:off x="647700" y="8391525"/>
            <a:ext cx="628650" cy="361950"/>
          </a:xfrm>
          <a:prstGeom prst="rect">
            <a:avLst/>
          </a:prstGeom>
          <a:noFill/>
          <a:ln w="0">
            <a:noFill/>
            <a:prstDash val="solid"/>
          </a:ln>
        </p:spPr>
        <p:txBody>
          <a:bodyPr wrap="square" lIns="0" tIns="0" rIns="0" bIns="0" anchor="ctr">
            <a:normAutofit/>
          </a:bodyPr>
          <a:lstStyle/>
          <a:p>
            <a:pPr algn="ctr">
              <a:defRPr sz="1500" b="1">
                <a:solidFill>
                  <a:srgbClr val="FFFFFF"/>
                </a:solidFill>
                <a:latin typeface="Yu Gothic"/>
                <a:ea typeface="Yu Gothic"/>
                <a:cs typeface="Yu Gothic"/>
              </a:defRPr>
            </a:pPr>
            <a:r>
              <a:rPr sz="1500" b="1">
                <a:solidFill>
                  <a:srgbClr val="FFFFFF"/>
                </a:solidFill>
                <a:latin typeface="Yu Gothic"/>
                <a:ea typeface="Yu Gothic"/>
                <a:cs typeface="Yu Gothic"/>
              </a:rPr>
              <a:t>専門職</a:t>
            </a:r>
          </a:p>
        </p:txBody>
      </p:sp>
      <p:sp>
        <p:nvSpPr>
          <p:cNvPr id="38" name="learning-title-4">
            <a:extLst>
              <a:ext uri="{FF2B5EF4-FFF2-40B4-BE49-F238E27FC236}">
                <a16:creationId xmlns:a16="http://schemas.microsoft.com/office/drawing/2014/main" id="{45409B09-A649-4E79-89C4-5F60F19945A3}"/>
              </a:ext>
            </a:extLst>
          </p:cNvPr>
          <p:cNvSpPr>
            <a:spLocks noGrp="1"/>
          </p:cNvSpPr>
          <p:nvPr/>
        </p:nvSpPr>
        <p:spPr>
          <a:xfrm>
            <a:off x="1733550" y="8172450"/>
            <a:ext cx="2000250" cy="342900"/>
          </a:xfrm>
          <a:prstGeom prst="rect">
            <a:avLst/>
          </a:prstGeom>
          <a:noFill/>
          <a:ln w="0">
            <a:noFill/>
            <a:prstDash val="solid"/>
          </a:ln>
        </p:spPr>
        <p:txBody>
          <a:bodyPr wrap="square" lIns="0" tIns="0" rIns="0" bIns="0" anchor="t">
            <a:normAutofit/>
          </a:bodyPr>
          <a:lstStyle/>
          <a:p>
            <a:pPr algn="l">
              <a:defRPr sz="1725" b="1">
                <a:solidFill>
                  <a:srgbClr val="52782D"/>
                </a:solidFill>
                <a:latin typeface="Yu Gothic"/>
                <a:ea typeface="Yu Gothic"/>
                <a:cs typeface="Yu Gothic"/>
              </a:defRPr>
            </a:pPr>
            <a:r>
              <a:rPr sz="1725" b="1">
                <a:solidFill>
                  <a:srgbClr val="52782D"/>
                </a:solidFill>
                <a:latin typeface="Yu Gothic"/>
                <a:ea typeface="Yu Gothic"/>
                <a:cs typeface="Yu Gothic"/>
              </a:rPr>
              <a:t>相談を深める</a:t>
            </a:r>
          </a:p>
        </p:txBody>
      </p:sp>
      <p:sp>
        <p:nvSpPr>
          <p:cNvPr id="39" name="learning-copy-4">
            <a:extLst>
              <a:ext uri="{FF2B5EF4-FFF2-40B4-BE49-F238E27FC236}">
                <a16:creationId xmlns:a16="http://schemas.microsoft.com/office/drawing/2014/main" id="{D942DDD2-651A-4D50-8221-9CAB13D050D5}"/>
              </a:ext>
            </a:extLst>
          </p:cNvPr>
          <p:cNvSpPr>
            <a:spLocks noGrp="1"/>
          </p:cNvSpPr>
          <p:nvPr/>
        </p:nvSpPr>
        <p:spPr>
          <a:xfrm>
            <a:off x="1733550" y="8629650"/>
            <a:ext cx="4667250" cy="514350"/>
          </a:xfrm>
          <a:prstGeom prst="rect">
            <a:avLst/>
          </a:prstGeom>
          <a:noFill/>
          <a:ln w="0">
            <a:noFill/>
            <a:prstDash val="solid"/>
          </a:ln>
        </p:spPr>
        <p:txBody>
          <a:bodyPr wrap="square" lIns="0" tIns="0" rIns="0" bIns="0" anchor="t">
            <a:noAutofit/>
          </a:bodyPr>
          <a:lstStyle/>
          <a:p>
            <a:pPr algn="l">
              <a:defRPr sz="1238" b="0">
                <a:solidFill>
                  <a:srgbClr val="20352A"/>
                </a:solidFill>
                <a:latin typeface="Yu Gothic"/>
                <a:ea typeface="Yu Gothic"/>
                <a:cs typeface="Yu Gothic"/>
              </a:defRPr>
            </a:pPr>
            <a:r>
              <a:rPr sz="1238" b="0">
                <a:solidFill>
                  <a:srgbClr val="20352A"/>
                </a:solidFill>
                <a:latin typeface="Yu Gothic"/>
                <a:ea typeface="Yu Gothic"/>
                <a:cs typeface="Yu Gothic"/>
              </a:rPr>
              <a:t>看護・栄養・発達支援など、多職種の視点を保育へ。</a:t>
            </a:r>
          </a:p>
        </p:txBody>
      </p:sp>
      <p:sp>
        <p:nvSpPr>
          <p:cNvPr id="40" name="learning-bottom">
            <a:extLst>
              <a:ext uri="{FF2B5EF4-FFF2-40B4-BE49-F238E27FC236}">
                <a16:creationId xmlns:a16="http://schemas.microsoft.com/office/drawing/2014/main" id="{71CFA29B-CA87-412E-8B55-CD4C072BE914}"/>
              </a:ext>
            </a:extLst>
          </p:cNvPr>
          <p:cNvSpPr>
            <a:spLocks noGrp="1"/>
          </p:cNvSpPr>
          <p:nvPr/>
        </p:nvSpPr>
        <p:spPr>
          <a:xfrm>
            <a:off x="533400" y="9639300"/>
            <a:ext cx="6496050" cy="114300"/>
          </a:xfrm>
          <a:prstGeom prst="roundRect">
            <a:avLst>
              <a:gd name="adj" fmla="val 50000"/>
            </a:avLst>
          </a:prstGeom>
          <a:solidFill>
            <a:srgbClr val="52782D"/>
          </a:solidFill>
          <a:ln w="0">
            <a:noFill/>
            <a:prstDash val="solid"/>
          </a:ln>
        </p:spPr>
      </p:sp>
    </p:spTree>
    <p:extLst>
      <p:ext uri="{BB962C8B-B14F-4D97-AF65-F5344CB8AC3E}">
        <p14:creationId xmlns:p14="http://schemas.microsoft.com/office/powerpoint/2010/main" val="448043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16" name="top-accent">
            <a:extLst>
              <a:ext uri="{FF2B5EF4-FFF2-40B4-BE49-F238E27FC236}">
                <a16:creationId xmlns:a16="http://schemas.microsoft.com/office/drawing/2014/main" id="{C8F39D82-A279-42CF-B6C0-B92EEC82637F}"/>
              </a:ext>
            </a:extLst>
          </p:cNvPr>
          <p:cNvSpPr>
            <a:spLocks noGrp="1"/>
          </p:cNvSpPr>
          <p:nvPr/>
        </p:nvSpPr>
        <p:spPr>
          <a:xfrm>
            <a:off x="0" y="0"/>
            <a:ext cx="7562850" cy="209550"/>
          </a:xfrm>
          <a:prstGeom prst="rect">
            <a:avLst/>
          </a:prstGeom>
          <a:solidFill>
            <a:srgbClr val="52782D"/>
          </a:solidFill>
          <a:ln w="0">
            <a:noFill/>
            <a:prstDash val="solid"/>
          </a:ln>
        </p:spPr>
      </p:sp>
      <p:sp>
        <p:nvSpPr>
          <p:cNvPr id="2" name="section-label">
            <a:extLst>
              <a:ext uri="{FF2B5EF4-FFF2-40B4-BE49-F238E27FC236}">
                <a16:creationId xmlns:a16="http://schemas.microsoft.com/office/drawing/2014/main" id="{F87AF7B8-D40F-4668-8E92-B4970C3AFE76}"/>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52782D"/>
                </a:solidFill>
                <a:latin typeface="Yu Gothic"/>
                <a:ea typeface="Yu Gothic"/>
                <a:cs typeface="Yu Gothic"/>
              </a:defRPr>
            </a:pPr>
            <a:r>
              <a:rPr sz="975" b="1">
                <a:solidFill>
                  <a:srgbClr val="52782D"/>
                </a:solidFill>
                <a:latin typeface="Yu Gothic"/>
                <a:ea typeface="Yu Gothic"/>
                <a:cs typeface="Yu Gothic"/>
              </a:rPr>
              <a:t>OUR PHILOSOPHY</a:t>
            </a:r>
          </a:p>
        </p:txBody>
      </p:sp>
      <p:sp>
        <p:nvSpPr>
          <p:cNvPr id="3" name="header-dot">
            <a:extLst>
              <a:ext uri="{FF2B5EF4-FFF2-40B4-BE49-F238E27FC236}">
                <a16:creationId xmlns:a16="http://schemas.microsoft.com/office/drawing/2014/main" id="{2C81BBEE-03D4-4C49-B51B-788B2DC3690C}"/>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7648BFEB-E30E-40C2-A54F-E2D79FAF7B7B}"/>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6B9D7DE5-DEE5-433B-9D66-A1159A406506}"/>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0988F8C1-D499-4CF0-B014-A370185EA88C}"/>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03</a:t>
            </a:r>
          </a:p>
        </p:txBody>
      </p:sp>
      <p:sp>
        <p:nvSpPr>
          <p:cNvPr id="7" name="title-color-field">
            <a:extLst>
              <a:ext uri="{FF2B5EF4-FFF2-40B4-BE49-F238E27FC236}">
                <a16:creationId xmlns:a16="http://schemas.microsoft.com/office/drawing/2014/main" id="{493BF38C-FC00-4A1C-A33A-E53852748262}"/>
              </a:ext>
            </a:extLst>
          </p:cNvPr>
          <p:cNvSpPr>
            <a:spLocks noGrp="1"/>
          </p:cNvSpPr>
          <p:nvPr/>
        </p:nvSpPr>
        <p:spPr>
          <a:xfrm>
            <a:off x="400050" y="847432"/>
            <a:ext cx="6762750" cy="1752600"/>
          </a:xfrm>
          <a:prstGeom prst="roundRect">
            <a:avLst>
              <a:gd name="adj" fmla="val 4348"/>
            </a:avLst>
          </a:prstGeom>
          <a:solidFill>
            <a:srgbClr val="52782D"/>
          </a:solidFill>
          <a:ln w="0">
            <a:noFill/>
            <a:prstDash val="solid"/>
          </a:ln>
        </p:spPr>
      </p:sp>
      <p:sp>
        <p:nvSpPr>
          <p:cNvPr id="8" name="heading-bar-left">
            <a:extLst>
              <a:ext uri="{FF2B5EF4-FFF2-40B4-BE49-F238E27FC236}">
                <a16:creationId xmlns:a16="http://schemas.microsoft.com/office/drawing/2014/main" id="{28ACFA58-5D2F-4048-BEE2-BBF78C579230}"/>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6B2329AD-46C5-4243-AE3E-97BD75C27DFA}"/>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D044A839-7B29-4225-B76F-F5AD3541B8B8}"/>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B42C455E-BBFA-4EB1-A49A-D9A46EDB9599}"/>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4D9A1AE7-814D-4F86-BA62-CF8DF64E8D4D}"/>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fontScale="90358"/>
          </a:bodyPr>
          <a:lstStyle/>
          <a:p>
            <a:pPr algn="ctr">
              <a:defRPr sz="4050" b="1">
                <a:solidFill>
                  <a:srgbClr val="FFFFFF"/>
                </a:solidFill>
                <a:latin typeface="Yu Gothic"/>
                <a:ea typeface="Yu Gothic"/>
                <a:cs typeface="Yu Gothic"/>
              </a:defRPr>
            </a:pPr>
            <a:r>
              <a:rPr sz="4050" b="1" dirty="0" err="1">
                <a:solidFill>
                  <a:srgbClr val="FFFFFF"/>
                </a:solidFill>
                <a:latin typeface="Yu Gothic"/>
                <a:ea typeface="Yu Gothic"/>
                <a:cs typeface="Yu Gothic"/>
              </a:rPr>
              <a:t>日常の保育こそ、丁寧に</a:t>
            </a:r>
            <a:r>
              <a:rPr sz="4050" b="1" dirty="0">
                <a:solidFill>
                  <a:srgbClr val="FFFFFF"/>
                </a:solidFill>
                <a:latin typeface="Yu Gothic"/>
                <a:ea typeface="Yu Gothic"/>
                <a:cs typeface="Yu Gothic"/>
              </a:rPr>
              <a:t>。</a:t>
            </a:r>
          </a:p>
        </p:txBody>
      </p:sp>
      <p:sp>
        <p:nvSpPr>
          <p:cNvPr id="13" name="slide-subtitle">
            <a:extLst>
              <a:ext uri="{FF2B5EF4-FFF2-40B4-BE49-F238E27FC236}">
                <a16:creationId xmlns:a16="http://schemas.microsoft.com/office/drawing/2014/main" id="{B647A7E0-50FC-48A0-950A-9D087CFFA7D3}"/>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特別な一日より、毎日の小さな関わりを大切にする</a:t>
            </a:r>
          </a:p>
        </p:txBody>
      </p:sp>
      <p:sp>
        <p:nvSpPr>
          <p:cNvPr id="14" name="title-rule">
            <a:extLst>
              <a:ext uri="{FF2B5EF4-FFF2-40B4-BE49-F238E27FC236}">
                <a16:creationId xmlns:a16="http://schemas.microsoft.com/office/drawing/2014/main" id="{46763F81-0C3F-4E4B-B73A-E4202467F1AE}"/>
              </a:ext>
            </a:extLst>
          </p:cNvPr>
          <p:cNvSpPr>
            <a:spLocks noGrp="1"/>
          </p:cNvSpPr>
          <p:nvPr/>
        </p:nvSpPr>
        <p:spPr>
          <a:xfrm>
            <a:off x="533400" y="2667000"/>
            <a:ext cx="6496050" cy="57150"/>
          </a:xfrm>
          <a:prstGeom prst="rect">
            <a:avLst/>
          </a:prstGeom>
          <a:solidFill>
            <a:srgbClr val="52782D"/>
          </a:solidFill>
          <a:ln w="0">
            <a:noFill/>
            <a:prstDash val="solid"/>
          </a:ln>
        </p:spPr>
      </p:sp>
      <p:sp>
        <p:nvSpPr>
          <p:cNvPr id="15" name="title-rule-highlight">
            <a:extLst>
              <a:ext uri="{FF2B5EF4-FFF2-40B4-BE49-F238E27FC236}">
                <a16:creationId xmlns:a16="http://schemas.microsoft.com/office/drawing/2014/main" id="{3A77A301-8770-43AA-AB38-623CAB9BBA9E}"/>
              </a:ext>
            </a:extLst>
          </p:cNvPr>
          <p:cNvSpPr>
            <a:spLocks noGrp="1"/>
          </p:cNvSpPr>
          <p:nvPr/>
        </p:nvSpPr>
        <p:spPr>
          <a:xfrm>
            <a:off x="2343150" y="2667000"/>
            <a:ext cx="2876550" cy="57150"/>
          </a:xfrm>
          <a:prstGeom prst="rect">
            <a:avLst/>
          </a:prstGeom>
          <a:solidFill>
            <a:srgbClr val="E39418"/>
          </a:solidFill>
          <a:ln w="0">
            <a:noFill/>
            <a:prstDash val="solid"/>
          </a:ln>
        </p:spPr>
      </p:sp>
      <p:pic>
        <p:nvPicPr>
          <p:cNvPr id="38" name="図 37"/>
          <p:cNvPicPr>
            <a:picLocks noChangeAspect="1"/>
          </p:cNvPicPr>
          <p:nvPr/>
        </p:nvPicPr>
        <p:blipFill>
          <a:blip r:embed="rId3"/>
          <a:srcRect l="15882" r="15882"/>
          <a:stretch>
            <a:fillRect/>
          </a:stretch>
        </p:blipFill>
        <p:spPr>
          <a:xfrm>
            <a:off x="533400" y="3028950"/>
            <a:ext cx="2857500" cy="3143250"/>
          </a:xfrm>
          <a:prstGeom prst="roundRect">
            <a:avLst>
              <a:gd name="adj" fmla="val 6000"/>
            </a:avLst>
          </a:prstGeom>
        </p:spPr>
      </p:pic>
      <p:sp>
        <p:nvSpPr>
          <p:cNvPr id="17" name="philosophy-quote">
            <a:extLst>
              <a:ext uri="{FF2B5EF4-FFF2-40B4-BE49-F238E27FC236}">
                <a16:creationId xmlns:a16="http://schemas.microsoft.com/office/drawing/2014/main" id="{EA212C7D-30C8-441D-8CB8-8B77B1C80773}"/>
              </a:ext>
            </a:extLst>
          </p:cNvPr>
          <p:cNvSpPr>
            <a:spLocks noGrp="1"/>
          </p:cNvSpPr>
          <p:nvPr/>
        </p:nvSpPr>
        <p:spPr>
          <a:xfrm>
            <a:off x="3771900" y="3143250"/>
            <a:ext cx="3238500" cy="952500"/>
          </a:xfrm>
          <a:prstGeom prst="rect">
            <a:avLst/>
          </a:prstGeom>
          <a:noFill/>
          <a:ln w="0">
            <a:noFill/>
            <a:prstDash val="solid"/>
          </a:ln>
        </p:spPr>
        <p:txBody>
          <a:bodyPr wrap="square" lIns="0" tIns="0" rIns="0" bIns="0" anchor="t">
            <a:normAutofit/>
          </a:bodyPr>
          <a:lstStyle/>
          <a:p>
            <a:pPr algn="l">
              <a:defRPr sz="2250" b="1">
                <a:solidFill>
                  <a:srgbClr val="52782D"/>
                </a:solidFill>
                <a:latin typeface="Yu Gothic"/>
                <a:ea typeface="Yu Gothic"/>
                <a:cs typeface="Yu Gothic"/>
              </a:defRPr>
            </a:pPr>
            <a:r>
              <a:rPr sz="2250" b="1">
                <a:solidFill>
                  <a:srgbClr val="52782D"/>
                </a:solidFill>
                <a:latin typeface="Yu Gothic"/>
                <a:ea typeface="Yu Gothic"/>
                <a:cs typeface="Yu Gothic"/>
              </a:rPr>
              <a:t>昨日はできなかった。</a:t>
            </a:r>
          </a:p>
          <a:p>
            <a:pPr algn="l">
              <a:defRPr sz="2250" b="1">
                <a:solidFill>
                  <a:srgbClr val="52782D"/>
                </a:solidFill>
                <a:latin typeface="Yu Gothic"/>
                <a:ea typeface="Yu Gothic"/>
                <a:cs typeface="Yu Gothic"/>
              </a:defRPr>
            </a:pPr>
            <a:r>
              <a:rPr sz="2250" b="1">
                <a:solidFill>
                  <a:srgbClr val="52782D"/>
                </a:solidFill>
                <a:latin typeface="Yu Gothic"/>
                <a:ea typeface="Yu Gothic"/>
                <a:cs typeface="Yu Gothic"/>
              </a:rPr>
              <a:t>今日は、できた。</a:t>
            </a:r>
          </a:p>
        </p:txBody>
      </p:sp>
      <p:sp>
        <p:nvSpPr>
          <p:cNvPr id="18" name="philosophy-body-1">
            <a:extLst>
              <a:ext uri="{FF2B5EF4-FFF2-40B4-BE49-F238E27FC236}">
                <a16:creationId xmlns:a16="http://schemas.microsoft.com/office/drawing/2014/main" id="{208821E1-2664-42A1-A6D2-B2E605200F53}"/>
              </a:ext>
            </a:extLst>
          </p:cNvPr>
          <p:cNvSpPr>
            <a:spLocks noGrp="1"/>
          </p:cNvSpPr>
          <p:nvPr/>
        </p:nvSpPr>
        <p:spPr>
          <a:xfrm>
            <a:off x="3771900" y="4476750"/>
            <a:ext cx="3238500" cy="1714500"/>
          </a:xfrm>
          <a:prstGeom prst="rect">
            <a:avLst/>
          </a:prstGeom>
          <a:noFill/>
          <a:ln w="0">
            <a:noFill/>
            <a:prstDash val="solid"/>
          </a:ln>
        </p:spPr>
        <p:txBody>
          <a:bodyPr wrap="square" lIns="0" tIns="0" rIns="0" bIns="0" anchor="t">
            <a:noAutofit/>
          </a:bodyPr>
          <a:lstStyle/>
          <a:p>
            <a:pPr algn="l">
              <a:defRPr sz="1350" b="0">
                <a:solidFill>
                  <a:srgbClr val="20352A"/>
                </a:solidFill>
                <a:latin typeface="Yu Gothic"/>
                <a:ea typeface="Yu Gothic"/>
                <a:cs typeface="Yu Gothic"/>
              </a:defRPr>
            </a:pPr>
            <a:r>
              <a:rPr sz="1350" b="0">
                <a:solidFill>
                  <a:srgbClr val="20352A"/>
                </a:solidFill>
                <a:latin typeface="Yu Gothic"/>
                <a:ea typeface="Yu Gothic"/>
                <a:cs typeface="Yu Gothic"/>
              </a:rPr>
              <a:t>初めて「せんせい」と呼んでくれた。何度も靴を履こうとしていた。けんかの後、言葉ではなくそっと隣へ座った。小さな変化を見逃さず、育ちとして受け止める。それが、私たちの保育です。</a:t>
            </a:r>
          </a:p>
        </p:txBody>
      </p:sp>
      <p:sp>
        <p:nvSpPr>
          <p:cNvPr id="19" name="philosophy-rule">
            <a:extLst>
              <a:ext uri="{FF2B5EF4-FFF2-40B4-BE49-F238E27FC236}">
                <a16:creationId xmlns:a16="http://schemas.microsoft.com/office/drawing/2014/main" id="{2D9901EC-ED2B-431F-A77E-6D35DF0A8B49}"/>
              </a:ext>
            </a:extLst>
          </p:cNvPr>
          <p:cNvSpPr>
            <a:spLocks noGrp="1"/>
          </p:cNvSpPr>
          <p:nvPr/>
        </p:nvSpPr>
        <p:spPr>
          <a:xfrm>
            <a:off x="533400" y="6572250"/>
            <a:ext cx="6496050" cy="38100"/>
          </a:xfrm>
          <a:prstGeom prst="rect">
            <a:avLst/>
          </a:prstGeom>
          <a:solidFill>
            <a:srgbClr val="E39418"/>
          </a:solidFill>
          <a:ln w="0">
            <a:noFill/>
            <a:prstDash val="solid"/>
          </a:ln>
        </p:spPr>
      </p:sp>
      <p:sp>
        <p:nvSpPr>
          <p:cNvPr id="20" name="philosophy-body-2">
            <a:extLst>
              <a:ext uri="{FF2B5EF4-FFF2-40B4-BE49-F238E27FC236}">
                <a16:creationId xmlns:a16="http://schemas.microsoft.com/office/drawing/2014/main" id="{1461F351-2364-41AF-B0D1-A12F59B3FB74}"/>
              </a:ext>
            </a:extLst>
          </p:cNvPr>
          <p:cNvSpPr>
            <a:spLocks noGrp="1"/>
          </p:cNvSpPr>
          <p:nvPr/>
        </p:nvSpPr>
        <p:spPr>
          <a:xfrm>
            <a:off x="533400" y="6972300"/>
            <a:ext cx="6496050" cy="1809750"/>
          </a:xfrm>
          <a:prstGeom prst="rect">
            <a:avLst/>
          </a:prstGeom>
          <a:noFill/>
          <a:ln w="0">
            <a:noFill/>
            <a:prstDash val="solid"/>
          </a:ln>
        </p:spPr>
        <p:txBody>
          <a:bodyPr wrap="square" lIns="0" tIns="0" rIns="0" bIns="0" anchor="t">
            <a:noAutofit/>
          </a:bodyPr>
          <a:lstStyle/>
          <a:p>
            <a:pPr algn="l">
              <a:defRPr sz="1388" b="0">
                <a:solidFill>
                  <a:srgbClr val="20352A"/>
                </a:solidFill>
                <a:latin typeface="Yu Gothic"/>
                <a:ea typeface="Yu Gothic"/>
                <a:cs typeface="Yu Gothic"/>
              </a:defRPr>
            </a:pPr>
            <a:r>
              <a:rPr sz="1388" b="0">
                <a:solidFill>
                  <a:srgbClr val="20352A"/>
                </a:solidFill>
                <a:latin typeface="Yu Gothic"/>
                <a:ea typeface="Yu Gothic"/>
                <a:cs typeface="Yu Gothic"/>
              </a:rPr>
              <a:t>子どもたちの毎日は、行事や大きな成果だけでできているわけではありません。朝の「おはよう」から、遊び、食事、排泄、午睡、葛藤、仲直り、そして「また明日」まで。一つひとつの何気ない時間に、安心と自立の芽があります。だから私たちは、日常の保育を急がせず、決めつけず、職員同士で確かめます。</a:t>
            </a:r>
          </a:p>
        </p:txBody>
      </p:sp>
      <p:sp>
        <p:nvSpPr>
          <p:cNvPr id="21" name="philosophy-band">
            <a:extLst>
              <a:ext uri="{FF2B5EF4-FFF2-40B4-BE49-F238E27FC236}">
                <a16:creationId xmlns:a16="http://schemas.microsoft.com/office/drawing/2014/main" id="{1AEB75B4-3894-4F77-9758-E3AE5CEF3888}"/>
              </a:ext>
            </a:extLst>
          </p:cNvPr>
          <p:cNvSpPr>
            <a:spLocks noGrp="1"/>
          </p:cNvSpPr>
          <p:nvPr/>
        </p:nvSpPr>
        <p:spPr>
          <a:xfrm>
            <a:off x="533400" y="9067800"/>
            <a:ext cx="6496050" cy="781050"/>
          </a:xfrm>
          <a:prstGeom prst="roundRect">
            <a:avLst>
              <a:gd name="adj" fmla="val 9756"/>
            </a:avLst>
          </a:prstGeom>
          <a:solidFill>
            <a:srgbClr val="294B2B"/>
          </a:solidFill>
          <a:ln w="0">
            <a:noFill/>
            <a:prstDash val="solid"/>
          </a:ln>
        </p:spPr>
      </p:sp>
      <p:sp>
        <p:nvSpPr>
          <p:cNvPr id="22" name="philosophy-closing">
            <a:extLst>
              <a:ext uri="{FF2B5EF4-FFF2-40B4-BE49-F238E27FC236}">
                <a16:creationId xmlns:a16="http://schemas.microsoft.com/office/drawing/2014/main" id="{4247FAB1-E82B-4FE9-A405-F5E59AEB3319}"/>
              </a:ext>
            </a:extLst>
          </p:cNvPr>
          <p:cNvSpPr>
            <a:spLocks noGrp="1"/>
          </p:cNvSpPr>
          <p:nvPr/>
        </p:nvSpPr>
        <p:spPr>
          <a:xfrm>
            <a:off x="762000" y="9296400"/>
            <a:ext cx="6076950" cy="400050"/>
          </a:xfrm>
          <a:prstGeom prst="rect">
            <a:avLst/>
          </a:prstGeom>
          <a:noFill/>
          <a:ln w="0">
            <a:noFill/>
            <a:prstDash val="solid"/>
          </a:ln>
        </p:spPr>
        <p:txBody>
          <a:bodyPr wrap="square" lIns="0" tIns="0" rIns="0" bIns="0" anchor="t">
            <a:normAutofit fontScale="93592"/>
          </a:bodyPr>
          <a:lstStyle/>
          <a:p>
            <a:pPr algn="ctr">
              <a:defRPr sz="1500" b="1">
                <a:solidFill>
                  <a:srgbClr val="FFFFFF"/>
                </a:solidFill>
                <a:latin typeface="Yu Gothic"/>
                <a:ea typeface="Yu Gothic"/>
                <a:cs typeface="Yu Gothic"/>
              </a:defRPr>
            </a:pPr>
            <a:r>
              <a:rPr sz="1500" b="1" dirty="0" err="1">
                <a:solidFill>
                  <a:srgbClr val="FFFFFF"/>
                </a:solidFill>
                <a:latin typeface="Yu Gothic"/>
                <a:ea typeface="Yu Gothic"/>
                <a:cs typeface="Yu Gothic"/>
              </a:rPr>
              <a:t>保育の仕事は簡単ではない。だからこそ、一人で抱えず、チームで考える</a:t>
            </a:r>
            <a:r>
              <a:rPr sz="1500" b="1" dirty="0">
                <a:solidFill>
                  <a:srgbClr val="FFFFFF"/>
                </a:solidFill>
                <a:latin typeface="Yu Gothic"/>
                <a:ea typeface="Yu Gothic"/>
                <a:cs typeface="Yu Gothic"/>
              </a:rPr>
              <a:t>。</a:t>
            </a:r>
          </a:p>
        </p:txBody>
      </p:sp>
    </p:spTree>
    <p:extLst>
      <p:ext uri="{BB962C8B-B14F-4D97-AF65-F5344CB8AC3E}">
        <p14:creationId xmlns:p14="http://schemas.microsoft.com/office/powerpoint/2010/main" val="2959708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50" name="top-accent">
            <a:extLst>
              <a:ext uri="{FF2B5EF4-FFF2-40B4-BE49-F238E27FC236}">
                <a16:creationId xmlns:a16="http://schemas.microsoft.com/office/drawing/2014/main" id="{03EFBADD-13ED-4D69-951E-5EDD96F58E22}"/>
              </a:ext>
            </a:extLst>
          </p:cNvPr>
          <p:cNvSpPr>
            <a:spLocks noGrp="1"/>
          </p:cNvSpPr>
          <p:nvPr/>
        </p:nvSpPr>
        <p:spPr>
          <a:xfrm>
            <a:off x="0" y="0"/>
            <a:ext cx="7562850" cy="209550"/>
          </a:xfrm>
          <a:prstGeom prst="rect">
            <a:avLst/>
          </a:prstGeom>
          <a:solidFill>
            <a:srgbClr val="E39418"/>
          </a:solidFill>
          <a:ln w="0">
            <a:noFill/>
            <a:prstDash val="solid"/>
          </a:ln>
        </p:spPr>
      </p:sp>
      <p:sp>
        <p:nvSpPr>
          <p:cNvPr id="2" name="section-label">
            <a:extLst>
              <a:ext uri="{FF2B5EF4-FFF2-40B4-BE49-F238E27FC236}">
                <a16:creationId xmlns:a16="http://schemas.microsoft.com/office/drawing/2014/main" id="{2CFB2E3C-C760-4F27-A67B-1F48AA271F08}"/>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E39418"/>
                </a:solidFill>
                <a:latin typeface="Yu Gothic"/>
                <a:ea typeface="Yu Gothic"/>
                <a:cs typeface="Yu Gothic"/>
              </a:defRPr>
            </a:pPr>
            <a:r>
              <a:rPr sz="975" b="1">
                <a:solidFill>
                  <a:srgbClr val="E39418"/>
                </a:solidFill>
                <a:latin typeface="Yu Gothic"/>
                <a:ea typeface="Yu Gothic"/>
                <a:cs typeface="Yu Gothic"/>
              </a:rPr>
              <a:t>RECRUITMENT DATA</a:t>
            </a:r>
          </a:p>
        </p:txBody>
      </p:sp>
      <p:sp>
        <p:nvSpPr>
          <p:cNvPr id="3" name="header-dot">
            <a:extLst>
              <a:ext uri="{FF2B5EF4-FFF2-40B4-BE49-F238E27FC236}">
                <a16:creationId xmlns:a16="http://schemas.microsoft.com/office/drawing/2014/main" id="{72A68598-D767-412B-A6BB-4D81E72A20A7}"/>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EDB7E21F-846E-4110-BFEB-93CF42517E4A}"/>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968EFACC-3A01-498D-AB0D-53B1A741B292}"/>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5E36781A-6290-4997-A828-41EA66B528EC}"/>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30</a:t>
            </a:r>
          </a:p>
        </p:txBody>
      </p:sp>
      <p:sp>
        <p:nvSpPr>
          <p:cNvPr id="7" name="title-color-field">
            <a:extLst>
              <a:ext uri="{FF2B5EF4-FFF2-40B4-BE49-F238E27FC236}">
                <a16:creationId xmlns:a16="http://schemas.microsoft.com/office/drawing/2014/main" id="{5F45E5C9-3A87-4979-A76D-0B7043C5419E}"/>
              </a:ext>
            </a:extLst>
          </p:cNvPr>
          <p:cNvSpPr>
            <a:spLocks noGrp="1"/>
          </p:cNvSpPr>
          <p:nvPr/>
        </p:nvSpPr>
        <p:spPr>
          <a:xfrm>
            <a:off x="400050" y="781050"/>
            <a:ext cx="6762750" cy="1752600"/>
          </a:xfrm>
          <a:prstGeom prst="roundRect">
            <a:avLst>
              <a:gd name="adj" fmla="val 4348"/>
            </a:avLst>
          </a:prstGeom>
          <a:solidFill>
            <a:srgbClr val="E39418"/>
          </a:solidFill>
          <a:ln w="0">
            <a:noFill/>
            <a:prstDash val="solid"/>
          </a:ln>
        </p:spPr>
      </p:sp>
      <p:sp>
        <p:nvSpPr>
          <p:cNvPr id="8" name="heading-bar-left">
            <a:extLst>
              <a:ext uri="{FF2B5EF4-FFF2-40B4-BE49-F238E27FC236}">
                <a16:creationId xmlns:a16="http://schemas.microsoft.com/office/drawing/2014/main" id="{F2EF101E-EDB5-4415-BECE-5AC6312B1416}"/>
              </a:ext>
            </a:extLst>
          </p:cNvPr>
          <p:cNvSpPr>
            <a:spLocks noGrp="1"/>
          </p:cNvSpPr>
          <p:nvPr/>
        </p:nvSpPr>
        <p:spPr>
          <a:xfrm>
            <a:off x="857250" y="914400"/>
            <a:ext cx="438150" cy="76200"/>
          </a:xfrm>
          <a:prstGeom prst="roundRect">
            <a:avLst>
              <a:gd name="adj" fmla="val 50000"/>
            </a:avLst>
          </a:prstGeom>
          <a:solidFill>
            <a:srgbClr val="52782D"/>
          </a:solidFill>
          <a:ln w="0">
            <a:noFill/>
            <a:prstDash val="solid"/>
          </a:ln>
        </p:spPr>
      </p:sp>
      <p:sp>
        <p:nvSpPr>
          <p:cNvPr id="9" name="heading-bar-right">
            <a:extLst>
              <a:ext uri="{FF2B5EF4-FFF2-40B4-BE49-F238E27FC236}">
                <a16:creationId xmlns:a16="http://schemas.microsoft.com/office/drawing/2014/main" id="{E81EF432-381F-44F1-9238-1A56F5B43CD7}"/>
              </a:ext>
            </a:extLst>
          </p:cNvPr>
          <p:cNvSpPr>
            <a:spLocks noGrp="1"/>
          </p:cNvSpPr>
          <p:nvPr/>
        </p:nvSpPr>
        <p:spPr>
          <a:xfrm>
            <a:off x="6267450" y="914400"/>
            <a:ext cx="438150" cy="76200"/>
          </a:xfrm>
          <a:prstGeom prst="roundRect">
            <a:avLst>
              <a:gd name="adj" fmla="val 50000"/>
            </a:avLst>
          </a:prstGeom>
          <a:solidFill>
            <a:srgbClr val="52782D"/>
          </a:solidFill>
          <a:ln w="0">
            <a:noFill/>
            <a:prstDash val="solid"/>
          </a:ln>
        </p:spPr>
      </p:sp>
      <p:sp>
        <p:nvSpPr>
          <p:cNvPr id="10" name="heading-dot-left">
            <a:extLst>
              <a:ext uri="{FF2B5EF4-FFF2-40B4-BE49-F238E27FC236}">
                <a16:creationId xmlns:a16="http://schemas.microsoft.com/office/drawing/2014/main" id="{5CD8D88C-F443-45F6-92F4-99CDDFFBB089}"/>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B3017ED6-637B-4B96-B294-3744FAC919CF}"/>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71637C31-A0D0-4623-8618-1E603981F492}"/>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375" b="1">
                <a:solidFill>
                  <a:srgbClr val="FFFFFF"/>
                </a:solidFill>
                <a:latin typeface="Yu Gothic"/>
                <a:ea typeface="Yu Gothic"/>
                <a:cs typeface="Yu Gothic"/>
              </a:defRPr>
            </a:pPr>
            <a:r>
              <a:rPr sz="3375" b="1">
                <a:solidFill>
                  <a:srgbClr val="FFFFFF"/>
                </a:solidFill>
                <a:latin typeface="Yu Gothic"/>
                <a:ea typeface="Yu Gothic"/>
                <a:cs typeface="Yu Gothic"/>
              </a:rPr>
              <a:t>2027年4月採用</a:t>
            </a:r>
          </a:p>
          <a:p>
            <a:pPr algn="ctr">
              <a:defRPr sz="3375" b="1">
                <a:solidFill>
                  <a:srgbClr val="FFFFFF"/>
                </a:solidFill>
                <a:latin typeface="Yu Gothic"/>
                <a:ea typeface="Yu Gothic"/>
                <a:cs typeface="Yu Gothic"/>
              </a:defRPr>
            </a:pPr>
            <a:r>
              <a:rPr sz="3375" b="1">
                <a:solidFill>
                  <a:srgbClr val="FFFFFF"/>
                </a:solidFill>
                <a:latin typeface="Yu Gothic"/>
                <a:ea typeface="Yu Gothic"/>
                <a:cs typeface="Yu Gothic"/>
              </a:rPr>
              <a:t>募集・選考の概要</a:t>
            </a:r>
          </a:p>
        </p:txBody>
      </p:sp>
      <p:sp>
        <p:nvSpPr>
          <p:cNvPr id="13" name="slide-subtitle">
            <a:extLst>
              <a:ext uri="{FF2B5EF4-FFF2-40B4-BE49-F238E27FC236}">
                <a16:creationId xmlns:a16="http://schemas.microsoft.com/office/drawing/2014/main" id="{BC899C17-A7A1-4718-B31B-2EEF469849F1}"/>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養成校経由・個人応募ともに、まずは園見学からご相談ください</a:t>
            </a:r>
          </a:p>
        </p:txBody>
      </p:sp>
      <p:sp>
        <p:nvSpPr>
          <p:cNvPr id="14" name="title-rule">
            <a:extLst>
              <a:ext uri="{FF2B5EF4-FFF2-40B4-BE49-F238E27FC236}">
                <a16:creationId xmlns:a16="http://schemas.microsoft.com/office/drawing/2014/main" id="{9B1D11ED-A632-409F-859A-D617B6B99E46}"/>
              </a:ext>
            </a:extLst>
          </p:cNvPr>
          <p:cNvSpPr>
            <a:spLocks noGrp="1"/>
          </p:cNvSpPr>
          <p:nvPr/>
        </p:nvSpPr>
        <p:spPr>
          <a:xfrm>
            <a:off x="533400" y="2667000"/>
            <a:ext cx="6496050" cy="57150"/>
          </a:xfrm>
          <a:prstGeom prst="rect">
            <a:avLst/>
          </a:prstGeom>
          <a:solidFill>
            <a:srgbClr val="E39418"/>
          </a:solidFill>
          <a:ln w="0">
            <a:noFill/>
            <a:prstDash val="solid"/>
          </a:ln>
        </p:spPr>
      </p:sp>
      <p:sp>
        <p:nvSpPr>
          <p:cNvPr id="15" name="title-rule-highlight">
            <a:extLst>
              <a:ext uri="{FF2B5EF4-FFF2-40B4-BE49-F238E27FC236}">
                <a16:creationId xmlns:a16="http://schemas.microsoft.com/office/drawing/2014/main" id="{E9369444-049D-4DD2-8E0C-77D167BAED21}"/>
              </a:ext>
            </a:extLst>
          </p:cNvPr>
          <p:cNvSpPr>
            <a:spLocks noGrp="1"/>
          </p:cNvSpPr>
          <p:nvPr/>
        </p:nvSpPr>
        <p:spPr>
          <a:xfrm>
            <a:off x="2343150" y="2667000"/>
            <a:ext cx="2876550" cy="57150"/>
          </a:xfrm>
          <a:prstGeom prst="rect">
            <a:avLst/>
          </a:prstGeom>
          <a:solidFill>
            <a:srgbClr val="52782D"/>
          </a:solidFill>
          <a:ln w="0">
            <a:noFill/>
            <a:prstDash val="solid"/>
          </a:ln>
        </p:spPr>
      </p:sp>
      <p:sp>
        <p:nvSpPr>
          <p:cNvPr id="16" name="recruit-label-bg-0">
            <a:extLst>
              <a:ext uri="{FF2B5EF4-FFF2-40B4-BE49-F238E27FC236}">
                <a16:creationId xmlns:a16="http://schemas.microsoft.com/office/drawing/2014/main" id="{E7B9D22F-12FC-4B54-8B6E-87FE8AF9E81F}"/>
              </a:ext>
            </a:extLst>
          </p:cNvPr>
          <p:cNvSpPr>
            <a:spLocks noGrp="1"/>
          </p:cNvSpPr>
          <p:nvPr/>
        </p:nvSpPr>
        <p:spPr>
          <a:xfrm>
            <a:off x="533400" y="3086100"/>
            <a:ext cx="1428750" cy="762000"/>
          </a:xfrm>
          <a:prstGeom prst="rect">
            <a:avLst/>
          </a:prstGeom>
          <a:solidFill>
            <a:srgbClr val="DDEBC4"/>
          </a:solidFill>
          <a:ln w="9525">
            <a:solidFill>
              <a:srgbClr val="D8D5C7"/>
            </a:solidFill>
            <a:prstDash val="solid"/>
          </a:ln>
        </p:spPr>
      </p:sp>
      <p:sp>
        <p:nvSpPr>
          <p:cNvPr id="17" name="recruit-value-bg-0">
            <a:extLst>
              <a:ext uri="{FF2B5EF4-FFF2-40B4-BE49-F238E27FC236}">
                <a16:creationId xmlns:a16="http://schemas.microsoft.com/office/drawing/2014/main" id="{B98CDDBE-2481-4E83-BCD4-C22816ED58AB}"/>
              </a:ext>
            </a:extLst>
          </p:cNvPr>
          <p:cNvSpPr>
            <a:spLocks noGrp="1"/>
          </p:cNvSpPr>
          <p:nvPr/>
        </p:nvSpPr>
        <p:spPr>
          <a:xfrm>
            <a:off x="1962150" y="3086100"/>
            <a:ext cx="5067300" cy="762000"/>
          </a:xfrm>
          <a:prstGeom prst="rect">
            <a:avLst/>
          </a:prstGeom>
          <a:solidFill>
            <a:srgbClr val="FFFDF8"/>
          </a:solidFill>
          <a:ln w="9525">
            <a:solidFill>
              <a:srgbClr val="D8D5C7"/>
            </a:solidFill>
            <a:prstDash val="solid"/>
          </a:ln>
        </p:spPr>
      </p:sp>
      <p:sp>
        <p:nvSpPr>
          <p:cNvPr id="18" name="recruit-label-0">
            <a:extLst>
              <a:ext uri="{FF2B5EF4-FFF2-40B4-BE49-F238E27FC236}">
                <a16:creationId xmlns:a16="http://schemas.microsoft.com/office/drawing/2014/main" id="{B5547CED-AC4D-49DF-992D-2FAB2234CD7F}"/>
              </a:ext>
            </a:extLst>
          </p:cNvPr>
          <p:cNvSpPr>
            <a:spLocks noGrp="1"/>
          </p:cNvSpPr>
          <p:nvPr/>
        </p:nvSpPr>
        <p:spPr>
          <a:xfrm>
            <a:off x="704850" y="3333750"/>
            <a:ext cx="1104900" cy="266700"/>
          </a:xfrm>
          <a:prstGeom prst="rect">
            <a:avLst/>
          </a:prstGeom>
          <a:noFill/>
          <a:ln w="0">
            <a:noFill/>
            <a:prstDash val="solid"/>
          </a:ln>
        </p:spPr>
        <p:txBody>
          <a:bodyPr wrap="square" lIns="0" tIns="0" rIns="0" bIns="0" anchor="t">
            <a:normAutofit/>
          </a:bodyPr>
          <a:lstStyle/>
          <a:p>
            <a:pPr algn="l">
              <a:defRPr sz="1275" b="1">
                <a:solidFill>
                  <a:srgbClr val="294B2B"/>
                </a:solidFill>
                <a:latin typeface="Yu Gothic"/>
                <a:ea typeface="Yu Gothic"/>
                <a:cs typeface="Yu Gothic"/>
              </a:defRPr>
            </a:pPr>
            <a:r>
              <a:rPr sz="1275" b="1">
                <a:solidFill>
                  <a:srgbClr val="294B2B"/>
                </a:solidFill>
                <a:latin typeface="Yu Gothic"/>
                <a:ea typeface="Yu Gothic"/>
                <a:cs typeface="Yu Gothic"/>
              </a:rPr>
              <a:t>採用職種</a:t>
            </a:r>
          </a:p>
        </p:txBody>
      </p:sp>
      <p:sp>
        <p:nvSpPr>
          <p:cNvPr id="19" name="recruit-value-0">
            <a:extLst>
              <a:ext uri="{FF2B5EF4-FFF2-40B4-BE49-F238E27FC236}">
                <a16:creationId xmlns:a16="http://schemas.microsoft.com/office/drawing/2014/main" id="{DA819E7C-2CF2-4AE9-BB12-21966D943C22}"/>
              </a:ext>
            </a:extLst>
          </p:cNvPr>
          <p:cNvSpPr>
            <a:spLocks noGrp="1"/>
          </p:cNvSpPr>
          <p:nvPr/>
        </p:nvSpPr>
        <p:spPr>
          <a:xfrm>
            <a:off x="2190750" y="3295650"/>
            <a:ext cx="4610100" cy="400050"/>
          </a:xfrm>
          <a:prstGeom prst="rect">
            <a:avLst/>
          </a:prstGeom>
          <a:noFill/>
          <a:ln w="0">
            <a:noFill/>
            <a:prstDash val="solid"/>
          </a:ln>
        </p:spPr>
        <p:txBody>
          <a:bodyPr wrap="square" lIns="0" tIns="0" rIns="0" bIns="0" anchor="t">
            <a:norm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保育士（正規職員）｜幼稚園教諭免許があればなお可</a:t>
            </a:r>
          </a:p>
        </p:txBody>
      </p:sp>
      <p:sp>
        <p:nvSpPr>
          <p:cNvPr id="20" name="recruit-label-bg-1">
            <a:extLst>
              <a:ext uri="{FF2B5EF4-FFF2-40B4-BE49-F238E27FC236}">
                <a16:creationId xmlns:a16="http://schemas.microsoft.com/office/drawing/2014/main" id="{F9897A6F-6A87-46DD-874D-D39D6E6686B4}"/>
              </a:ext>
            </a:extLst>
          </p:cNvPr>
          <p:cNvSpPr>
            <a:spLocks noGrp="1"/>
          </p:cNvSpPr>
          <p:nvPr/>
        </p:nvSpPr>
        <p:spPr>
          <a:xfrm>
            <a:off x="533400" y="3867150"/>
            <a:ext cx="1428750" cy="762000"/>
          </a:xfrm>
          <a:prstGeom prst="rect">
            <a:avLst/>
          </a:prstGeom>
          <a:solidFill>
            <a:srgbClr val="F0EBDD"/>
          </a:solidFill>
          <a:ln w="9525">
            <a:solidFill>
              <a:srgbClr val="D8D5C7"/>
            </a:solidFill>
            <a:prstDash val="solid"/>
          </a:ln>
        </p:spPr>
      </p:sp>
      <p:sp>
        <p:nvSpPr>
          <p:cNvPr id="21" name="recruit-value-bg-1">
            <a:extLst>
              <a:ext uri="{FF2B5EF4-FFF2-40B4-BE49-F238E27FC236}">
                <a16:creationId xmlns:a16="http://schemas.microsoft.com/office/drawing/2014/main" id="{43FAE067-D4C8-488C-AA5D-7E4F80F63564}"/>
              </a:ext>
            </a:extLst>
          </p:cNvPr>
          <p:cNvSpPr>
            <a:spLocks noGrp="1"/>
          </p:cNvSpPr>
          <p:nvPr/>
        </p:nvSpPr>
        <p:spPr>
          <a:xfrm>
            <a:off x="1962150" y="3867150"/>
            <a:ext cx="5067300" cy="762000"/>
          </a:xfrm>
          <a:prstGeom prst="rect">
            <a:avLst/>
          </a:prstGeom>
          <a:solidFill>
            <a:srgbClr val="FFFDF8"/>
          </a:solidFill>
          <a:ln w="9525">
            <a:solidFill>
              <a:srgbClr val="D8D5C7"/>
            </a:solidFill>
            <a:prstDash val="solid"/>
          </a:ln>
        </p:spPr>
        <p:txBody>
          <a:bodyPr/>
          <a:lstStyle/>
          <a:p>
            <a:endParaRPr lang="ja-JP" altLang="en-US" dirty="0"/>
          </a:p>
        </p:txBody>
      </p:sp>
      <p:sp>
        <p:nvSpPr>
          <p:cNvPr id="22" name="recruit-label-1">
            <a:extLst>
              <a:ext uri="{FF2B5EF4-FFF2-40B4-BE49-F238E27FC236}">
                <a16:creationId xmlns:a16="http://schemas.microsoft.com/office/drawing/2014/main" id="{493CD953-E3EA-446E-8058-AF2016112439}"/>
              </a:ext>
            </a:extLst>
          </p:cNvPr>
          <p:cNvSpPr>
            <a:spLocks noGrp="1"/>
          </p:cNvSpPr>
          <p:nvPr/>
        </p:nvSpPr>
        <p:spPr>
          <a:xfrm>
            <a:off x="704850" y="4114800"/>
            <a:ext cx="1104900" cy="266700"/>
          </a:xfrm>
          <a:prstGeom prst="rect">
            <a:avLst/>
          </a:prstGeom>
          <a:noFill/>
          <a:ln w="0">
            <a:noFill/>
            <a:prstDash val="solid"/>
          </a:ln>
        </p:spPr>
        <p:txBody>
          <a:bodyPr wrap="square" lIns="0" tIns="0" rIns="0" bIns="0" anchor="t">
            <a:normAutofit/>
          </a:bodyPr>
          <a:lstStyle/>
          <a:p>
            <a:pPr algn="l">
              <a:defRPr sz="1275" b="1">
                <a:solidFill>
                  <a:srgbClr val="294B2B"/>
                </a:solidFill>
                <a:latin typeface="Yu Gothic"/>
                <a:ea typeface="Yu Gothic"/>
                <a:cs typeface="Yu Gothic"/>
              </a:defRPr>
            </a:pPr>
            <a:r>
              <a:rPr sz="1275" b="1">
                <a:solidFill>
                  <a:srgbClr val="294B2B"/>
                </a:solidFill>
                <a:latin typeface="Yu Gothic"/>
                <a:ea typeface="Yu Gothic"/>
                <a:cs typeface="Yu Gothic"/>
              </a:rPr>
              <a:t>採用予定</a:t>
            </a:r>
          </a:p>
        </p:txBody>
      </p:sp>
      <p:sp>
        <p:nvSpPr>
          <p:cNvPr id="23" name="recruit-value-1">
            <a:extLst>
              <a:ext uri="{FF2B5EF4-FFF2-40B4-BE49-F238E27FC236}">
                <a16:creationId xmlns:a16="http://schemas.microsoft.com/office/drawing/2014/main" id="{DCF2617F-430C-4C11-A258-8E28EFEAB4B3}"/>
              </a:ext>
            </a:extLst>
          </p:cNvPr>
          <p:cNvSpPr>
            <a:spLocks noGrp="1"/>
          </p:cNvSpPr>
          <p:nvPr/>
        </p:nvSpPr>
        <p:spPr>
          <a:xfrm>
            <a:off x="2190750" y="4076700"/>
            <a:ext cx="4610100" cy="400050"/>
          </a:xfrm>
          <a:prstGeom prst="rect">
            <a:avLst/>
          </a:prstGeom>
          <a:noFill/>
          <a:ln w="0">
            <a:noFill/>
            <a:prstDash val="solid"/>
          </a:ln>
        </p:spPr>
        <p:txBody>
          <a:bodyPr wrap="square" lIns="0" tIns="0" rIns="0" bIns="0" anchor="t">
            <a:normAutofit/>
          </a:bodyPr>
          <a:lstStyle/>
          <a:p>
            <a:pPr algn="l">
              <a:defRPr sz="1163" b="0">
                <a:solidFill>
                  <a:srgbClr val="20352A"/>
                </a:solidFill>
                <a:latin typeface="Yu Gothic"/>
                <a:ea typeface="Yu Gothic"/>
                <a:cs typeface="Yu Gothic"/>
              </a:defRPr>
            </a:pPr>
            <a:r>
              <a:rPr lang="ja-JP" altLang="en-US" sz="1163" b="0" dirty="0">
                <a:solidFill>
                  <a:srgbClr val="20352A"/>
                </a:solidFill>
                <a:latin typeface="Yu Gothic"/>
                <a:ea typeface="Yu Gothic"/>
                <a:cs typeface="Yu Gothic"/>
              </a:rPr>
              <a:t>各園</a:t>
            </a:r>
            <a:r>
              <a:rPr lang="en-US" altLang="ja-JP" sz="1163" b="0" dirty="0">
                <a:solidFill>
                  <a:srgbClr val="20352A"/>
                </a:solidFill>
                <a:latin typeface="Yu Gothic"/>
                <a:ea typeface="Yu Gothic"/>
                <a:cs typeface="Yu Gothic"/>
              </a:rPr>
              <a:t>1</a:t>
            </a:r>
            <a:r>
              <a:rPr lang="ja-JP" altLang="en-US" sz="1163" b="0" dirty="0">
                <a:solidFill>
                  <a:srgbClr val="20352A"/>
                </a:solidFill>
                <a:latin typeface="Yu Gothic"/>
                <a:ea typeface="Yu Gothic"/>
                <a:cs typeface="Yu Gothic"/>
              </a:rPr>
              <a:t>～</a:t>
            </a:r>
            <a:r>
              <a:rPr sz="1163" b="0" dirty="0">
                <a:solidFill>
                  <a:srgbClr val="20352A"/>
                </a:solidFill>
                <a:latin typeface="Yu Gothic"/>
                <a:ea typeface="Yu Gothic"/>
                <a:cs typeface="Yu Gothic"/>
              </a:rPr>
              <a:t>2名程度｜配属は希望</a:t>
            </a:r>
            <a:r>
              <a:rPr lang="ja-JP" altLang="en-US" sz="1163" b="0" dirty="0">
                <a:solidFill>
                  <a:srgbClr val="20352A"/>
                </a:solidFill>
                <a:latin typeface="Yu Gothic"/>
                <a:ea typeface="Yu Gothic"/>
                <a:cs typeface="Yu Gothic"/>
              </a:rPr>
              <a:t>を尊重します</a:t>
            </a:r>
            <a:endParaRPr sz="1163" b="0" dirty="0">
              <a:solidFill>
                <a:srgbClr val="20352A"/>
              </a:solidFill>
              <a:latin typeface="Yu Gothic"/>
              <a:ea typeface="Yu Gothic"/>
              <a:cs typeface="Yu Gothic"/>
            </a:endParaRPr>
          </a:p>
        </p:txBody>
      </p:sp>
      <p:sp>
        <p:nvSpPr>
          <p:cNvPr id="24" name="recruit-label-bg-2">
            <a:extLst>
              <a:ext uri="{FF2B5EF4-FFF2-40B4-BE49-F238E27FC236}">
                <a16:creationId xmlns:a16="http://schemas.microsoft.com/office/drawing/2014/main" id="{19685E72-0F0F-4F59-A8E6-AE10AF7097A2}"/>
              </a:ext>
            </a:extLst>
          </p:cNvPr>
          <p:cNvSpPr>
            <a:spLocks noGrp="1"/>
          </p:cNvSpPr>
          <p:nvPr/>
        </p:nvSpPr>
        <p:spPr>
          <a:xfrm>
            <a:off x="533400" y="4648200"/>
            <a:ext cx="1428750" cy="762000"/>
          </a:xfrm>
          <a:prstGeom prst="rect">
            <a:avLst/>
          </a:prstGeom>
          <a:solidFill>
            <a:srgbClr val="DDEBC4"/>
          </a:solidFill>
          <a:ln w="9525">
            <a:solidFill>
              <a:srgbClr val="D8D5C7"/>
            </a:solidFill>
            <a:prstDash val="solid"/>
          </a:ln>
        </p:spPr>
      </p:sp>
      <p:sp>
        <p:nvSpPr>
          <p:cNvPr id="25" name="recruit-value-bg-2">
            <a:extLst>
              <a:ext uri="{FF2B5EF4-FFF2-40B4-BE49-F238E27FC236}">
                <a16:creationId xmlns:a16="http://schemas.microsoft.com/office/drawing/2014/main" id="{D5A5D83F-5225-42FF-89A0-DE47E0E6CD6C}"/>
              </a:ext>
            </a:extLst>
          </p:cNvPr>
          <p:cNvSpPr>
            <a:spLocks noGrp="1"/>
          </p:cNvSpPr>
          <p:nvPr/>
        </p:nvSpPr>
        <p:spPr>
          <a:xfrm>
            <a:off x="1962150" y="4648200"/>
            <a:ext cx="5067300" cy="762000"/>
          </a:xfrm>
          <a:prstGeom prst="rect">
            <a:avLst/>
          </a:prstGeom>
          <a:solidFill>
            <a:srgbClr val="FFFDF8"/>
          </a:solidFill>
          <a:ln w="9525">
            <a:solidFill>
              <a:srgbClr val="D8D5C7"/>
            </a:solidFill>
            <a:prstDash val="solid"/>
          </a:ln>
        </p:spPr>
      </p:sp>
      <p:sp>
        <p:nvSpPr>
          <p:cNvPr id="26" name="recruit-label-2">
            <a:extLst>
              <a:ext uri="{FF2B5EF4-FFF2-40B4-BE49-F238E27FC236}">
                <a16:creationId xmlns:a16="http://schemas.microsoft.com/office/drawing/2014/main" id="{D5AF4D1E-0C80-4539-8176-23536154FABC}"/>
              </a:ext>
            </a:extLst>
          </p:cNvPr>
          <p:cNvSpPr>
            <a:spLocks noGrp="1"/>
          </p:cNvSpPr>
          <p:nvPr/>
        </p:nvSpPr>
        <p:spPr>
          <a:xfrm>
            <a:off x="704850" y="4895850"/>
            <a:ext cx="1104900" cy="266700"/>
          </a:xfrm>
          <a:prstGeom prst="rect">
            <a:avLst/>
          </a:prstGeom>
          <a:noFill/>
          <a:ln w="0">
            <a:noFill/>
            <a:prstDash val="solid"/>
          </a:ln>
        </p:spPr>
        <p:txBody>
          <a:bodyPr wrap="square" lIns="0" tIns="0" rIns="0" bIns="0" anchor="t">
            <a:normAutofit/>
          </a:bodyPr>
          <a:lstStyle/>
          <a:p>
            <a:pPr algn="l">
              <a:defRPr sz="1275" b="1">
                <a:solidFill>
                  <a:srgbClr val="294B2B"/>
                </a:solidFill>
                <a:latin typeface="Yu Gothic"/>
                <a:ea typeface="Yu Gothic"/>
                <a:cs typeface="Yu Gothic"/>
              </a:defRPr>
            </a:pPr>
            <a:r>
              <a:rPr sz="1275" b="1">
                <a:solidFill>
                  <a:srgbClr val="294B2B"/>
                </a:solidFill>
                <a:latin typeface="Yu Gothic"/>
                <a:ea typeface="Yu Gothic"/>
                <a:cs typeface="Yu Gothic"/>
              </a:rPr>
              <a:t>応募資格</a:t>
            </a:r>
          </a:p>
        </p:txBody>
      </p:sp>
      <p:sp>
        <p:nvSpPr>
          <p:cNvPr id="27" name="recruit-value-2">
            <a:extLst>
              <a:ext uri="{FF2B5EF4-FFF2-40B4-BE49-F238E27FC236}">
                <a16:creationId xmlns:a16="http://schemas.microsoft.com/office/drawing/2014/main" id="{3E4CA110-5CD4-40B1-9335-2014ADCF1ACA}"/>
              </a:ext>
            </a:extLst>
          </p:cNvPr>
          <p:cNvSpPr>
            <a:spLocks noGrp="1"/>
          </p:cNvSpPr>
          <p:nvPr/>
        </p:nvSpPr>
        <p:spPr>
          <a:xfrm>
            <a:off x="2190750" y="4857750"/>
            <a:ext cx="4610100" cy="400050"/>
          </a:xfrm>
          <a:prstGeom prst="rect">
            <a:avLst/>
          </a:prstGeom>
          <a:noFill/>
          <a:ln w="0">
            <a:noFill/>
            <a:prstDash val="solid"/>
          </a:ln>
        </p:spPr>
        <p:txBody>
          <a:bodyPr wrap="square" lIns="0" tIns="0" rIns="0" bIns="0" anchor="t">
            <a:normAutofit/>
          </a:bodyPr>
          <a:lstStyle/>
          <a:p>
            <a:pPr algn="l">
              <a:defRPr sz="1163" b="0">
                <a:solidFill>
                  <a:srgbClr val="20352A"/>
                </a:solidFill>
                <a:latin typeface="Yu Gothic"/>
                <a:ea typeface="Yu Gothic"/>
                <a:cs typeface="Yu Gothic"/>
              </a:defRPr>
            </a:pPr>
            <a:r>
              <a:rPr sz="1163" b="0" dirty="0">
                <a:solidFill>
                  <a:srgbClr val="20352A"/>
                </a:solidFill>
                <a:latin typeface="Yu Gothic"/>
                <a:ea typeface="Yu Gothic"/>
                <a:cs typeface="Yu Gothic"/>
              </a:rPr>
              <a:t>2027年3月卒業見込者｜学歴不問｜</a:t>
            </a:r>
            <a:r>
              <a:rPr lang="ja-JP" altLang="en-US" sz="1163" dirty="0">
                <a:solidFill>
                  <a:srgbClr val="20352A"/>
                </a:solidFill>
                <a:latin typeface="Yu Gothic"/>
                <a:ea typeface="Yu Gothic"/>
                <a:cs typeface="Yu Gothic"/>
              </a:rPr>
              <a:t>性別を問わず応募可</a:t>
            </a:r>
            <a:endParaRPr sz="1163" b="0" dirty="0">
              <a:solidFill>
                <a:srgbClr val="20352A"/>
              </a:solidFill>
              <a:latin typeface="Yu Gothic"/>
              <a:ea typeface="Yu Gothic"/>
              <a:cs typeface="Yu Gothic"/>
            </a:endParaRPr>
          </a:p>
        </p:txBody>
      </p:sp>
      <p:sp>
        <p:nvSpPr>
          <p:cNvPr id="28" name="recruit-label-bg-3">
            <a:extLst>
              <a:ext uri="{FF2B5EF4-FFF2-40B4-BE49-F238E27FC236}">
                <a16:creationId xmlns:a16="http://schemas.microsoft.com/office/drawing/2014/main" id="{4758D2BC-18D3-4F11-A372-DE9455D84F01}"/>
              </a:ext>
            </a:extLst>
          </p:cNvPr>
          <p:cNvSpPr>
            <a:spLocks noGrp="1"/>
          </p:cNvSpPr>
          <p:nvPr/>
        </p:nvSpPr>
        <p:spPr>
          <a:xfrm>
            <a:off x="533400" y="5429250"/>
            <a:ext cx="1428750" cy="762000"/>
          </a:xfrm>
          <a:prstGeom prst="rect">
            <a:avLst/>
          </a:prstGeom>
          <a:solidFill>
            <a:srgbClr val="F0EBDD"/>
          </a:solidFill>
          <a:ln w="9525">
            <a:solidFill>
              <a:srgbClr val="D8D5C7"/>
            </a:solidFill>
            <a:prstDash val="solid"/>
          </a:ln>
        </p:spPr>
      </p:sp>
      <p:sp>
        <p:nvSpPr>
          <p:cNvPr id="29" name="recruit-value-bg-3">
            <a:extLst>
              <a:ext uri="{FF2B5EF4-FFF2-40B4-BE49-F238E27FC236}">
                <a16:creationId xmlns:a16="http://schemas.microsoft.com/office/drawing/2014/main" id="{5AB06567-0F58-4371-A44B-53D80DC083AE}"/>
              </a:ext>
            </a:extLst>
          </p:cNvPr>
          <p:cNvSpPr>
            <a:spLocks noGrp="1"/>
          </p:cNvSpPr>
          <p:nvPr/>
        </p:nvSpPr>
        <p:spPr>
          <a:xfrm>
            <a:off x="1962150" y="5429250"/>
            <a:ext cx="5067300" cy="762000"/>
          </a:xfrm>
          <a:prstGeom prst="rect">
            <a:avLst/>
          </a:prstGeom>
          <a:solidFill>
            <a:srgbClr val="FFFDF8"/>
          </a:solidFill>
          <a:ln w="9525">
            <a:solidFill>
              <a:srgbClr val="D8D5C7"/>
            </a:solidFill>
            <a:prstDash val="solid"/>
          </a:ln>
        </p:spPr>
      </p:sp>
      <p:sp>
        <p:nvSpPr>
          <p:cNvPr id="30" name="recruit-label-3">
            <a:extLst>
              <a:ext uri="{FF2B5EF4-FFF2-40B4-BE49-F238E27FC236}">
                <a16:creationId xmlns:a16="http://schemas.microsoft.com/office/drawing/2014/main" id="{3B34A40E-DB75-4285-9010-5A388F5CFA5F}"/>
              </a:ext>
            </a:extLst>
          </p:cNvPr>
          <p:cNvSpPr>
            <a:spLocks noGrp="1"/>
          </p:cNvSpPr>
          <p:nvPr/>
        </p:nvSpPr>
        <p:spPr>
          <a:xfrm>
            <a:off x="704850" y="5676900"/>
            <a:ext cx="1104900" cy="266700"/>
          </a:xfrm>
          <a:prstGeom prst="rect">
            <a:avLst/>
          </a:prstGeom>
          <a:noFill/>
          <a:ln w="0">
            <a:noFill/>
            <a:prstDash val="solid"/>
          </a:ln>
        </p:spPr>
        <p:txBody>
          <a:bodyPr wrap="square" lIns="0" tIns="0" rIns="0" bIns="0" anchor="t">
            <a:normAutofit/>
          </a:bodyPr>
          <a:lstStyle/>
          <a:p>
            <a:pPr algn="l">
              <a:defRPr sz="1275" b="1">
                <a:solidFill>
                  <a:srgbClr val="294B2B"/>
                </a:solidFill>
                <a:latin typeface="Yu Gothic"/>
                <a:ea typeface="Yu Gothic"/>
                <a:cs typeface="Yu Gothic"/>
              </a:defRPr>
            </a:pPr>
            <a:r>
              <a:rPr sz="1275" b="1">
                <a:solidFill>
                  <a:srgbClr val="294B2B"/>
                </a:solidFill>
                <a:latin typeface="Yu Gothic"/>
                <a:ea typeface="Yu Gothic"/>
                <a:cs typeface="Yu Gothic"/>
              </a:rPr>
              <a:t>勤務時間</a:t>
            </a:r>
          </a:p>
        </p:txBody>
      </p:sp>
      <p:sp>
        <p:nvSpPr>
          <p:cNvPr id="31" name="recruit-value-3">
            <a:extLst>
              <a:ext uri="{FF2B5EF4-FFF2-40B4-BE49-F238E27FC236}">
                <a16:creationId xmlns:a16="http://schemas.microsoft.com/office/drawing/2014/main" id="{20E06131-5EB5-4B02-85D4-53C84C8EF1D3}"/>
              </a:ext>
            </a:extLst>
          </p:cNvPr>
          <p:cNvSpPr>
            <a:spLocks noGrp="1"/>
          </p:cNvSpPr>
          <p:nvPr/>
        </p:nvSpPr>
        <p:spPr>
          <a:xfrm>
            <a:off x="2190750" y="5638800"/>
            <a:ext cx="4610100" cy="400050"/>
          </a:xfrm>
          <a:prstGeom prst="rect">
            <a:avLst/>
          </a:prstGeom>
          <a:noFill/>
          <a:ln w="0">
            <a:noFill/>
            <a:prstDash val="solid"/>
          </a:ln>
        </p:spPr>
        <p:txBody>
          <a:bodyPr wrap="square" lIns="0" tIns="0" rIns="0" bIns="0" anchor="t">
            <a:norm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6:45-19:15の範囲で実働8時間｜早番・中番・遅番等のシフト制</a:t>
            </a:r>
          </a:p>
        </p:txBody>
      </p:sp>
      <p:sp>
        <p:nvSpPr>
          <p:cNvPr id="32" name="recruit-label-bg-4">
            <a:extLst>
              <a:ext uri="{FF2B5EF4-FFF2-40B4-BE49-F238E27FC236}">
                <a16:creationId xmlns:a16="http://schemas.microsoft.com/office/drawing/2014/main" id="{DDA638AE-48E4-425F-85F2-233E8CBDC8B7}"/>
              </a:ext>
            </a:extLst>
          </p:cNvPr>
          <p:cNvSpPr>
            <a:spLocks noGrp="1"/>
          </p:cNvSpPr>
          <p:nvPr/>
        </p:nvSpPr>
        <p:spPr>
          <a:xfrm>
            <a:off x="533400" y="6210300"/>
            <a:ext cx="1428750" cy="762000"/>
          </a:xfrm>
          <a:prstGeom prst="rect">
            <a:avLst/>
          </a:prstGeom>
          <a:solidFill>
            <a:srgbClr val="DDEBC4"/>
          </a:solidFill>
          <a:ln w="9525">
            <a:solidFill>
              <a:srgbClr val="D8D5C7"/>
            </a:solidFill>
            <a:prstDash val="solid"/>
          </a:ln>
        </p:spPr>
      </p:sp>
      <p:sp>
        <p:nvSpPr>
          <p:cNvPr id="33" name="recruit-value-bg-4">
            <a:extLst>
              <a:ext uri="{FF2B5EF4-FFF2-40B4-BE49-F238E27FC236}">
                <a16:creationId xmlns:a16="http://schemas.microsoft.com/office/drawing/2014/main" id="{92628263-1BB3-4795-B0E2-3005E985FE3F}"/>
              </a:ext>
            </a:extLst>
          </p:cNvPr>
          <p:cNvSpPr>
            <a:spLocks noGrp="1"/>
          </p:cNvSpPr>
          <p:nvPr/>
        </p:nvSpPr>
        <p:spPr>
          <a:xfrm>
            <a:off x="1962150" y="6210300"/>
            <a:ext cx="5067300" cy="762000"/>
          </a:xfrm>
          <a:prstGeom prst="rect">
            <a:avLst/>
          </a:prstGeom>
          <a:solidFill>
            <a:srgbClr val="FFFDF8"/>
          </a:solidFill>
          <a:ln w="9525">
            <a:solidFill>
              <a:srgbClr val="D8D5C7"/>
            </a:solidFill>
            <a:prstDash val="solid"/>
          </a:ln>
        </p:spPr>
      </p:sp>
      <p:sp>
        <p:nvSpPr>
          <p:cNvPr id="34" name="recruit-label-4">
            <a:extLst>
              <a:ext uri="{FF2B5EF4-FFF2-40B4-BE49-F238E27FC236}">
                <a16:creationId xmlns:a16="http://schemas.microsoft.com/office/drawing/2014/main" id="{135D9E96-6024-42DF-BE5E-66CB480F7934}"/>
              </a:ext>
            </a:extLst>
          </p:cNvPr>
          <p:cNvSpPr>
            <a:spLocks noGrp="1"/>
          </p:cNvSpPr>
          <p:nvPr/>
        </p:nvSpPr>
        <p:spPr>
          <a:xfrm>
            <a:off x="704850" y="6457950"/>
            <a:ext cx="1104900" cy="266700"/>
          </a:xfrm>
          <a:prstGeom prst="rect">
            <a:avLst/>
          </a:prstGeom>
          <a:noFill/>
          <a:ln w="0">
            <a:noFill/>
            <a:prstDash val="solid"/>
          </a:ln>
        </p:spPr>
        <p:txBody>
          <a:bodyPr wrap="square" lIns="0" tIns="0" rIns="0" bIns="0" anchor="t">
            <a:normAutofit/>
          </a:bodyPr>
          <a:lstStyle/>
          <a:p>
            <a:pPr algn="l">
              <a:defRPr sz="1275" b="1">
                <a:solidFill>
                  <a:srgbClr val="294B2B"/>
                </a:solidFill>
                <a:latin typeface="Yu Gothic"/>
                <a:ea typeface="Yu Gothic"/>
                <a:cs typeface="Yu Gothic"/>
              </a:defRPr>
            </a:pPr>
            <a:r>
              <a:rPr sz="1275" b="1">
                <a:solidFill>
                  <a:srgbClr val="294B2B"/>
                </a:solidFill>
                <a:latin typeface="Yu Gothic"/>
                <a:ea typeface="Yu Gothic"/>
                <a:cs typeface="Yu Gothic"/>
              </a:rPr>
              <a:t>休日</a:t>
            </a:r>
          </a:p>
        </p:txBody>
      </p:sp>
      <p:sp>
        <p:nvSpPr>
          <p:cNvPr id="35" name="recruit-value-4">
            <a:extLst>
              <a:ext uri="{FF2B5EF4-FFF2-40B4-BE49-F238E27FC236}">
                <a16:creationId xmlns:a16="http://schemas.microsoft.com/office/drawing/2014/main" id="{6EF7AE2F-8B82-4650-9FF0-A9AF97A5D68A}"/>
              </a:ext>
            </a:extLst>
          </p:cNvPr>
          <p:cNvSpPr>
            <a:spLocks noGrp="1"/>
          </p:cNvSpPr>
          <p:nvPr/>
        </p:nvSpPr>
        <p:spPr>
          <a:xfrm>
            <a:off x="2190750" y="6419850"/>
            <a:ext cx="4610100" cy="400050"/>
          </a:xfrm>
          <a:prstGeom prst="rect">
            <a:avLst/>
          </a:prstGeom>
          <a:noFill/>
          <a:ln w="0">
            <a:noFill/>
            <a:prstDash val="solid"/>
          </a:ln>
        </p:spPr>
        <p:txBody>
          <a:bodyPr wrap="square" lIns="0" tIns="0" rIns="0" bIns="0" anchor="t">
            <a:norm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年間116日＋リフレッシュ休暇4日</a:t>
            </a:r>
          </a:p>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月1回程度の土曜勤務を含むシフト</a:t>
            </a:r>
          </a:p>
        </p:txBody>
      </p:sp>
      <p:sp>
        <p:nvSpPr>
          <p:cNvPr id="36" name="recruit-label-bg-5">
            <a:extLst>
              <a:ext uri="{FF2B5EF4-FFF2-40B4-BE49-F238E27FC236}">
                <a16:creationId xmlns:a16="http://schemas.microsoft.com/office/drawing/2014/main" id="{37BF5E45-86AB-4CAF-914E-49F9EEF51E51}"/>
              </a:ext>
            </a:extLst>
          </p:cNvPr>
          <p:cNvSpPr>
            <a:spLocks noGrp="1"/>
          </p:cNvSpPr>
          <p:nvPr/>
        </p:nvSpPr>
        <p:spPr>
          <a:xfrm>
            <a:off x="533400" y="6991350"/>
            <a:ext cx="1428750" cy="762000"/>
          </a:xfrm>
          <a:prstGeom prst="rect">
            <a:avLst/>
          </a:prstGeom>
          <a:solidFill>
            <a:srgbClr val="F0EBDD"/>
          </a:solidFill>
          <a:ln w="9525">
            <a:solidFill>
              <a:srgbClr val="D8D5C7"/>
            </a:solidFill>
            <a:prstDash val="solid"/>
          </a:ln>
        </p:spPr>
      </p:sp>
      <p:sp>
        <p:nvSpPr>
          <p:cNvPr id="37" name="recruit-value-bg-5">
            <a:extLst>
              <a:ext uri="{FF2B5EF4-FFF2-40B4-BE49-F238E27FC236}">
                <a16:creationId xmlns:a16="http://schemas.microsoft.com/office/drawing/2014/main" id="{B08D407F-3C00-43CD-9521-63A2B9FDA1D8}"/>
              </a:ext>
            </a:extLst>
          </p:cNvPr>
          <p:cNvSpPr>
            <a:spLocks noGrp="1"/>
          </p:cNvSpPr>
          <p:nvPr/>
        </p:nvSpPr>
        <p:spPr>
          <a:xfrm>
            <a:off x="1962150" y="6991350"/>
            <a:ext cx="5067300" cy="762000"/>
          </a:xfrm>
          <a:prstGeom prst="rect">
            <a:avLst/>
          </a:prstGeom>
          <a:solidFill>
            <a:srgbClr val="FFFDF8"/>
          </a:solidFill>
          <a:ln w="9525">
            <a:solidFill>
              <a:srgbClr val="D8D5C7"/>
            </a:solidFill>
            <a:prstDash val="solid"/>
          </a:ln>
        </p:spPr>
      </p:sp>
      <p:sp>
        <p:nvSpPr>
          <p:cNvPr id="38" name="recruit-label-5">
            <a:extLst>
              <a:ext uri="{FF2B5EF4-FFF2-40B4-BE49-F238E27FC236}">
                <a16:creationId xmlns:a16="http://schemas.microsoft.com/office/drawing/2014/main" id="{81D889E1-23BA-44AD-AC87-2A573C6B6DED}"/>
              </a:ext>
            </a:extLst>
          </p:cNvPr>
          <p:cNvSpPr>
            <a:spLocks noGrp="1"/>
          </p:cNvSpPr>
          <p:nvPr/>
        </p:nvSpPr>
        <p:spPr>
          <a:xfrm>
            <a:off x="704850" y="7239000"/>
            <a:ext cx="1104900" cy="266700"/>
          </a:xfrm>
          <a:prstGeom prst="rect">
            <a:avLst/>
          </a:prstGeom>
          <a:noFill/>
          <a:ln w="0">
            <a:noFill/>
            <a:prstDash val="solid"/>
          </a:ln>
        </p:spPr>
        <p:txBody>
          <a:bodyPr wrap="square" lIns="0" tIns="0" rIns="0" bIns="0" anchor="t">
            <a:normAutofit/>
          </a:bodyPr>
          <a:lstStyle/>
          <a:p>
            <a:pPr algn="l">
              <a:defRPr sz="1275" b="1">
                <a:solidFill>
                  <a:srgbClr val="294B2B"/>
                </a:solidFill>
                <a:latin typeface="Yu Gothic"/>
                <a:ea typeface="Yu Gothic"/>
                <a:cs typeface="Yu Gothic"/>
              </a:defRPr>
            </a:pPr>
            <a:r>
              <a:rPr sz="1275" b="1">
                <a:solidFill>
                  <a:srgbClr val="294B2B"/>
                </a:solidFill>
                <a:latin typeface="Yu Gothic"/>
                <a:ea typeface="Yu Gothic"/>
                <a:cs typeface="Yu Gothic"/>
              </a:rPr>
              <a:t>選考</a:t>
            </a:r>
          </a:p>
        </p:txBody>
      </p:sp>
      <p:sp>
        <p:nvSpPr>
          <p:cNvPr id="39" name="recruit-value-5">
            <a:extLst>
              <a:ext uri="{FF2B5EF4-FFF2-40B4-BE49-F238E27FC236}">
                <a16:creationId xmlns:a16="http://schemas.microsoft.com/office/drawing/2014/main" id="{E024F5FD-DCC3-4CC3-9F9A-EF723C87EAAA}"/>
              </a:ext>
            </a:extLst>
          </p:cNvPr>
          <p:cNvSpPr>
            <a:spLocks noGrp="1"/>
          </p:cNvSpPr>
          <p:nvPr/>
        </p:nvSpPr>
        <p:spPr>
          <a:xfrm>
            <a:off x="2190750" y="7200900"/>
            <a:ext cx="4610100" cy="400050"/>
          </a:xfrm>
          <a:prstGeom prst="rect">
            <a:avLst/>
          </a:prstGeom>
          <a:noFill/>
          <a:ln w="0">
            <a:noFill/>
            <a:prstDash val="solid"/>
          </a:ln>
        </p:spPr>
        <p:txBody>
          <a:bodyPr wrap="square" lIns="0" tIns="0" rIns="0" bIns="0" anchor="t">
            <a:normAutofit/>
          </a:bodyPr>
          <a:lstStyle/>
          <a:p>
            <a:pPr algn="l">
              <a:defRPr sz="1163" b="0">
                <a:solidFill>
                  <a:srgbClr val="20352A"/>
                </a:solidFill>
                <a:latin typeface="Yu Gothic"/>
                <a:ea typeface="Yu Gothic"/>
                <a:cs typeface="Yu Gothic"/>
              </a:defRPr>
            </a:pPr>
            <a:r>
              <a:rPr sz="1163" b="0" dirty="0" err="1">
                <a:solidFill>
                  <a:srgbClr val="20352A"/>
                </a:solidFill>
                <a:latin typeface="Yu Gothic"/>
                <a:ea typeface="Yu Gothic"/>
                <a:cs typeface="Yu Gothic"/>
              </a:rPr>
              <a:t>面接・論作文『保育士</a:t>
            </a:r>
            <a:r>
              <a:rPr lang="ja-JP" altLang="en-US" sz="1163" b="0" dirty="0">
                <a:solidFill>
                  <a:srgbClr val="20352A"/>
                </a:solidFill>
                <a:latin typeface="Yu Gothic"/>
                <a:ea typeface="Yu Gothic"/>
                <a:cs typeface="Yu Gothic"/>
              </a:rPr>
              <a:t>として大切にしたいこと</a:t>
            </a:r>
            <a:r>
              <a:rPr sz="1163" b="0" dirty="0">
                <a:solidFill>
                  <a:srgbClr val="20352A"/>
                </a:solidFill>
                <a:latin typeface="Yu Gothic"/>
                <a:ea typeface="Yu Gothic"/>
                <a:cs typeface="Yu Gothic"/>
              </a:rPr>
              <a:t>』｜</a:t>
            </a:r>
            <a:r>
              <a:rPr sz="1163" b="0" dirty="0" err="1">
                <a:solidFill>
                  <a:srgbClr val="20352A"/>
                </a:solidFill>
                <a:latin typeface="Yu Gothic"/>
                <a:ea typeface="Yu Gothic"/>
                <a:cs typeface="Yu Gothic"/>
              </a:rPr>
              <a:t>ピアノ課題なし</a:t>
            </a:r>
            <a:endParaRPr sz="1163" b="0" dirty="0">
              <a:solidFill>
                <a:srgbClr val="20352A"/>
              </a:solidFill>
              <a:latin typeface="Yu Gothic"/>
              <a:ea typeface="Yu Gothic"/>
              <a:cs typeface="Yu Gothic"/>
            </a:endParaRPr>
          </a:p>
        </p:txBody>
      </p:sp>
      <p:sp>
        <p:nvSpPr>
          <p:cNvPr id="40" name="recruit-label-bg-6">
            <a:extLst>
              <a:ext uri="{FF2B5EF4-FFF2-40B4-BE49-F238E27FC236}">
                <a16:creationId xmlns:a16="http://schemas.microsoft.com/office/drawing/2014/main" id="{81F1F940-4C7D-4B25-9F4B-B9A34BC2309F}"/>
              </a:ext>
            </a:extLst>
          </p:cNvPr>
          <p:cNvSpPr>
            <a:spLocks noGrp="1"/>
          </p:cNvSpPr>
          <p:nvPr/>
        </p:nvSpPr>
        <p:spPr>
          <a:xfrm>
            <a:off x="533400" y="7772400"/>
            <a:ext cx="1428750" cy="762000"/>
          </a:xfrm>
          <a:prstGeom prst="rect">
            <a:avLst/>
          </a:prstGeom>
          <a:solidFill>
            <a:srgbClr val="DDEBC4"/>
          </a:solidFill>
          <a:ln w="9525">
            <a:solidFill>
              <a:srgbClr val="D8D5C7"/>
            </a:solidFill>
            <a:prstDash val="solid"/>
          </a:ln>
        </p:spPr>
      </p:sp>
      <p:sp>
        <p:nvSpPr>
          <p:cNvPr id="41" name="recruit-value-bg-6">
            <a:extLst>
              <a:ext uri="{FF2B5EF4-FFF2-40B4-BE49-F238E27FC236}">
                <a16:creationId xmlns:a16="http://schemas.microsoft.com/office/drawing/2014/main" id="{18CC0DAF-5A45-41C0-AC1F-358942549DEF}"/>
              </a:ext>
            </a:extLst>
          </p:cNvPr>
          <p:cNvSpPr>
            <a:spLocks noGrp="1"/>
          </p:cNvSpPr>
          <p:nvPr/>
        </p:nvSpPr>
        <p:spPr>
          <a:xfrm>
            <a:off x="1962150" y="7772400"/>
            <a:ext cx="5067300" cy="762000"/>
          </a:xfrm>
          <a:prstGeom prst="rect">
            <a:avLst/>
          </a:prstGeom>
          <a:solidFill>
            <a:srgbClr val="FFFDF8"/>
          </a:solidFill>
          <a:ln w="9525">
            <a:solidFill>
              <a:srgbClr val="D8D5C7"/>
            </a:solidFill>
            <a:prstDash val="solid"/>
          </a:ln>
        </p:spPr>
      </p:sp>
      <p:sp>
        <p:nvSpPr>
          <p:cNvPr id="42" name="recruit-label-6">
            <a:extLst>
              <a:ext uri="{FF2B5EF4-FFF2-40B4-BE49-F238E27FC236}">
                <a16:creationId xmlns:a16="http://schemas.microsoft.com/office/drawing/2014/main" id="{937F2588-CA7A-4518-8A7E-6B2F7DC185E4}"/>
              </a:ext>
            </a:extLst>
          </p:cNvPr>
          <p:cNvSpPr>
            <a:spLocks noGrp="1"/>
          </p:cNvSpPr>
          <p:nvPr/>
        </p:nvSpPr>
        <p:spPr>
          <a:xfrm>
            <a:off x="704850" y="8020050"/>
            <a:ext cx="1104900" cy="266700"/>
          </a:xfrm>
          <a:prstGeom prst="rect">
            <a:avLst/>
          </a:prstGeom>
          <a:noFill/>
          <a:ln w="0">
            <a:noFill/>
            <a:prstDash val="solid"/>
          </a:ln>
        </p:spPr>
        <p:txBody>
          <a:bodyPr wrap="square" lIns="0" tIns="0" rIns="0" bIns="0" anchor="t">
            <a:normAutofit/>
          </a:bodyPr>
          <a:lstStyle/>
          <a:p>
            <a:pPr algn="l">
              <a:defRPr sz="1275" b="1">
                <a:solidFill>
                  <a:srgbClr val="294B2B"/>
                </a:solidFill>
                <a:latin typeface="Yu Gothic"/>
                <a:ea typeface="Yu Gothic"/>
                <a:cs typeface="Yu Gothic"/>
              </a:defRPr>
            </a:pPr>
            <a:r>
              <a:rPr sz="1275" b="1">
                <a:solidFill>
                  <a:srgbClr val="294B2B"/>
                </a:solidFill>
                <a:latin typeface="Yu Gothic"/>
                <a:ea typeface="Yu Gothic"/>
                <a:cs typeface="Yu Gothic"/>
              </a:rPr>
              <a:t>提出書類</a:t>
            </a:r>
          </a:p>
        </p:txBody>
      </p:sp>
      <p:sp>
        <p:nvSpPr>
          <p:cNvPr id="43" name="recruit-value-6">
            <a:extLst>
              <a:ext uri="{FF2B5EF4-FFF2-40B4-BE49-F238E27FC236}">
                <a16:creationId xmlns:a16="http://schemas.microsoft.com/office/drawing/2014/main" id="{17459420-FBEE-4DE4-9F19-FC475D7376D7}"/>
              </a:ext>
            </a:extLst>
          </p:cNvPr>
          <p:cNvSpPr>
            <a:spLocks noGrp="1"/>
          </p:cNvSpPr>
          <p:nvPr/>
        </p:nvSpPr>
        <p:spPr>
          <a:xfrm>
            <a:off x="2190750" y="7981950"/>
            <a:ext cx="4610100" cy="400050"/>
          </a:xfrm>
          <a:prstGeom prst="rect">
            <a:avLst/>
          </a:prstGeom>
          <a:noFill/>
          <a:ln w="0">
            <a:noFill/>
            <a:prstDash val="solid"/>
          </a:ln>
        </p:spPr>
        <p:txBody>
          <a:bodyPr wrap="square" lIns="0" tIns="0" rIns="0" bIns="0" anchor="t">
            <a:norm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履歴書、卒業見込証明書、成績証明書、</a:t>
            </a:r>
          </a:p>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資格取得見込証明書、論作文等</a:t>
            </a:r>
          </a:p>
        </p:txBody>
      </p:sp>
      <p:sp>
        <p:nvSpPr>
          <p:cNvPr id="44" name="recruit-label-bg-7">
            <a:extLst>
              <a:ext uri="{FF2B5EF4-FFF2-40B4-BE49-F238E27FC236}">
                <a16:creationId xmlns:a16="http://schemas.microsoft.com/office/drawing/2014/main" id="{0966318F-6F15-4B18-AC5C-37A70CD7EAAC}"/>
              </a:ext>
            </a:extLst>
          </p:cNvPr>
          <p:cNvSpPr>
            <a:spLocks noGrp="1"/>
          </p:cNvSpPr>
          <p:nvPr/>
        </p:nvSpPr>
        <p:spPr>
          <a:xfrm>
            <a:off x="533400" y="8553450"/>
            <a:ext cx="1428750" cy="762000"/>
          </a:xfrm>
          <a:prstGeom prst="rect">
            <a:avLst/>
          </a:prstGeom>
          <a:solidFill>
            <a:srgbClr val="F0EBDD"/>
          </a:solidFill>
          <a:ln w="9525">
            <a:solidFill>
              <a:srgbClr val="D8D5C7"/>
            </a:solidFill>
            <a:prstDash val="solid"/>
          </a:ln>
        </p:spPr>
      </p:sp>
      <p:sp>
        <p:nvSpPr>
          <p:cNvPr id="45" name="recruit-value-bg-7">
            <a:extLst>
              <a:ext uri="{FF2B5EF4-FFF2-40B4-BE49-F238E27FC236}">
                <a16:creationId xmlns:a16="http://schemas.microsoft.com/office/drawing/2014/main" id="{94A4F56B-3B79-4C62-B80F-D8EBC82149AE}"/>
              </a:ext>
            </a:extLst>
          </p:cNvPr>
          <p:cNvSpPr>
            <a:spLocks noGrp="1"/>
          </p:cNvSpPr>
          <p:nvPr/>
        </p:nvSpPr>
        <p:spPr>
          <a:xfrm>
            <a:off x="1962150" y="8553450"/>
            <a:ext cx="5067300" cy="762000"/>
          </a:xfrm>
          <a:prstGeom prst="rect">
            <a:avLst/>
          </a:prstGeom>
          <a:solidFill>
            <a:srgbClr val="FFFDF8"/>
          </a:solidFill>
          <a:ln w="9525">
            <a:solidFill>
              <a:srgbClr val="D8D5C7"/>
            </a:solidFill>
            <a:prstDash val="solid"/>
          </a:ln>
        </p:spPr>
      </p:sp>
      <p:sp>
        <p:nvSpPr>
          <p:cNvPr id="46" name="recruit-label-7">
            <a:extLst>
              <a:ext uri="{FF2B5EF4-FFF2-40B4-BE49-F238E27FC236}">
                <a16:creationId xmlns:a16="http://schemas.microsoft.com/office/drawing/2014/main" id="{F48AAA4B-D565-49F9-A751-2CC812533447}"/>
              </a:ext>
            </a:extLst>
          </p:cNvPr>
          <p:cNvSpPr>
            <a:spLocks noGrp="1"/>
          </p:cNvSpPr>
          <p:nvPr/>
        </p:nvSpPr>
        <p:spPr>
          <a:xfrm>
            <a:off x="704850" y="8801100"/>
            <a:ext cx="1104900" cy="266700"/>
          </a:xfrm>
          <a:prstGeom prst="rect">
            <a:avLst/>
          </a:prstGeom>
          <a:noFill/>
          <a:ln w="0">
            <a:noFill/>
            <a:prstDash val="solid"/>
          </a:ln>
        </p:spPr>
        <p:txBody>
          <a:bodyPr wrap="square" lIns="0" tIns="0" rIns="0" bIns="0" anchor="t">
            <a:normAutofit/>
          </a:bodyPr>
          <a:lstStyle/>
          <a:p>
            <a:pPr algn="l">
              <a:defRPr sz="1275" b="1">
                <a:solidFill>
                  <a:srgbClr val="294B2B"/>
                </a:solidFill>
                <a:latin typeface="Yu Gothic"/>
                <a:ea typeface="Yu Gothic"/>
                <a:cs typeface="Yu Gothic"/>
              </a:defRPr>
            </a:pPr>
            <a:r>
              <a:rPr sz="1275" b="1">
                <a:solidFill>
                  <a:srgbClr val="294B2B"/>
                </a:solidFill>
                <a:latin typeface="Yu Gothic"/>
                <a:ea typeface="Yu Gothic"/>
                <a:cs typeface="Yu Gothic"/>
              </a:rPr>
              <a:t>結果通知</a:t>
            </a:r>
          </a:p>
        </p:txBody>
      </p:sp>
      <p:sp>
        <p:nvSpPr>
          <p:cNvPr id="47" name="recruit-value-7">
            <a:extLst>
              <a:ext uri="{FF2B5EF4-FFF2-40B4-BE49-F238E27FC236}">
                <a16:creationId xmlns:a16="http://schemas.microsoft.com/office/drawing/2014/main" id="{0E33306E-1573-4330-AD00-89ABA529C047}"/>
              </a:ext>
            </a:extLst>
          </p:cNvPr>
          <p:cNvSpPr>
            <a:spLocks noGrp="1"/>
          </p:cNvSpPr>
          <p:nvPr/>
        </p:nvSpPr>
        <p:spPr>
          <a:xfrm>
            <a:off x="2190750" y="8763000"/>
            <a:ext cx="4610100" cy="400050"/>
          </a:xfrm>
          <a:prstGeom prst="rect">
            <a:avLst/>
          </a:prstGeom>
          <a:noFill/>
          <a:ln w="0">
            <a:noFill/>
            <a:prstDash val="solid"/>
          </a:ln>
        </p:spPr>
        <p:txBody>
          <a:bodyPr wrap="square" lIns="0" tIns="0" rIns="0" bIns="0" anchor="t">
            <a:norm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応募書類提出後10日程度｜原則として郵送</a:t>
            </a:r>
          </a:p>
        </p:txBody>
      </p:sp>
      <p:sp>
        <p:nvSpPr>
          <p:cNvPr id="48" name="recruit-note-bg">
            <a:extLst>
              <a:ext uri="{FF2B5EF4-FFF2-40B4-BE49-F238E27FC236}">
                <a16:creationId xmlns:a16="http://schemas.microsoft.com/office/drawing/2014/main" id="{AC1E1AE2-B487-47A9-A9D1-3FC9A2BE1561}"/>
              </a:ext>
            </a:extLst>
          </p:cNvPr>
          <p:cNvSpPr>
            <a:spLocks noGrp="1"/>
          </p:cNvSpPr>
          <p:nvPr/>
        </p:nvSpPr>
        <p:spPr>
          <a:xfrm>
            <a:off x="533400" y="9525000"/>
            <a:ext cx="6496050" cy="438150"/>
          </a:xfrm>
          <a:prstGeom prst="roundRect">
            <a:avLst>
              <a:gd name="adj" fmla="val 17391"/>
            </a:avLst>
          </a:prstGeom>
          <a:solidFill>
            <a:srgbClr val="E39418"/>
          </a:solidFill>
          <a:ln w="0">
            <a:noFill/>
            <a:prstDash val="solid"/>
          </a:ln>
        </p:spPr>
      </p:sp>
      <p:sp>
        <p:nvSpPr>
          <p:cNvPr id="49" name="recruit-note">
            <a:extLst>
              <a:ext uri="{FF2B5EF4-FFF2-40B4-BE49-F238E27FC236}">
                <a16:creationId xmlns:a16="http://schemas.microsoft.com/office/drawing/2014/main" id="{005A7E51-E8A9-41E8-8E18-6E577E288C93}"/>
              </a:ext>
            </a:extLst>
          </p:cNvPr>
          <p:cNvSpPr>
            <a:spLocks noGrp="1"/>
          </p:cNvSpPr>
          <p:nvPr/>
        </p:nvSpPr>
        <p:spPr>
          <a:xfrm>
            <a:off x="685800" y="9658350"/>
            <a:ext cx="6191250" cy="209550"/>
          </a:xfrm>
          <a:prstGeom prst="rect">
            <a:avLst/>
          </a:prstGeom>
          <a:noFill/>
          <a:ln w="0">
            <a:noFill/>
            <a:prstDash val="solid"/>
          </a:ln>
        </p:spPr>
        <p:txBody>
          <a:bodyPr wrap="square" lIns="0" tIns="0" rIns="0" bIns="0" anchor="t">
            <a:normAutofit/>
          </a:bodyPr>
          <a:lstStyle/>
          <a:p>
            <a:pPr algn="ctr">
              <a:defRPr sz="1013" b="1">
                <a:solidFill>
                  <a:srgbClr val="FFFFFF"/>
                </a:solidFill>
                <a:latin typeface="Yu Gothic"/>
                <a:ea typeface="Yu Gothic"/>
                <a:cs typeface="Yu Gothic"/>
              </a:defRPr>
            </a:pPr>
            <a:r>
              <a:rPr sz="1013" b="1">
                <a:solidFill>
                  <a:srgbClr val="FFFFFF"/>
                </a:solidFill>
                <a:latin typeface="Yu Gothic"/>
                <a:ea typeface="Yu Gothic"/>
                <a:cs typeface="Yu Gothic"/>
              </a:rPr>
              <a:t>募集状況・給与・手当等は変更される場合があります。最新の求人票・募集要項をご確認ください。</a:t>
            </a:r>
          </a:p>
        </p:txBody>
      </p:sp>
    </p:spTree>
    <p:extLst>
      <p:ext uri="{BB962C8B-B14F-4D97-AF65-F5344CB8AC3E}">
        <p14:creationId xmlns:p14="http://schemas.microsoft.com/office/powerpoint/2010/main" val="1889213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39" name="top-accent">
            <a:extLst>
              <a:ext uri="{FF2B5EF4-FFF2-40B4-BE49-F238E27FC236}">
                <a16:creationId xmlns:a16="http://schemas.microsoft.com/office/drawing/2014/main" id="{A2E52105-A02A-43BD-B738-703AF40690F1}"/>
              </a:ext>
            </a:extLst>
          </p:cNvPr>
          <p:cNvSpPr>
            <a:spLocks noGrp="1"/>
          </p:cNvSpPr>
          <p:nvPr/>
        </p:nvSpPr>
        <p:spPr>
          <a:xfrm>
            <a:off x="0" y="0"/>
            <a:ext cx="7562850" cy="209550"/>
          </a:xfrm>
          <a:prstGeom prst="rect">
            <a:avLst/>
          </a:prstGeom>
          <a:solidFill>
            <a:srgbClr val="52782D"/>
          </a:solidFill>
          <a:ln w="0">
            <a:noFill/>
            <a:prstDash val="solid"/>
          </a:ln>
        </p:spPr>
      </p:sp>
      <p:sp>
        <p:nvSpPr>
          <p:cNvPr id="2" name="section-label">
            <a:extLst>
              <a:ext uri="{FF2B5EF4-FFF2-40B4-BE49-F238E27FC236}">
                <a16:creationId xmlns:a16="http://schemas.microsoft.com/office/drawing/2014/main" id="{580E78B7-6DC2-4705-AA0D-87DD76235BCA}"/>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52782D"/>
                </a:solidFill>
                <a:latin typeface="Yu Gothic"/>
                <a:ea typeface="Yu Gothic"/>
                <a:cs typeface="Yu Gothic"/>
              </a:defRPr>
            </a:pPr>
            <a:r>
              <a:rPr sz="975" b="1">
                <a:solidFill>
                  <a:srgbClr val="52782D"/>
                </a:solidFill>
                <a:latin typeface="Yu Gothic"/>
                <a:ea typeface="Yu Gothic"/>
                <a:cs typeface="Yu Gothic"/>
              </a:rPr>
              <a:t>WHO WE WORK WITH</a:t>
            </a:r>
          </a:p>
        </p:txBody>
      </p:sp>
      <p:sp>
        <p:nvSpPr>
          <p:cNvPr id="3" name="header-dot">
            <a:extLst>
              <a:ext uri="{FF2B5EF4-FFF2-40B4-BE49-F238E27FC236}">
                <a16:creationId xmlns:a16="http://schemas.microsoft.com/office/drawing/2014/main" id="{ACA3469B-9B26-4201-8EC1-3504AF4E88FC}"/>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CFD43405-4855-4C68-B116-4BBF8C7D06F3}"/>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B1ADCF4F-B47D-4B9D-9071-9A40AE57201D}"/>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18DCB335-8E43-4B52-8788-02EB8CCA2E3D}"/>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31</a:t>
            </a:r>
          </a:p>
        </p:txBody>
      </p:sp>
      <p:sp>
        <p:nvSpPr>
          <p:cNvPr id="7" name="title-color-field">
            <a:extLst>
              <a:ext uri="{FF2B5EF4-FFF2-40B4-BE49-F238E27FC236}">
                <a16:creationId xmlns:a16="http://schemas.microsoft.com/office/drawing/2014/main" id="{C9BE34A4-4B05-42C0-A8D1-E5A98C130379}"/>
              </a:ext>
            </a:extLst>
          </p:cNvPr>
          <p:cNvSpPr>
            <a:spLocks noGrp="1"/>
          </p:cNvSpPr>
          <p:nvPr/>
        </p:nvSpPr>
        <p:spPr>
          <a:xfrm>
            <a:off x="400050" y="781050"/>
            <a:ext cx="6762750" cy="1752600"/>
          </a:xfrm>
          <a:prstGeom prst="roundRect">
            <a:avLst>
              <a:gd name="adj" fmla="val 4348"/>
            </a:avLst>
          </a:prstGeom>
          <a:solidFill>
            <a:srgbClr val="52782D"/>
          </a:solidFill>
          <a:ln w="0">
            <a:noFill/>
            <a:prstDash val="solid"/>
          </a:ln>
        </p:spPr>
      </p:sp>
      <p:sp>
        <p:nvSpPr>
          <p:cNvPr id="8" name="heading-bar-left">
            <a:extLst>
              <a:ext uri="{FF2B5EF4-FFF2-40B4-BE49-F238E27FC236}">
                <a16:creationId xmlns:a16="http://schemas.microsoft.com/office/drawing/2014/main" id="{81398D21-046B-42A8-B54A-6249332C2840}"/>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AEF51898-3862-47DE-9B47-518BE47DAB64}"/>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148A96B1-296B-4E51-857C-AF5C7E998D14}"/>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9A560042-B0B5-4159-924A-2D6C248B2777}"/>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7BB27E70-B768-4F29-AACA-4A2FBE259705}"/>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000" b="1">
                <a:solidFill>
                  <a:srgbClr val="FFFFFF"/>
                </a:solidFill>
                <a:latin typeface="Yu Gothic"/>
                <a:ea typeface="Yu Gothic"/>
                <a:cs typeface="Yu Gothic"/>
              </a:defRPr>
            </a:pPr>
            <a:r>
              <a:rPr sz="3000" b="1">
                <a:solidFill>
                  <a:srgbClr val="FFFFFF"/>
                </a:solidFill>
                <a:latin typeface="Yu Gothic"/>
                <a:ea typeface="Yu Gothic"/>
                <a:cs typeface="Yu Gothic"/>
              </a:rPr>
              <a:t>これまでの採用校と、</a:t>
            </a:r>
          </a:p>
          <a:p>
            <a:pPr algn="ctr">
              <a:defRPr sz="3000" b="1">
                <a:solidFill>
                  <a:srgbClr val="FFFFFF"/>
                </a:solidFill>
                <a:latin typeface="Yu Gothic"/>
                <a:ea typeface="Yu Gothic"/>
                <a:cs typeface="Yu Gothic"/>
              </a:defRPr>
            </a:pPr>
            <a:r>
              <a:rPr sz="3000" b="1">
                <a:solidFill>
                  <a:srgbClr val="FFFFFF"/>
                </a:solidFill>
                <a:latin typeface="Yu Gothic"/>
                <a:ea typeface="Yu Gothic"/>
                <a:cs typeface="Yu Gothic"/>
              </a:rPr>
              <a:t>見学で確かめてほしいこと。</a:t>
            </a:r>
          </a:p>
        </p:txBody>
      </p:sp>
      <p:sp>
        <p:nvSpPr>
          <p:cNvPr id="13" name="slide-subtitle">
            <a:extLst>
              <a:ext uri="{FF2B5EF4-FFF2-40B4-BE49-F238E27FC236}">
                <a16:creationId xmlns:a16="http://schemas.microsoft.com/office/drawing/2014/main" id="{C4521041-58B4-422A-AFB6-D3E71A8DEFBC}"/>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大学・短期大学・専門学校など、幅広い学校から仲間が加わっています</a:t>
            </a:r>
          </a:p>
        </p:txBody>
      </p:sp>
      <p:sp>
        <p:nvSpPr>
          <p:cNvPr id="14" name="title-rule">
            <a:extLst>
              <a:ext uri="{FF2B5EF4-FFF2-40B4-BE49-F238E27FC236}">
                <a16:creationId xmlns:a16="http://schemas.microsoft.com/office/drawing/2014/main" id="{4617C391-4ADB-4CB2-8E39-5E2280014F6B}"/>
              </a:ext>
            </a:extLst>
          </p:cNvPr>
          <p:cNvSpPr>
            <a:spLocks noGrp="1"/>
          </p:cNvSpPr>
          <p:nvPr/>
        </p:nvSpPr>
        <p:spPr>
          <a:xfrm>
            <a:off x="533400" y="2667000"/>
            <a:ext cx="6496050" cy="57150"/>
          </a:xfrm>
          <a:prstGeom prst="rect">
            <a:avLst/>
          </a:prstGeom>
          <a:solidFill>
            <a:srgbClr val="52782D"/>
          </a:solidFill>
          <a:ln w="0">
            <a:noFill/>
            <a:prstDash val="solid"/>
          </a:ln>
        </p:spPr>
      </p:sp>
      <p:sp>
        <p:nvSpPr>
          <p:cNvPr id="15" name="title-rule-highlight">
            <a:extLst>
              <a:ext uri="{FF2B5EF4-FFF2-40B4-BE49-F238E27FC236}">
                <a16:creationId xmlns:a16="http://schemas.microsoft.com/office/drawing/2014/main" id="{CBC395C2-17DC-4158-9D39-E5C36E1DCAE3}"/>
              </a:ext>
            </a:extLst>
          </p:cNvPr>
          <p:cNvSpPr>
            <a:spLocks noGrp="1"/>
          </p:cNvSpPr>
          <p:nvPr/>
        </p:nvSpPr>
        <p:spPr>
          <a:xfrm>
            <a:off x="2343150" y="2667000"/>
            <a:ext cx="2876550" cy="57150"/>
          </a:xfrm>
          <a:prstGeom prst="rect">
            <a:avLst/>
          </a:prstGeom>
          <a:solidFill>
            <a:srgbClr val="E39418"/>
          </a:solidFill>
          <a:ln w="0">
            <a:noFill/>
            <a:prstDash val="solid"/>
          </a:ln>
        </p:spPr>
      </p:sp>
      <p:sp>
        <p:nvSpPr>
          <p:cNvPr id="16" name="school-type-bg-0">
            <a:extLst>
              <a:ext uri="{FF2B5EF4-FFF2-40B4-BE49-F238E27FC236}">
                <a16:creationId xmlns:a16="http://schemas.microsoft.com/office/drawing/2014/main" id="{47D5D705-423F-431A-99E4-F028DEDE4BF2}"/>
              </a:ext>
            </a:extLst>
          </p:cNvPr>
          <p:cNvSpPr>
            <a:spLocks noGrp="1"/>
          </p:cNvSpPr>
          <p:nvPr/>
        </p:nvSpPr>
        <p:spPr>
          <a:xfrm>
            <a:off x="533400" y="3067050"/>
            <a:ext cx="1276350" cy="1257300"/>
          </a:xfrm>
          <a:prstGeom prst="roundRect">
            <a:avLst>
              <a:gd name="adj" fmla="val 6061"/>
            </a:avLst>
          </a:prstGeom>
          <a:solidFill>
            <a:srgbClr val="52782D"/>
          </a:solidFill>
          <a:ln w="0">
            <a:noFill/>
            <a:prstDash val="solid"/>
          </a:ln>
        </p:spPr>
      </p:sp>
      <p:sp>
        <p:nvSpPr>
          <p:cNvPr id="17" name="school-type-0">
            <a:extLst>
              <a:ext uri="{FF2B5EF4-FFF2-40B4-BE49-F238E27FC236}">
                <a16:creationId xmlns:a16="http://schemas.microsoft.com/office/drawing/2014/main" id="{96E21E4B-8A33-4B74-9ACB-E891BCD1407D}"/>
              </a:ext>
            </a:extLst>
          </p:cNvPr>
          <p:cNvSpPr>
            <a:spLocks noGrp="1"/>
          </p:cNvSpPr>
          <p:nvPr/>
        </p:nvSpPr>
        <p:spPr>
          <a:xfrm>
            <a:off x="666750" y="3486150"/>
            <a:ext cx="1009650" cy="342900"/>
          </a:xfrm>
          <a:prstGeom prst="rect">
            <a:avLst/>
          </a:prstGeom>
          <a:noFill/>
          <a:ln w="0">
            <a:noFill/>
            <a:prstDash val="solid"/>
          </a:ln>
        </p:spPr>
        <p:txBody>
          <a:bodyPr wrap="square" lIns="0" tIns="0" rIns="0" bIns="0" anchor="ctr">
            <a:normAutofit/>
          </a:bodyPr>
          <a:lstStyle/>
          <a:p>
            <a:pPr algn="ctr">
              <a:defRPr sz="1500" b="1">
                <a:solidFill>
                  <a:srgbClr val="FFFFFF"/>
                </a:solidFill>
                <a:latin typeface="Yu Gothic"/>
                <a:ea typeface="Yu Gothic"/>
                <a:cs typeface="Yu Gothic"/>
              </a:defRPr>
            </a:pPr>
            <a:r>
              <a:rPr sz="1500" b="1">
                <a:solidFill>
                  <a:srgbClr val="FFFFFF"/>
                </a:solidFill>
                <a:latin typeface="Yu Gothic"/>
                <a:ea typeface="Yu Gothic"/>
                <a:cs typeface="Yu Gothic"/>
              </a:rPr>
              <a:t>大学</a:t>
            </a:r>
          </a:p>
        </p:txBody>
      </p:sp>
      <p:sp>
        <p:nvSpPr>
          <p:cNvPr id="18" name="school-list-0">
            <a:extLst>
              <a:ext uri="{FF2B5EF4-FFF2-40B4-BE49-F238E27FC236}">
                <a16:creationId xmlns:a16="http://schemas.microsoft.com/office/drawing/2014/main" id="{7067AF82-781D-41E8-89BF-9A9832249EED}"/>
              </a:ext>
            </a:extLst>
          </p:cNvPr>
          <p:cNvSpPr>
            <a:spLocks noGrp="1"/>
          </p:cNvSpPr>
          <p:nvPr/>
        </p:nvSpPr>
        <p:spPr>
          <a:xfrm>
            <a:off x="1962150" y="3232830"/>
            <a:ext cx="4914900" cy="1123950"/>
          </a:xfrm>
          <a:prstGeom prst="rect">
            <a:avLst/>
          </a:prstGeom>
          <a:noFill/>
          <a:ln w="0">
            <a:noFill/>
            <a:prstDash val="solid"/>
          </a:ln>
        </p:spPr>
        <p:txBody>
          <a:bodyPr wrap="square" lIns="0" tIns="0" rIns="0" bIns="0" anchor="t">
            <a:noAutofit/>
          </a:bodyPr>
          <a:lstStyle/>
          <a:p>
            <a:pPr algn="l">
              <a:defRPr sz="1088" b="0">
                <a:solidFill>
                  <a:srgbClr val="20352A"/>
                </a:solidFill>
                <a:latin typeface="Yu Gothic"/>
                <a:ea typeface="Yu Gothic"/>
                <a:cs typeface="Yu Gothic"/>
              </a:defRPr>
            </a:pPr>
            <a:r>
              <a:rPr sz="1400" b="0" dirty="0" err="1">
                <a:solidFill>
                  <a:srgbClr val="20352A"/>
                </a:solidFill>
                <a:latin typeface="Yu Gothic"/>
                <a:ea typeface="Yu Gothic"/>
                <a:cs typeface="Yu Gothic"/>
              </a:rPr>
              <a:t>東京家政大学、聖徳大学、目白大学、武蔵野美術大学</a:t>
            </a:r>
            <a:r>
              <a:rPr sz="1400" b="0" dirty="0">
                <a:solidFill>
                  <a:srgbClr val="20352A"/>
                </a:solidFill>
                <a:latin typeface="Yu Gothic"/>
                <a:ea typeface="Yu Gothic"/>
                <a:cs typeface="Yu Gothic"/>
              </a:rPr>
              <a:t>、</a:t>
            </a:r>
          </a:p>
          <a:p>
            <a:pPr algn="l">
              <a:defRPr sz="1088" b="0">
                <a:solidFill>
                  <a:srgbClr val="20352A"/>
                </a:solidFill>
                <a:latin typeface="Yu Gothic"/>
                <a:ea typeface="Yu Gothic"/>
                <a:cs typeface="Yu Gothic"/>
              </a:defRPr>
            </a:pPr>
            <a:r>
              <a:rPr sz="1400" b="0" dirty="0" err="1">
                <a:solidFill>
                  <a:srgbClr val="20352A"/>
                </a:solidFill>
                <a:latin typeface="Yu Gothic"/>
                <a:ea typeface="Yu Gothic"/>
                <a:cs typeface="Yu Gothic"/>
              </a:rPr>
              <a:t>聖学院大学、淑徳大学、玉川大学、日本体育大学</a:t>
            </a:r>
            <a:r>
              <a:rPr sz="1400" b="0" dirty="0">
                <a:solidFill>
                  <a:srgbClr val="20352A"/>
                </a:solidFill>
                <a:latin typeface="Yu Gothic"/>
                <a:ea typeface="Yu Gothic"/>
                <a:cs typeface="Yu Gothic"/>
              </a:rPr>
              <a:t>、</a:t>
            </a:r>
          </a:p>
          <a:p>
            <a:pPr algn="l">
              <a:defRPr sz="1088" b="0">
                <a:solidFill>
                  <a:srgbClr val="20352A"/>
                </a:solidFill>
                <a:latin typeface="Yu Gothic"/>
                <a:ea typeface="Yu Gothic"/>
                <a:cs typeface="Yu Gothic"/>
              </a:defRPr>
            </a:pPr>
            <a:r>
              <a:rPr sz="1400" b="0" dirty="0" err="1">
                <a:solidFill>
                  <a:srgbClr val="20352A"/>
                </a:solidFill>
                <a:latin typeface="Yu Gothic"/>
                <a:ea typeface="Yu Gothic"/>
                <a:cs typeface="Yu Gothic"/>
              </a:rPr>
              <a:t>共立女子大学、鹿児島国際大学、東海大学</a:t>
            </a:r>
            <a:r>
              <a:rPr sz="1400" b="0" dirty="0">
                <a:solidFill>
                  <a:srgbClr val="20352A"/>
                </a:solidFill>
                <a:latin typeface="Yu Gothic"/>
                <a:ea typeface="Yu Gothic"/>
                <a:cs typeface="Yu Gothic"/>
              </a:rPr>
              <a:t>、</a:t>
            </a:r>
          </a:p>
          <a:p>
            <a:pPr algn="l">
              <a:defRPr sz="1088" b="0">
                <a:solidFill>
                  <a:srgbClr val="20352A"/>
                </a:solidFill>
                <a:latin typeface="Yu Gothic"/>
                <a:ea typeface="Yu Gothic"/>
                <a:cs typeface="Yu Gothic"/>
              </a:defRPr>
            </a:pPr>
            <a:r>
              <a:rPr sz="1400" b="0" dirty="0" err="1">
                <a:solidFill>
                  <a:srgbClr val="20352A"/>
                </a:solidFill>
                <a:latin typeface="Yu Gothic"/>
                <a:ea typeface="Yu Gothic"/>
                <a:cs typeface="Yu Gothic"/>
              </a:rPr>
              <a:t>十文字学園女子大学、植草学園大学、専修大学</a:t>
            </a:r>
            <a:r>
              <a:rPr sz="1400" b="0" dirty="0">
                <a:solidFill>
                  <a:srgbClr val="20352A"/>
                </a:solidFill>
                <a:latin typeface="Yu Gothic"/>
                <a:ea typeface="Yu Gothic"/>
                <a:cs typeface="Yu Gothic"/>
              </a:rPr>
              <a:t> </a:t>
            </a:r>
            <a:r>
              <a:rPr sz="1400" b="0" dirty="0" err="1">
                <a:solidFill>
                  <a:srgbClr val="20352A"/>
                </a:solidFill>
                <a:latin typeface="Yu Gothic"/>
                <a:ea typeface="Yu Gothic"/>
                <a:cs typeface="Yu Gothic"/>
              </a:rPr>
              <a:t>ほか</a:t>
            </a:r>
            <a:endParaRPr sz="1400" b="0" dirty="0">
              <a:solidFill>
                <a:srgbClr val="20352A"/>
              </a:solidFill>
              <a:latin typeface="Yu Gothic"/>
              <a:ea typeface="Yu Gothic"/>
              <a:cs typeface="Yu Gothic"/>
            </a:endParaRPr>
          </a:p>
        </p:txBody>
      </p:sp>
      <p:sp>
        <p:nvSpPr>
          <p:cNvPr id="19" name="school-type-bg-1">
            <a:extLst>
              <a:ext uri="{FF2B5EF4-FFF2-40B4-BE49-F238E27FC236}">
                <a16:creationId xmlns:a16="http://schemas.microsoft.com/office/drawing/2014/main" id="{83FBEB74-A433-4F4E-A2D1-5020AD75C503}"/>
              </a:ext>
            </a:extLst>
          </p:cNvPr>
          <p:cNvSpPr>
            <a:spLocks noGrp="1"/>
          </p:cNvSpPr>
          <p:nvPr/>
        </p:nvSpPr>
        <p:spPr>
          <a:xfrm>
            <a:off x="533400" y="4686300"/>
            <a:ext cx="1276350" cy="1257300"/>
          </a:xfrm>
          <a:prstGeom prst="roundRect">
            <a:avLst>
              <a:gd name="adj" fmla="val 6061"/>
            </a:avLst>
          </a:prstGeom>
          <a:solidFill>
            <a:srgbClr val="E39418"/>
          </a:solidFill>
          <a:ln w="0">
            <a:noFill/>
            <a:prstDash val="solid"/>
          </a:ln>
        </p:spPr>
      </p:sp>
      <p:sp>
        <p:nvSpPr>
          <p:cNvPr id="20" name="school-type-1">
            <a:extLst>
              <a:ext uri="{FF2B5EF4-FFF2-40B4-BE49-F238E27FC236}">
                <a16:creationId xmlns:a16="http://schemas.microsoft.com/office/drawing/2014/main" id="{B043C69E-4419-489C-AC99-0ACCAB33A1FA}"/>
              </a:ext>
            </a:extLst>
          </p:cNvPr>
          <p:cNvSpPr>
            <a:spLocks noGrp="1"/>
          </p:cNvSpPr>
          <p:nvPr/>
        </p:nvSpPr>
        <p:spPr>
          <a:xfrm>
            <a:off x="666750" y="5105400"/>
            <a:ext cx="1009650" cy="342900"/>
          </a:xfrm>
          <a:prstGeom prst="rect">
            <a:avLst/>
          </a:prstGeom>
          <a:noFill/>
          <a:ln w="0">
            <a:noFill/>
            <a:prstDash val="solid"/>
          </a:ln>
        </p:spPr>
        <p:txBody>
          <a:bodyPr wrap="square" lIns="0" tIns="0" rIns="0" bIns="0" anchor="ctr">
            <a:normAutofit/>
          </a:bodyPr>
          <a:lstStyle/>
          <a:p>
            <a:pPr algn="ctr">
              <a:defRPr sz="1500" b="1">
                <a:solidFill>
                  <a:srgbClr val="FFFFFF"/>
                </a:solidFill>
                <a:latin typeface="Yu Gothic"/>
                <a:ea typeface="Yu Gothic"/>
                <a:cs typeface="Yu Gothic"/>
              </a:defRPr>
            </a:pPr>
            <a:r>
              <a:rPr sz="1500" b="1">
                <a:solidFill>
                  <a:srgbClr val="FFFFFF"/>
                </a:solidFill>
                <a:latin typeface="Yu Gothic"/>
                <a:ea typeface="Yu Gothic"/>
                <a:cs typeface="Yu Gothic"/>
              </a:rPr>
              <a:t>短期大学</a:t>
            </a:r>
          </a:p>
        </p:txBody>
      </p:sp>
      <p:sp>
        <p:nvSpPr>
          <p:cNvPr id="21" name="school-list-1">
            <a:extLst>
              <a:ext uri="{FF2B5EF4-FFF2-40B4-BE49-F238E27FC236}">
                <a16:creationId xmlns:a16="http://schemas.microsoft.com/office/drawing/2014/main" id="{2D111F34-6FF4-4CF8-9A5D-7BEB8A652021}"/>
              </a:ext>
            </a:extLst>
          </p:cNvPr>
          <p:cNvSpPr>
            <a:spLocks noGrp="1"/>
          </p:cNvSpPr>
          <p:nvPr/>
        </p:nvSpPr>
        <p:spPr>
          <a:xfrm>
            <a:off x="1971675" y="4781550"/>
            <a:ext cx="5200650" cy="1123950"/>
          </a:xfrm>
          <a:prstGeom prst="rect">
            <a:avLst/>
          </a:prstGeom>
          <a:noFill/>
          <a:ln w="0">
            <a:noFill/>
            <a:prstDash val="solid"/>
          </a:ln>
        </p:spPr>
        <p:txBody>
          <a:bodyPr wrap="square" lIns="0" tIns="0" rIns="0" bIns="0" anchor="t">
            <a:noAutofit/>
          </a:bodyPr>
          <a:lstStyle/>
          <a:p>
            <a:pPr algn="l">
              <a:defRPr sz="1088" b="0">
                <a:solidFill>
                  <a:srgbClr val="20352A"/>
                </a:solidFill>
                <a:latin typeface="Yu Gothic"/>
                <a:ea typeface="Yu Gothic"/>
                <a:cs typeface="Yu Gothic"/>
              </a:defRPr>
            </a:pPr>
            <a:r>
              <a:rPr sz="1400" b="0" dirty="0" err="1">
                <a:solidFill>
                  <a:srgbClr val="20352A"/>
                </a:solidFill>
                <a:latin typeface="Yu Gothic"/>
                <a:ea typeface="Yu Gothic"/>
                <a:cs typeface="Yu Gothic"/>
              </a:rPr>
              <a:t>聖徳大学短期大学部、植草学園短期大学、白梅学園短期大学</a:t>
            </a:r>
            <a:endParaRPr sz="1400" b="0" dirty="0">
              <a:solidFill>
                <a:srgbClr val="20352A"/>
              </a:solidFill>
              <a:latin typeface="Yu Gothic"/>
              <a:ea typeface="Yu Gothic"/>
              <a:cs typeface="Yu Gothic"/>
            </a:endParaRPr>
          </a:p>
          <a:p>
            <a:pPr algn="l">
              <a:defRPr sz="1088" b="0">
                <a:solidFill>
                  <a:srgbClr val="20352A"/>
                </a:solidFill>
                <a:latin typeface="Yu Gothic"/>
                <a:ea typeface="Yu Gothic"/>
                <a:cs typeface="Yu Gothic"/>
              </a:defRPr>
            </a:pPr>
            <a:r>
              <a:rPr sz="1400" b="0" dirty="0" err="1">
                <a:solidFill>
                  <a:srgbClr val="20352A"/>
                </a:solidFill>
                <a:latin typeface="Yu Gothic"/>
                <a:ea typeface="Yu Gothic"/>
                <a:cs typeface="Yu Gothic"/>
              </a:rPr>
              <a:t>大阪青山短期大学、千葉明徳短期大学、千葉経済大学短期大学部</a:t>
            </a:r>
            <a:endParaRPr sz="1400" b="0" dirty="0">
              <a:solidFill>
                <a:srgbClr val="20352A"/>
              </a:solidFill>
              <a:latin typeface="Yu Gothic"/>
              <a:ea typeface="Yu Gothic"/>
              <a:cs typeface="Yu Gothic"/>
            </a:endParaRPr>
          </a:p>
          <a:p>
            <a:pPr algn="l">
              <a:defRPr sz="1088" b="0">
                <a:solidFill>
                  <a:srgbClr val="20352A"/>
                </a:solidFill>
                <a:latin typeface="Yu Gothic"/>
                <a:ea typeface="Yu Gothic"/>
                <a:cs typeface="Yu Gothic"/>
              </a:defRPr>
            </a:pPr>
            <a:r>
              <a:rPr sz="1400" b="0" dirty="0" err="1">
                <a:solidFill>
                  <a:srgbClr val="20352A"/>
                </a:solidFill>
                <a:latin typeface="Yu Gothic"/>
                <a:ea typeface="Yu Gothic"/>
                <a:cs typeface="Yu Gothic"/>
              </a:rPr>
              <a:t>昭和学院短期大学、横浜女子短期大学、鹿児島女子短期大学</a:t>
            </a:r>
            <a:r>
              <a:rPr sz="1400" b="0" dirty="0">
                <a:solidFill>
                  <a:srgbClr val="20352A"/>
                </a:solidFill>
                <a:latin typeface="Yu Gothic"/>
                <a:ea typeface="Yu Gothic"/>
                <a:cs typeface="Yu Gothic"/>
              </a:rPr>
              <a:t>、</a:t>
            </a:r>
          </a:p>
          <a:p>
            <a:pPr algn="l">
              <a:defRPr sz="1088" b="0">
                <a:solidFill>
                  <a:srgbClr val="20352A"/>
                </a:solidFill>
                <a:latin typeface="Yu Gothic"/>
                <a:ea typeface="Yu Gothic"/>
                <a:cs typeface="Yu Gothic"/>
              </a:defRPr>
            </a:pPr>
            <a:r>
              <a:rPr sz="1400" b="0" dirty="0" err="1">
                <a:solidFill>
                  <a:srgbClr val="20352A"/>
                </a:solidFill>
                <a:latin typeface="Yu Gothic"/>
                <a:ea typeface="Yu Gothic"/>
                <a:cs typeface="Yu Gothic"/>
              </a:rPr>
              <a:t>尚絅短期大学</a:t>
            </a:r>
            <a:r>
              <a:rPr sz="1400" b="0" dirty="0">
                <a:solidFill>
                  <a:srgbClr val="20352A"/>
                </a:solidFill>
                <a:latin typeface="Yu Gothic"/>
                <a:ea typeface="Yu Gothic"/>
                <a:cs typeface="Yu Gothic"/>
              </a:rPr>
              <a:t> </a:t>
            </a:r>
            <a:r>
              <a:rPr sz="1400" b="0" dirty="0" err="1">
                <a:solidFill>
                  <a:srgbClr val="20352A"/>
                </a:solidFill>
                <a:latin typeface="Yu Gothic"/>
                <a:ea typeface="Yu Gothic"/>
                <a:cs typeface="Yu Gothic"/>
              </a:rPr>
              <a:t>ほか</a:t>
            </a:r>
            <a:endParaRPr sz="1400" b="0" dirty="0">
              <a:solidFill>
                <a:srgbClr val="20352A"/>
              </a:solidFill>
              <a:latin typeface="Yu Gothic"/>
              <a:ea typeface="Yu Gothic"/>
              <a:cs typeface="Yu Gothic"/>
            </a:endParaRPr>
          </a:p>
        </p:txBody>
      </p:sp>
      <p:sp>
        <p:nvSpPr>
          <p:cNvPr id="22" name="school-type-bg-2">
            <a:extLst>
              <a:ext uri="{FF2B5EF4-FFF2-40B4-BE49-F238E27FC236}">
                <a16:creationId xmlns:a16="http://schemas.microsoft.com/office/drawing/2014/main" id="{1508E3DE-73D7-4002-B921-2E114F045C6D}"/>
              </a:ext>
            </a:extLst>
          </p:cNvPr>
          <p:cNvSpPr>
            <a:spLocks noGrp="1"/>
          </p:cNvSpPr>
          <p:nvPr/>
        </p:nvSpPr>
        <p:spPr>
          <a:xfrm>
            <a:off x="533400" y="6305550"/>
            <a:ext cx="1276350" cy="1257300"/>
          </a:xfrm>
          <a:prstGeom prst="roundRect">
            <a:avLst>
              <a:gd name="adj" fmla="val 6061"/>
            </a:avLst>
          </a:prstGeom>
          <a:solidFill>
            <a:srgbClr val="5D99AE"/>
          </a:solidFill>
          <a:ln w="0">
            <a:noFill/>
            <a:prstDash val="solid"/>
          </a:ln>
        </p:spPr>
      </p:sp>
      <p:sp>
        <p:nvSpPr>
          <p:cNvPr id="23" name="school-type-2">
            <a:extLst>
              <a:ext uri="{FF2B5EF4-FFF2-40B4-BE49-F238E27FC236}">
                <a16:creationId xmlns:a16="http://schemas.microsoft.com/office/drawing/2014/main" id="{58A3FB21-1BDA-487E-B7C7-5661C4FC6AA9}"/>
              </a:ext>
            </a:extLst>
          </p:cNvPr>
          <p:cNvSpPr>
            <a:spLocks noGrp="1"/>
          </p:cNvSpPr>
          <p:nvPr/>
        </p:nvSpPr>
        <p:spPr>
          <a:xfrm>
            <a:off x="666750" y="6724650"/>
            <a:ext cx="1009650" cy="342900"/>
          </a:xfrm>
          <a:prstGeom prst="rect">
            <a:avLst/>
          </a:prstGeom>
          <a:noFill/>
          <a:ln w="0">
            <a:noFill/>
            <a:prstDash val="solid"/>
          </a:ln>
        </p:spPr>
        <p:txBody>
          <a:bodyPr wrap="square" lIns="0" tIns="0" rIns="0" bIns="0" anchor="ctr">
            <a:normAutofit/>
          </a:bodyPr>
          <a:lstStyle/>
          <a:p>
            <a:pPr algn="ctr">
              <a:defRPr sz="1500" b="1">
                <a:solidFill>
                  <a:srgbClr val="FFFFFF"/>
                </a:solidFill>
                <a:latin typeface="Yu Gothic"/>
                <a:ea typeface="Yu Gothic"/>
                <a:cs typeface="Yu Gothic"/>
              </a:defRPr>
            </a:pPr>
            <a:r>
              <a:rPr sz="1500" b="1">
                <a:solidFill>
                  <a:srgbClr val="FFFFFF"/>
                </a:solidFill>
                <a:latin typeface="Yu Gothic"/>
                <a:ea typeface="Yu Gothic"/>
                <a:cs typeface="Yu Gothic"/>
              </a:rPr>
              <a:t>専門学校</a:t>
            </a:r>
          </a:p>
        </p:txBody>
      </p:sp>
      <p:sp>
        <p:nvSpPr>
          <p:cNvPr id="24" name="school-list-2">
            <a:extLst>
              <a:ext uri="{FF2B5EF4-FFF2-40B4-BE49-F238E27FC236}">
                <a16:creationId xmlns:a16="http://schemas.microsoft.com/office/drawing/2014/main" id="{92229861-D979-4D97-BC29-8B6FCDDCDF28}"/>
              </a:ext>
            </a:extLst>
          </p:cNvPr>
          <p:cNvSpPr>
            <a:spLocks noGrp="1"/>
          </p:cNvSpPr>
          <p:nvPr/>
        </p:nvSpPr>
        <p:spPr>
          <a:xfrm>
            <a:off x="2019300" y="6400800"/>
            <a:ext cx="4914900" cy="1123950"/>
          </a:xfrm>
          <a:prstGeom prst="rect">
            <a:avLst/>
          </a:prstGeom>
          <a:noFill/>
          <a:ln w="0">
            <a:noFill/>
            <a:prstDash val="solid"/>
          </a:ln>
        </p:spPr>
        <p:txBody>
          <a:bodyPr wrap="square" lIns="0" tIns="0" rIns="0" bIns="0" anchor="t">
            <a:noAutofit/>
          </a:bodyPr>
          <a:lstStyle/>
          <a:p>
            <a:pPr algn="l">
              <a:defRPr sz="1088" b="0">
                <a:solidFill>
                  <a:srgbClr val="20352A"/>
                </a:solidFill>
                <a:latin typeface="Yu Gothic"/>
                <a:ea typeface="Yu Gothic"/>
                <a:cs typeface="Yu Gothic"/>
              </a:defRPr>
            </a:pPr>
            <a:r>
              <a:rPr sz="1200" b="0" dirty="0" err="1">
                <a:solidFill>
                  <a:srgbClr val="20352A"/>
                </a:solidFill>
                <a:latin typeface="Yu Gothic"/>
                <a:ea typeface="Yu Gothic"/>
                <a:cs typeface="Yu Gothic"/>
              </a:rPr>
              <a:t>千葉こども専門学校、東京保育専門学校、植草学園幼児教育専門学校</a:t>
            </a:r>
            <a:r>
              <a:rPr sz="1200" b="0" dirty="0">
                <a:solidFill>
                  <a:srgbClr val="20352A"/>
                </a:solidFill>
                <a:latin typeface="Yu Gothic"/>
                <a:ea typeface="Yu Gothic"/>
                <a:cs typeface="Yu Gothic"/>
              </a:rPr>
              <a:t>、</a:t>
            </a:r>
          </a:p>
          <a:p>
            <a:pPr algn="l">
              <a:defRPr sz="1088" b="0">
                <a:solidFill>
                  <a:srgbClr val="20352A"/>
                </a:solidFill>
                <a:latin typeface="Yu Gothic"/>
                <a:ea typeface="Yu Gothic"/>
                <a:cs typeface="Yu Gothic"/>
              </a:defRPr>
            </a:pPr>
            <a:r>
              <a:rPr sz="1200" b="0" dirty="0" err="1">
                <a:solidFill>
                  <a:srgbClr val="20352A"/>
                </a:solidFill>
                <a:latin typeface="Yu Gothic"/>
                <a:ea typeface="Yu Gothic"/>
                <a:cs typeface="Yu Gothic"/>
              </a:rPr>
              <a:t>東京未来大学福祉保育専門学校、大原医療秘書福祉保育専門学校</a:t>
            </a:r>
            <a:r>
              <a:rPr sz="1200" b="0" dirty="0">
                <a:solidFill>
                  <a:srgbClr val="20352A"/>
                </a:solidFill>
                <a:latin typeface="Yu Gothic"/>
                <a:ea typeface="Yu Gothic"/>
                <a:cs typeface="Yu Gothic"/>
              </a:rPr>
              <a:t>、</a:t>
            </a:r>
          </a:p>
          <a:p>
            <a:pPr algn="l">
              <a:defRPr sz="1088" b="0">
                <a:solidFill>
                  <a:srgbClr val="20352A"/>
                </a:solidFill>
                <a:latin typeface="Yu Gothic"/>
                <a:ea typeface="Yu Gothic"/>
                <a:cs typeface="Yu Gothic"/>
              </a:defRPr>
            </a:pPr>
            <a:r>
              <a:rPr sz="1200" b="0" dirty="0" err="1">
                <a:solidFill>
                  <a:srgbClr val="20352A"/>
                </a:solidFill>
                <a:latin typeface="Yu Gothic"/>
                <a:ea typeface="Yu Gothic"/>
                <a:cs typeface="Yu Gothic"/>
              </a:rPr>
              <a:t>千葉女子専門学校、篠原保育医療情報専門学校、愛国学園保育専門学校</a:t>
            </a:r>
            <a:endParaRPr sz="1200" b="0" dirty="0">
              <a:solidFill>
                <a:srgbClr val="20352A"/>
              </a:solidFill>
              <a:latin typeface="Yu Gothic"/>
              <a:ea typeface="Yu Gothic"/>
              <a:cs typeface="Yu Gothic"/>
            </a:endParaRPr>
          </a:p>
          <a:p>
            <a:pPr algn="l">
              <a:defRPr sz="1088" b="0">
                <a:solidFill>
                  <a:srgbClr val="20352A"/>
                </a:solidFill>
                <a:latin typeface="Yu Gothic"/>
                <a:ea typeface="Yu Gothic"/>
                <a:cs typeface="Yu Gothic"/>
              </a:defRPr>
            </a:pPr>
            <a:r>
              <a:rPr sz="1200" b="0" dirty="0" err="1">
                <a:solidFill>
                  <a:srgbClr val="20352A"/>
                </a:solidFill>
                <a:latin typeface="Yu Gothic"/>
                <a:ea typeface="Yu Gothic"/>
                <a:cs typeface="Yu Gothic"/>
              </a:rPr>
              <a:t>道灌山学園保育福祉専門学校、東京教育専門学校</a:t>
            </a:r>
            <a:r>
              <a:rPr sz="1200" b="0" dirty="0">
                <a:solidFill>
                  <a:srgbClr val="20352A"/>
                </a:solidFill>
                <a:latin typeface="Yu Gothic"/>
                <a:ea typeface="Yu Gothic"/>
                <a:cs typeface="Yu Gothic"/>
              </a:rPr>
              <a:t>、</a:t>
            </a:r>
          </a:p>
          <a:p>
            <a:pPr algn="l">
              <a:defRPr sz="1088" b="0">
                <a:solidFill>
                  <a:srgbClr val="20352A"/>
                </a:solidFill>
                <a:latin typeface="Yu Gothic"/>
                <a:ea typeface="Yu Gothic"/>
                <a:cs typeface="Yu Gothic"/>
              </a:defRPr>
            </a:pPr>
            <a:r>
              <a:rPr sz="1200" b="0" dirty="0" err="1">
                <a:solidFill>
                  <a:srgbClr val="20352A"/>
                </a:solidFill>
                <a:latin typeface="Yu Gothic"/>
                <a:ea typeface="Yu Gothic"/>
                <a:cs typeface="Yu Gothic"/>
              </a:rPr>
              <a:t>彰栄保育福祉専門学校</a:t>
            </a:r>
            <a:r>
              <a:rPr sz="1200" b="0" dirty="0">
                <a:solidFill>
                  <a:srgbClr val="20352A"/>
                </a:solidFill>
                <a:latin typeface="Yu Gothic"/>
                <a:ea typeface="Yu Gothic"/>
                <a:cs typeface="Yu Gothic"/>
              </a:rPr>
              <a:t> </a:t>
            </a:r>
            <a:r>
              <a:rPr sz="1200" b="0" dirty="0" err="1">
                <a:solidFill>
                  <a:srgbClr val="20352A"/>
                </a:solidFill>
                <a:latin typeface="Yu Gothic"/>
                <a:ea typeface="Yu Gothic"/>
                <a:cs typeface="Yu Gothic"/>
              </a:rPr>
              <a:t>ほか</a:t>
            </a:r>
            <a:endParaRPr sz="1200" b="0" dirty="0">
              <a:solidFill>
                <a:srgbClr val="20352A"/>
              </a:solidFill>
              <a:latin typeface="Yu Gothic"/>
              <a:ea typeface="Yu Gothic"/>
              <a:cs typeface="Yu Gothic"/>
            </a:endParaRPr>
          </a:p>
        </p:txBody>
      </p:sp>
      <p:sp>
        <p:nvSpPr>
          <p:cNvPr id="25" name="section-mark">
            <a:extLst>
              <a:ext uri="{FF2B5EF4-FFF2-40B4-BE49-F238E27FC236}">
                <a16:creationId xmlns:a16="http://schemas.microsoft.com/office/drawing/2014/main" id="{E9E3576A-7621-491A-8A41-48EDB09D8BAF}"/>
              </a:ext>
            </a:extLst>
          </p:cNvPr>
          <p:cNvSpPr>
            <a:spLocks noGrp="1"/>
          </p:cNvSpPr>
          <p:nvPr/>
        </p:nvSpPr>
        <p:spPr>
          <a:xfrm>
            <a:off x="533400" y="8048625"/>
            <a:ext cx="85725" cy="228600"/>
          </a:xfrm>
          <a:prstGeom prst="roundRect">
            <a:avLst>
              <a:gd name="adj" fmla="val 50000"/>
            </a:avLst>
          </a:prstGeom>
          <a:solidFill>
            <a:srgbClr val="E39418"/>
          </a:solidFill>
          <a:ln w="0">
            <a:noFill/>
            <a:prstDash val="solid"/>
          </a:ln>
        </p:spPr>
      </p:sp>
      <p:sp>
        <p:nvSpPr>
          <p:cNvPr id="26" name="content-heading">
            <a:extLst>
              <a:ext uri="{FF2B5EF4-FFF2-40B4-BE49-F238E27FC236}">
                <a16:creationId xmlns:a16="http://schemas.microsoft.com/office/drawing/2014/main" id="{2A4D101A-32CA-4969-8472-713360F86A45}"/>
              </a:ext>
            </a:extLst>
          </p:cNvPr>
          <p:cNvSpPr>
            <a:spLocks noGrp="1"/>
          </p:cNvSpPr>
          <p:nvPr/>
        </p:nvSpPr>
        <p:spPr>
          <a:xfrm>
            <a:off x="723900" y="8020050"/>
            <a:ext cx="2952750" cy="285750"/>
          </a:xfrm>
          <a:prstGeom prst="rect">
            <a:avLst/>
          </a:prstGeom>
          <a:noFill/>
          <a:ln w="0">
            <a:noFill/>
            <a:prstDash val="solid"/>
          </a:ln>
        </p:spPr>
        <p:txBody>
          <a:bodyPr wrap="square" lIns="0" tIns="0" rIns="0" bIns="0" anchor="t">
            <a:normAutofit/>
          </a:bodyPr>
          <a:lstStyle/>
          <a:p>
            <a:pPr algn="l">
              <a:defRPr sz="1500" b="1">
                <a:solidFill>
                  <a:srgbClr val="20352A"/>
                </a:solidFill>
                <a:latin typeface="Yu Gothic"/>
                <a:ea typeface="Yu Gothic"/>
                <a:cs typeface="Yu Gothic"/>
              </a:defRPr>
            </a:pPr>
            <a:r>
              <a:rPr sz="1500" b="1">
                <a:solidFill>
                  <a:srgbClr val="20352A"/>
                </a:solidFill>
                <a:latin typeface="Yu Gothic"/>
                <a:ea typeface="Yu Gothic"/>
                <a:cs typeface="Yu Gothic"/>
              </a:rPr>
              <a:t>園見学で見てほしいこと</a:t>
            </a:r>
          </a:p>
        </p:txBody>
      </p:sp>
      <p:sp>
        <p:nvSpPr>
          <p:cNvPr id="27" name="visit-dot-0">
            <a:extLst>
              <a:ext uri="{FF2B5EF4-FFF2-40B4-BE49-F238E27FC236}">
                <a16:creationId xmlns:a16="http://schemas.microsoft.com/office/drawing/2014/main" id="{6FB29BD6-8E63-4227-B1D5-061D6F68B0A9}"/>
              </a:ext>
            </a:extLst>
          </p:cNvPr>
          <p:cNvSpPr>
            <a:spLocks noGrp="1"/>
          </p:cNvSpPr>
          <p:nvPr/>
        </p:nvSpPr>
        <p:spPr>
          <a:xfrm>
            <a:off x="533400" y="8639175"/>
            <a:ext cx="95250" cy="95250"/>
          </a:xfrm>
          <a:prstGeom prst="ellipse">
            <a:avLst/>
          </a:prstGeom>
          <a:solidFill>
            <a:srgbClr val="52782D"/>
          </a:solidFill>
          <a:ln w="0">
            <a:noFill/>
            <a:prstDash val="solid"/>
          </a:ln>
        </p:spPr>
      </p:sp>
      <p:sp>
        <p:nvSpPr>
          <p:cNvPr id="28" name="visit-item-0">
            <a:extLst>
              <a:ext uri="{FF2B5EF4-FFF2-40B4-BE49-F238E27FC236}">
                <a16:creationId xmlns:a16="http://schemas.microsoft.com/office/drawing/2014/main" id="{B1E0E188-A153-41E3-9AAC-46C2AF06FA85}"/>
              </a:ext>
            </a:extLst>
          </p:cNvPr>
          <p:cNvSpPr>
            <a:spLocks noGrp="1"/>
          </p:cNvSpPr>
          <p:nvPr/>
        </p:nvSpPr>
        <p:spPr>
          <a:xfrm>
            <a:off x="742950" y="8572500"/>
            <a:ext cx="2895600" cy="247650"/>
          </a:xfrm>
          <a:prstGeom prst="rect">
            <a:avLst/>
          </a:prstGeom>
          <a:noFill/>
          <a:ln w="0">
            <a:noFill/>
            <a:prstDash val="solid"/>
          </a:ln>
        </p:spPr>
        <p:txBody>
          <a:bodyPr wrap="square" lIns="0" tIns="0" rIns="0" bIns="0" anchor="t">
            <a:normAutofit/>
          </a:bodyPr>
          <a:lstStyle/>
          <a:p>
            <a:pPr algn="l">
              <a:defRPr sz="1163" b="1">
                <a:solidFill>
                  <a:srgbClr val="20352A"/>
                </a:solidFill>
                <a:latin typeface="Yu Gothic"/>
                <a:ea typeface="Yu Gothic"/>
                <a:cs typeface="Yu Gothic"/>
              </a:defRPr>
            </a:pPr>
            <a:r>
              <a:rPr sz="1163" b="1">
                <a:solidFill>
                  <a:srgbClr val="20352A"/>
                </a:solidFill>
                <a:latin typeface="Yu Gothic"/>
                <a:ea typeface="Yu Gothic"/>
                <a:cs typeface="Yu Gothic"/>
              </a:rPr>
              <a:t>子どもと職員の表情</a:t>
            </a:r>
          </a:p>
        </p:txBody>
      </p:sp>
      <p:sp>
        <p:nvSpPr>
          <p:cNvPr id="29" name="visit-dot-1">
            <a:extLst>
              <a:ext uri="{FF2B5EF4-FFF2-40B4-BE49-F238E27FC236}">
                <a16:creationId xmlns:a16="http://schemas.microsoft.com/office/drawing/2014/main" id="{38332634-BB9F-4821-8E62-06AB662BCB2A}"/>
              </a:ext>
            </a:extLst>
          </p:cNvPr>
          <p:cNvSpPr>
            <a:spLocks noGrp="1"/>
          </p:cNvSpPr>
          <p:nvPr/>
        </p:nvSpPr>
        <p:spPr>
          <a:xfrm>
            <a:off x="3905250" y="8639175"/>
            <a:ext cx="95250" cy="95250"/>
          </a:xfrm>
          <a:prstGeom prst="ellipse">
            <a:avLst/>
          </a:prstGeom>
          <a:solidFill>
            <a:srgbClr val="E39418"/>
          </a:solidFill>
          <a:ln w="0">
            <a:noFill/>
            <a:prstDash val="solid"/>
          </a:ln>
        </p:spPr>
      </p:sp>
      <p:sp>
        <p:nvSpPr>
          <p:cNvPr id="30" name="visit-item-1">
            <a:extLst>
              <a:ext uri="{FF2B5EF4-FFF2-40B4-BE49-F238E27FC236}">
                <a16:creationId xmlns:a16="http://schemas.microsoft.com/office/drawing/2014/main" id="{159B7072-A11E-497A-BC35-7C0B4F8500A5}"/>
              </a:ext>
            </a:extLst>
          </p:cNvPr>
          <p:cNvSpPr>
            <a:spLocks noGrp="1"/>
          </p:cNvSpPr>
          <p:nvPr/>
        </p:nvSpPr>
        <p:spPr>
          <a:xfrm>
            <a:off x="4114800" y="8572500"/>
            <a:ext cx="2895600" cy="247650"/>
          </a:xfrm>
          <a:prstGeom prst="rect">
            <a:avLst/>
          </a:prstGeom>
          <a:noFill/>
          <a:ln w="0">
            <a:noFill/>
            <a:prstDash val="solid"/>
          </a:ln>
        </p:spPr>
        <p:txBody>
          <a:bodyPr wrap="square" lIns="0" tIns="0" rIns="0" bIns="0" anchor="t">
            <a:normAutofit/>
          </a:bodyPr>
          <a:lstStyle/>
          <a:p>
            <a:pPr algn="l">
              <a:defRPr sz="1163" b="1">
                <a:solidFill>
                  <a:srgbClr val="20352A"/>
                </a:solidFill>
                <a:latin typeface="Yu Gothic"/>
                <a:ea typeface="Yu Gothic"/>
                <a:cs typeface="Yu Gothic"/>
              </a:defRPr>
            </a:pPr>
            <a:r>
              <a:rPr sz="1163" b="1" dirty="0" err="1">
                <a:solidFill>
                  <a:srgbClr val="20352A"/>
                </a:solidFill>
                <a:latin typeface="Yu Gothic"/>
                <a:ea typeface="Yu Gothic"/>
                <a:cs typeface="Yu Gothic"/>
              </a:rPr>
              <a:t>職員同士の声のかけ方</a:t>
            </a:r>
            <a:endParaRPr sz="1163" b="1" dirty="0">
              <a:solidFill>
                <a:srgbClr val="20352A"/>
              </a:solidFill>
              <a:latin typeface="Yu Gothic"/>
              <a:ea typeface="Yu Gothic"/>
              <a:cs typeface="Yu Gothic"/>
            </a:endParaRPr>
          </a:p>
        </p:txBody>
      </p:sp>
      <p:sp>
        <p:nvSpPr>
          <p:cNvPr id="31" name="visit-dot-2">
            <a:extLst>
              <a:ext uri="{FF2B5EF4-FFF2-40B4-BE49-F238E27FC236}">
                <a16:creationId xmlns:a16="http://schemas.microsoft.com/office/drawing/2014/main" id="{4F6F394B-A607-4E8B-8FFE-C304173FFF98}"/>
              </a:ext>
            </a:extLst>
          </p:cNvPr>
          <p:cNvSpPr>
            <a:spLocks noGrp="1"/>
          </p:cNvSpPr>
          <p:nvPr/>
        </p:nvSpPr>
        <p:spPr>
          <a:xfrm>
            <a:off x="533400" y="9048750"/>
            <a:ext cx="95250" cy="95250"/>
          </a:xfrm>
          <a:prstGeom prst="ellipse">
            <a:avLst/>
          </a:prstGeom>
          <a:solidFill>
            <a:srgbClr val="52782D"/>
          </a:solidFill>
          <a:ln w="0">
            <a:noFill/>
            <a:prstDash val="solid"/>
          </a:ln>
        </p:spPr>
      </p:sp>
      <p:sp>
        <p:nvSpPr>
          <p:cNvPr id="32" name="visit-item-2">
            <a:extLst>
              <a:ext uri="{FF2B5EF4-FFF2-40B4-BE49-F238E27FC236}">
                <a16:creationId xmlns:a16="http://schemas.microsoft.com/office/drawing/2014/main" id="{EAD5FAC8-D0C2-4E69-9DB0-D5D4BA3CB955}"/>
              </a:ext>
            </a:extLst>
          </p:cNvPr>
          <p:cNvSpPr>
            <a:spLocks noGrp="1"/>
          </p:cNvSpPr>
          <p:nvPr/>
        </p:nvSpPr>
        <p:spPr>
          <a:xfrm>
            <a:off x="742950" y="8982075"/>
            <a:ext cx="2895600" cy="247650"/>
          </a:xfrm>
          <a:prstGeom prst="rect">
            <a:avLst/>
          </a:prstGeom>
          <a:noFill/>
          <a:ln w="0">
            <a:noFill/>
            <a:prstDash val="solid"/>
          </a:ln>
        </p:spPr>
        <p:txBody>
          <a:bodyPr wrap="square" lIns="0" tIns="0" rIns="0" bIns="0" anchor="t">
            <a:normAutofit/>
          </a:bodyPr>
          <a:lstStyle/>
          <a:p>
            <a:pPr algn="l">
              <a:defRPr sz="1163" b="1">
                <a:solidFill>
                  <a:srgbClr val="20352A"/>
                </a:solidFill>
                <a:latin typeface="Yu Gothic"/>
                <a:ea typeface="Yu Gothic"/>
                <a:cs typeface="Yu Gothic"/>
              </a:defRPr>
            </a:pPr>
            <a:r>
              <a:rPr sz="1163" b="1">
                <a:solidFill>
                  <a:srgbClr val="20352A"/>
                </a:solidFill>
                <a:latin typeface="Yu Gothic"/>
                <a:ea typeface="Yu Gothic"/>
                <a:cs typeface="Yu Gothic"/>
              </a:rPr>
              <a:t>保育室・園庭・休憩室</a:t>
            </a:r>
          </a:p>
        </p:txBody>
      </p:sp>
      <p:sp>
        <p:nvSpPr>
          <p:cNvPr id="33" name="visit-dot-3">
            <a:extLst>
              <a:ext uri="{FF2B5EF4-FFF2-40B4-BE49-F238E27FC236}">
                <a16:creationId xmlns:a16="http://schemas.microsoft.com/office/drawing/2014/main" id="{97CF8E30-BE47-472F-BFEB-9F80A56045D5}"/>
              </a:ext>
            </a:extLst>
          </p:cNvPr>
          <p:cNvSpPr>
            <a:spLocks noGrp="1"/>
          </p:cNvSpPr>
          <p:nvPr/>
        </p:nvSpPr>
        <p:spPr>
          <a:xfrm>
            <a:off x="3905250" y="9048750"/>
            <a:ext cx="95250" cy="95250"/>
          </a:xfrm>
          <a:prstGeom prst="ellipse">
            <a:avLst/>
          </a:prstGeom>
          <a:solidFill>
            <a:srgbClr val="E39418"/>
          </a:solidFill>
          <a:ln w="0">
            <a:noFill/>
            <a:prstDash val="solid"/>
          </a:ln>
        </p:spPr>
      </p:sp>
      <p:sp>
        <p:nvSpPr>
          <p:cNvPr id="34" name="visit-item-3">
            <a:extLst>
              <a:ext uri="{FF2B5EF4-FFF2-40B4-BE49-F238E27FC236}">
                <a16:creationId xmlns:a16="http://schemas.microsoft.com/office/drawing/2014/main" id="{8CB1EFFF-0084-4FF8-8F39-B0659B6C9E56}"/>
              </a:ext>
            </a:extLst>
          </p:cNvPr>
          <p:cNvSpPr>
            <a:spLocks noGrp="1"/>
          </p:cNvSpPr>
          <p:nvPr/>
        </p:nvSpPr>
        <p:spPr>
          <a:xfrm>
            <a:off x="4114800" y="8982075"/>
            <a:ext cx="2895600" cy="247650"/>
          </a:xfrm>
          <a:prstGeom prst="rect">
            <a:avLst/>
          </a:prstGeom>
          <a:noFill/>
          <a:ln w="0">
            <a:noFill/>
            <a:prstDash val="solid"/>
          </a:ln>
        </p:spPr>
        <p:txBody>
          <a:bodyPr wrap="square" lIns="0" tIns="0" rIns="0" bIns="0" anchor="t">
            <a:normAutofit/>
          </a:bodyPr>
          <a:lstStyle/>
          <a:p>
            <a:pPr algn="l">
              <a:defRPr sz="1163" b="1">
                <a:solidFill>
                  <a:srgbClr val="20352A"/>
                </a:solidFill>
                <a:latin typeface="Yu Gothic"/>
                <a:ea typeface="Yu Gothic"/>
                <a:cs typeface="Yu Gothic"/>
              </a:defRPr>
            </a:pPr>
            <a:r>
              <a:rPr sz="1163" b="1">
                <a:solidFill>
                  <a:srgbClr val="20352A"/>
                </a:solidFill>
                <a:latin typeface="Yu Gothic"/>
                <a:ea typeface="Yu Gothic"/>
                <a:cs typeface="Yu Gothic"/>
              </a:rPr>
              <a:t>記録・会議・園務環境</a:t>
            </a:r>
          </a:p>
        </p:txBody>
      </p:sp>
      <p:sp>
        <p:nvSpPr>
          <p:cNvPr id="35" name="visit-dot-4">
            <a:extLst>
              <a:ext uri="{FF2B5EF4-FFF2-40B4-BE49-F238E27FC236}">
                <a16:creationId xmlns:a16="http://schemas.microsoft.com/office/drawing/2014/main" id="{A6DD0C50-0621-4AA0-815E-B1D4C7AA41B8}"/>
              </a:ext>
            </a:extLst>
          </p:cNvPr>
          <p:cNvSpPr>
            <a:spLocks noGrp="1"/>
          </p:cNvSpPr>
          <p:nvPr/>
        </p:nvSpPr>
        <p:spPr>
          <a:xfrm>
            <a:off x="533400" y="9458325"/>
            <a:ext cx="95250" cy="95250"/>
          </a:xfrm>
          <a:prstGeom prst="ellipse">
            <a:avLst/>
          </a:prstGeom>
          <a:solidFill>
            <a:srgbClr val="52782D"/>
          </a:solidFill>
          <a:ln w="0">
            <a:noFill/>
            <a:prstDash val="solid"/>
          </a:ln>
        </p:spPr>
      </p:sp>
      <p:sp>
        <p:nvSpPr>
          <p:cNvPr id="36" name="visit-item-4">
            <a:extLst>
              <a:ext uri="{FF2B5EF4-FFF2-40B4-BE49-F238E27FC236}">
                <a16:creationId xmlns:a16="http://schemas.microsoft.com/office/drawing/2014/main" id="{C7FA5674-3CEF-4658-B849-A2D3BD5E2424}"/>
              </a:ext>
            </a:extLst>
          </p:cNvPr>
          <p:cNvSpPr>
            <a:spLocks noGrp="1"/>
          </p:cNvSpPr>
          <p:nvPr/>
        </p:nvSpPr>
        <p:spPr>
          <a:xfrm>
            <a:off x="742950" y="9391650"/>
            <a:ext cx="2895600" cy="247650"/>
          </a:xfrm>
          <a:prstGeom prst="rect">
            <a:avLst/>
          </a:prstGeom>
          <a:noFill/>
          <a:ln w="0">
            <a:noFill/>
            <a:prstDash val="solid"/>
          </a:ln>
        </p:spPr>
        <p:txBody>
          <a:bodyPr wrap="square" lIns="0" tIns="0" rIns="0" bIns="0" anchor="t">
            <a:normAutofit/>
          </a:bodyPr>
          <a:lstStyle/>
          <a:p>
            <a:pPr algn="l">
              <a:defRPr sz="1163" b="1">
                <a:solidFill>
                  <a:srgbClr val="20352A"/>
                </a:solidFill>
                <a:latin typeface="Yu Gothic"/>
                <a:ea typeface="Yu Gothic"/>
                <a:cs typeface="Yu Gothic"/>
              </a:defRPr>
            </a:pPr>
            <a:r>
              <a:rPr sz="1163" b="1">
                <a:solidFill>
                  <a:srgbClr val="20352A"/>
                </a:solidFill>
                <a:latin typeface="Yu Gothic"/>
                <a:ea typeface="Yu Gothic"/>
                <a:cs typeface="Yu Gothic"/>
              </a:rPr>
              <a:t>行事ではない普段の保育</a:t>
            </a:r>
          </a:p>
        </p:txBody>
      </p:sp>
      <p:sp>
        <p:nvSpPr>
          <p:cNvPr id="37" name="visit-dot-5">
            <a:extLst>
              <a:ext uri="{FF2B5EF4-FFF2-40B4-BE49-F238E27FC236}">
                <a16:creationId xmlns:a16="http://schemas.microsoft.com/office/drawing/2014/main" id="{2D872726-CB78-48F5-8525-43BAAB35F4CA}"/>
              </a:ext>
            </a:extLst>
          </p:cNvPr>
          <p:cNvSpPr>
            <a:spLocks noGrp="1"/>
          </p:cNvSpPr>
          <p:nvPr/>
        </p:nvSpPr>
        <p:spPr>
          <a:xfrm>
            <a:off x="3905250" y="9458325"/>
            <a:ext cx="95250" cy="95250"/>
          </a:xfrm>
          <a:prstGeom prst="ellipse">
            <a:avLst/>
          </a:prstGeom>
          <a:solidFill>
            <a:srgbClr val="E39418"/>
          </a:solidFill>
          <a:ln w="0">
            <a:noFill/>
            <a:prstDash val="solid"/>
          </a:ln>
        </p:spPr>
      </p:sp>
      <p:sp>
        <p:nvSpPr>
          <p:cNvPr id="38" name="visit-item-5">
            <a:extLst>
              <a:ext uri="{FF2B5EF4-FFF2-40B4-BE49-F238E27FC236}">
                <a16:creationId xmlns:a16="http://schemas.microsoft.com/office/drawing/2014/main" id="{FB8F0CE3-8785-43A7-96DE-7CA3C4564B68}"/>
              </a:ext>
            </a:extLst>
          </p:cNvPr>
          <p:cNvSpPr>
            <a:spLocks noGrp="1"/>
          </p:cNvSpPr>
          <p:nvPr/>
        </p:nvSpPr>
        <p:spPr>
          <a:xfrm>
            <a:off x="4114800" y="9391650"/>
            <a:ext cx="2895600" cy="247650"/>
          </a:xfrm>
          <a:prstGeom prst="rect">
            <a:avLst/>
          </a:prstGeom>
          <a:noFill/>
          <a:ln w="0">
            <a:noFill/>
            <a:prstDash val="solid"/>
          </a:ln>
        </p:spPr>
        <p:txBody>
          <a:bodyPr wrap="square" lIns="0" tIns="0" rIns="0" bIns="0" anchor="t">
            <a:normAutofit/>
          </a:bodyPr>
          <a:lstStyle/>
          <a:p>
            <a:pPr algn="l">
              <a:defRPr sz="1163" b="1">
                <a:solidFill>
                  <a:srgbClr val="20352A"/>
                </a:solidFill>
                <a:latin typeface="Yu Gothic"/>
                <a:ea typeface="Yu Gothic"/>
                <a:cs typeface="Yu Gothic"/>
              </a:defRPr>
            </a:pPr>
            <a:r>
              <a:rPr sz="1163" b="1">
                <a:solidFill>
                  <a:srgbClr val="20352A"/>
                </a:solidFill>
                <a:latin typeface="Yu Gothic"/>
                <a:ea typeface="Yu Gothic"/>
                <a:cs typeface="Yu Gothic"/>
              </a:rPr>
              <a:t>質問したときの答え方</a:t>
            </a:r>
          </a:p>
        </p:txBody>
      </p:sp>
    </p:spTree>
    <p:extLst>
      <p:ext uri="{BB962C8B-B14F-4D97-AF65-F5344CB8AC3E}">
        <p14:creationId xmlns:p14="http://schemas.microsoft.com/office/powerpoint/2010/main" val="8232686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2" name="back-top">
            <a:extLst>
              <a:ext uri="{FF2B5EF4-FFF2-40B4-BE49-F238E27FC236}">
                <a16:creationId xmlns:a16="http://schemas.microsoft.com/office/drawing/2014/main" id="{BB14EFA5-4A4F-4BA2-9238-3737A5F3A144}"/>
              </a:ext>
            </a:extLst>
          </p:cNvPr>
          <p:cNvSpPr>
            <a:spLocks noGrp="1"/>
          </p:cNvSpPr>
          <p:nvPr/>
        </p:nvSpPr>
        <p:spPr>
          <a:xfrm>
            <a:off x="0" y="0"/>
            <a:ext cx="7562850" cy="209550"/>
          </a:xfrm>
          <a:prstGeom prst="rect">
            <a:avLst/>
          </a:prstGeom>
          <a:solidFill>
            <a:srgbClr val="52782D"/>
          </a:solidFill>
          <a:ln w="0">
            <a:noFill/>
            <a:prstDash val="solid"/>
          </a:ln>
        </p:spPr>
      </p:sp>
      <p:pic>
        <p:nvPicPr>
          <p:cNvPr id="27" name="図 26"/>
          <p:cNvPicPr>
            <a:picLocks noChangeAspect="1"/>
          </p:cNvPicPr>
          <p:nvPr/>
        </p:nvPicPr>
        <p:blipFill>
          <a:blip r:embed="rId3"/>
          <a:stretch/>
        </p:blipFill>
        <p:spPr>
          <a:xfrm>
            <a:off x="2571750" y="814110"/>
            <a:ext cx="2419350" cy="1724580"/>
          </a:xfrm>
          <a:prstGeom prst="rect">
            <a:avLst/>
          </a:prstGeom>
        </p:spPr>
      </p:pic>
      <p:sp>
        <p:nvSpPr>
          <p:cNvPr id="3" name="back-title">
            <a:extLst>
              <a:ext uri="{FF2B5EF4-FFF2-40B4-BE49-F238E27FC236}">
                <a16:creationId xmlns:a16="http://schemas.microsoft.com/office/drawing/2014/main" id="{8B9964C2-09AB-4429-A310-D3D83E4A305C}"/>
              </a:ext>
            </a:extLst>
          </p:cNvPr>
          <p:cNvSpPr>
            <a:spLocks noGrp="1"/>
          </p:cNvSpPr>
          <p:nvPr/>
        </p:nvSpPr>
        <p:spPr>
          <a:xfrm>
            <a:off x="533400" y="2857500"/>
            <a:ext cx="6496050" cy="1428750"/>
          </a:xfrm>
          <a:prstGeom prst="rect">
            <a:avLst/>
          </a:prstGeom>
          <a:noFill/>
          <a:ln w="0">
            <a:noFill/>
            <a:prstDash val="solid"/>
          </a:ln>
        </p:spPr>
        <p:txBody>
          <a:bodyPr wrap="square" lIns="0" tIns="0" rIns="0" bIns="0" anchor="t">
            <a:normAutofit/>
          </a:bodyPr>
          <a:lstStyle/>
          <a:p>
            <a:pPr algn="ctr">
              <a:defRPr sz="3750" b="1">
                <a:solidFill>
                  <a:srgbClr val="20352A"/>
                </a:solidFill>
                <a:latin typeface="Yu Gothic"/>
                <a:ea typeface="Yu Gothic"/>
                <a:cs typeface="Yu Gothic"/>
              </a:defRPr>
            </a:pPr>
            <a:r>
              <a:rPr sz="3750" b="1" dirty="0" err="1">
                <a:solidFill>
                  <a:srgbClr val="20352A"/>
                </a:solidFill>
                <a:latin typeface="Yu Gothic"/>
                <a:ea typeface="Yu Gothic"/>
                <a:cs typeface="Yu Gothic"/>
              </a:rPr>
              <a:t>まずは、行事ではない</a:t>
            </a:r>
            <a:endParaRPr sz="3750" b="1" dirty="0">
              <a:solidFill>
                <a:srgbClr val="20352A"/>
              </a:solidFill>
              <a:latin typeface="Yu Gothic"/>
              <a:ea typeface="Yu Gothic"/>
              <a:cs typeface="Yu Gothic"/>
            </a:endParaRPr>
          </a:p>
          <a:p>
            <a:pPr algn="ctr">
              <a:defRPr sz="3750" b="1">
                <a:solidFill>
                  <a:srgbClr val="20352A"/>
                </a:solidFill>
                <a:latin typeface="Yu Gothic"/>
                <a:ea typeface="Yu Gothic"/>
                <a:cs typeface="Yu Gothic"/>
              </a:defRPr>
            </a:pPr>
            <a:r>
              <a:rPr sz="3750" b="1" dirty="0">
                <a:solidFill>
                  <a:srgbClr val="20352A"/>
                </a:solidFill>
                <a:latin typeface="Yu Gothic"/>
                <a:ea typeface="Yu Gothic"/>
                <a:cs typeface="Yu Gothic"/>
              </a:rPr>
              <a:t>“</a:t>
            </a:r>
            <a:r>
              <a:rPr sz="3750" b="1" dirty="0" err="1">
                <a:solidFill>
                  <a:srgbClr val="20352A"/>
                </a:solidFill>
                <a:latin typeface="Yu Gothic"/>
                <a:ea typeface="Yu Gothic"/>
                <a:cs typeface="Yu Gothic"/>
              </a:rPr>
              <a:t>普段の園”へ</a:t>
            </a:r>
            <a:r>
              <a:rPr sz="3750" b="1" dirty="0">
                <a:solidFill>
                  <a:srgbClr val="20352A"/>
                </a:solidFill>
                <a:latin typeface="Yu Gothic"/>
                <a:ea typeface="Yu Gothic"/>
                <a:cs typeface="Yu Gothic"/>
              </a:rPr>
              <a:t>。</a:t>
            </a:r>
          </a:p>
        </p:txBody>
      </p:sp>
      <p:sp>
        <p:nvSpPr>
          <p:cNvPr id="4" name="back-subtitle">
            <a:extLst>
              <a:ext uri="{FF2B5EF4-FFF2-40B4-BE49-F238E27FC236}">
                <a16:creationId xmlns:a16="http://schemas.microsoft.com/office/drawing/2014/main" id="{8ACEB9B2-D487-4340-8DE5-6D26947F43FA}"/>
              </a:ext>
            </a:extLst>
          </p:cNvPr>
          <p:cNvSpPr>
            <a:spLocks noGrp="1"/>
          </p:cNvSpPr>
          <p:nvPr/>
        </p:nvSpPr>
        <p:spPr>
          <a:xfrm>
            <a:off x="533400" y="4495800"/>
            <a:ext cx="6496050" cy="361950"/>
          </a:xfrm>
          <a:prstGeom prst="rect">
            <a:avLst/>
          </a:prstGeom>
          <a:noFill/>
          <a:ln w="0">
            <a:noFill/>
            <a:prstDash val="solid"/>
          </a:ln>
        </p:spPr>
        <p:txBody>
          <a:bodyPr wrap="square" lIns="0" tIns="0" rIns="0" bIns="0" anchor="t">
            <a:normAutofit/>
          </a:bodyPr>
          <a:lstStyle/>
          <a:p>
            <a:pPr algn="ctr">
              <a:defRPr sz="1500" b="0">
                <a:solidFill>
                  <a:srgbClr val="617067"/>
                </a:solidFill>
                <a:latin typeface="Yu Gothic"/>
                <a:ea typeface="Yu Gothic"/>
                <a:cs typeface="Yu Gothic"/>
              </a:defRPr>
            </a:pPr>
            <a:r>
              <a:rPr sz="1500" b="0" dirty="0" err="1">
                <a:solidFill>
                  <a:srgbClr val="617067"/>
                </a:solidFill>
                <a:latin typeface="Yu Gothic"/>
                <a:ea typeface="Yu Gothic"/>
                <a:cs typeface="Yu Gothic"/>
              </a:rPr>
              <a:t>子どもと職員のいつもの表情を</a:t>
            </a:r>
            <a:r>
              <a:rPr sz="1500" b="0" dirty="0">
                <a:solidFill>
                  <a:srgbClr val="617067"/>
                </a:solidFill>
                <a:latin typeface="Yu Gothic"/>
                <a:ea typeface="Yu Gothic"/>
                <a:cs typeface="Yu Gothic"/>
              </a:rPr>
              <a:t>、</a:t>
            </a:r>
            <a:r>
              <a:rPr lang="ja-JP" altLang="en-US" sz="1500" b="0" dirty="0">
                <a:solidFill>
                  <a:srgbClr val="617067"/>
                </a:solidFill>
                <a:latin typeface="Yu Gothic"/>
                <a:ea typeface="Yu Gothic"/>
                <a:cs typeface="Yu Gothic"/>
              </a:rPr>
              <a:t>ぜひ</a:t>
            </a:r>
            <a:r>
              <a:rPr sz="1500" b="0" dirty="0" err="1">
                <a:solidFill>
                  <a:srgbClr val="617067"/>
                </a:solidFill>
                <a:latin typeface="Yu Gothic"/>
                <a:ea typeface="Yu Gothic"/>
                <a:cs typeface="Yu Gothic"/>
              </a:rPr>
              <a:t>見に来てください</a:t>
            </a:r>
            <a:r>
              <a:rPr sz="1500" b="0" dirty="0">
                <a:solidFill>
                  <a:srgbClr val="617067"/>
                </a:solidFill>
                <a:latin typeface="Yu Gothic"/>
                <a:ea typeface="Yu Gothic"/>
                <a:cs typeface="Yu Gothic"/>
              </a:rPr>
              <a:t>。</a:t>
            </a:r>
          </a:p>
        </p:txBody>
      </p:sp>
      <p:sp>
        <p:nvSpPr>
          <p:cNvPr id="5" name="back-rule">
            <a:extLst>
              <a:ext uri="{FF2B5EF4-FFF2-40B4-BE49-F238E27FC236}">
                <a16:creationId xmlns:a16="http://schemas.microsoft.com/office/drawing/2014/main" id="{E1979B47-2BEA-4F92-91D9-F36A431BBE39}"/>
              </a:ext>
            </a:extLst>
          </p:cNvPr>
          <p:cNvSpPr>
            <a:spLocks noGrp="1"/>
          </p:cNvSpPr>
          <p:nvPr/>
        </p:nvSpPr>
        <p:spPr>
          <a:xfrm>
            <a:off x="533400" y="5219700"/>
            <a:ext cx="6496050" cy="38100"/>
          </a:xfrm>
          <a:prstGeom prst="rect">
            <a:avLst/>
          </a:prstGeom>
          <a:solidFill>
            <a:srgbClr val="E39418"/>
          </a:solidFill>
          <a:ln w="0">
            <a:noFill/>
            <a:prstDash val="solid"/>
          </a:ln>
        </p:spPr>
      </p:sp>
      <p:pic>
        <p:nvPicPr>
          <p:cNvPr id="31" name="図 30"/>
          <p:cNvPicPr>
            <a:picLocks noChangeAspect="1"/>
          </p:cNvPicPr>
          <p:nvPr/>
        </p:nvPicPr>
        <p:blipFill>
          <a:blip r:embed="rId4"/>
          <a:stretch/>
        </p:blipFill>
        <p:spPr>
          <a:xfrm>
            <a:off x="1123950" y="5619750"/>
            <a:ext cx="1181100" cy="1181100"/>
          </a:xfrm>
          <a:prstGeom prst="rect">
            <a:avLst/>
          </a:prstGeom>
        </p:spPr>
      </p:pic>
      <p:pic>
        <p:nvPicPr>
          <p:cNvPr id="32" name="図 31"/>
          <p:cNvPicPr>
            <a:picLocks noChangeAspect="1"/>
          </p:cNvPicPr>
          <p:nvPr/>
        </p:nvPicPr>
        <p:blipFill>
          <a:blip r:embed="rId5"/>
          <a:stretch/>
        </p:blipFill>
        <p:spPr>
          <a:xfrm>
            <a:off x="3186843" y="5619750"/>
            <a:ext cx="1170113" cy="1181100"/>
          </a:xfrm>
          <a:prstGeom prst="rect">
            <a:avLst/>
          </a:prstGeom>
        </p:spPr>
      </p:pic>
      <p:pic>
        <p:nvPicPr>
          <p:cNvPr id="33" name="図 32"/>
          <p:cNvPicPr>
            <a:picLocks noChangeAspect="1"/>
          </p:cNvPicPr>
          <p:nvPr/>
        </p:nvPicPr>
        <p:blipFill>
          <a:blip r:embed="rId6"/>
          <a:stretch/>
        </p:blipFill>
        <p:spPr>
          <a:xfrm>
            <a:off x="5311121" y="5619750"/>
            <a:ext cx="1036357" cy="1181100"/>
          </a:xfrm>
          <a:prstGeom prst="rect">
            <a:avLst/>
          </a:prstGeom>
        </p:spPr>
      </p:pic>
      <p:sp>
        <p:nvSpPr>
          <p:cNvPr id="9" name="qr-label-1">
            <a:extLst>
              <a:ext uri="{FF2B5EF4-FFF2-40B4-BE49-F238E27FC236}">
                <a16:creationId xmlns:a16="http://schemas.microsoft.com/office/drawing/2014/main" id="{C5259804-14A8-42B1-AA0D-FF0568C16FC3}"/>
              </a:ext>
            </a:extLst>
          </p:cNvPr>
          <p:cNvSpPr>
            <a:spLocks noGrp="1"/>
          </p:cNvSpPr>
          <p:nvPr/>
        </p:nvSpPr>
        <p:spPr>
          <a:xfrm>
            <a:off x="1123950" y="6953250"/>
            <a:ext cx="1181100" cy="228600"/>
          </a:xfrm>
          <a:prstGeom prst="rect">
            <a:avLst/>
          </a:prstGeom>
          <a:noFill/>
          <a:ln w="0">
            <a:noFill/>
            <a:prstDash val="solid"/>
          </a:ln>
        </p:spPr>
        <p:txBody>
          <a:bodyPr wrap="square" lIns="0" tIns="0" rIns="0" bIns="0" anchor="t">
            <a:normAutofit/>
          </a:bodyPr>
          <a:lstStyle/>
          <a:p>
            <a:pPr algn="ctr">
              <a:defRPr sz="975" b="1">
                <a:solidFill>
                  <a:srgbClr val="20352A"/>
                </a:solidFill>
                <a:latin typeface="Yu Gothic"/>
                <a:ea typeface="Yu Gothic"/>
                <a:cs typeface="Yu Gothic"/>
              </a:defRPr>
            </a:pPr>
            <a:r>
              <a:rPr sz="975" b="1">
                <a:solidFill>
                  <a:srgbClr val="20352A"/>
                </a:solidFill>
                <a:latin typeface="Yu Gothic"/>
                <a:ea typeface="Yu Gothic"/>
                <a:cs typeface="Yu Gothic"/>
              </a:rPr>
              <a:t>採用サイト</a:t>
            </a:r>
          </a:p>
        </p:txBody>
      </p:sp>
      <p:sp>
        <p:nvSpPr>
          <p:cNvPr id="10" name="qr-label-2">
            <a:extLst>
              <a:ext uri="{FF2B5EF4-FFF2-40B4-BE49-F238E27FC236}">
                <a16:creationId xmlns:a16="http://schemas.microsoft.com/office/drawing/2014/main" id="{FBA38324-56C6-4E0D-BAFF-A58DACB49CCA}"/>
              </a:ext>
            </a:extLst>
          </p:cNvPr>
          <p:cNvSpPr>
            <a:spLocks noGrp="1"/>
          </p:cNvSpPr>
          <p:nvPr/>
        </p:nvSpPr>
        <p:spPr>
          <a:xfrm>
            <a:off x="3181350" y="6953250"/>
            <a:ext cx="1181100" cy="228600"/>
          </a:xfrm>
          <a:prstGeom prst="rect">
            <a:avLst/>
          </a:prstGeom>
          <a:noFill/>
          <a:ln w="0">
            <a:noFill/>
            <a:prstDash val="solid"/>
          </a:ln>
        </p:spPr>
        <p:txBody>
          <a:bodyPr wrap="square" lIns="0" tIns="0" rIns="0" bIns="0" anchor="t">
            <a:normAutofit/>
          </a:bodyPr>
          <a:lstStyle/>
          <a:p>
            <a:pPr algn="ctr">
              <a:defRPr sz="975" b="1">
                <a:solidFill>
                  <a:srgbClr val="20352A"/>
                </a:solidFill>
                <a:latin typeface="Yu Gothic"/>
                <a:ea typeface="Yu Gothic"/>
                <a:cs typeface="Yu Gothic"/>
              </a:defRPr>
            </a:pPr>
            <a:r>
              <a:rPr sz="975" b="1">
                <a:solidFill>
                  <a:srgbClr val="20352A"/>
                </a:solidFill>
                <a:latin typeface="Yu Gothic"/>
                <a:ea typeface="Yu Gothic"/>
                <a:cs typeface="Yu Gothic"/>
              </a:rPr>
              <a:t>LINE</a:t>
            </a:r>
          </a:p>
        </p:txBody>
      </p:sp>
      <p:sp>
        <p:nvSpPr>
          <p:cNvPr id="11" name="qr-label-3">
            <a:extLst>
              <a:ext uri="{FF2B5EF4-FFF2-40B4-BE49-F238E27FC236}">
                <a16:creationId xmlns:a16="http://schemas.microsoft.com/office/drawing/2014/main" id="{C5C6AB37-D092-4A64-9C42-B59263E4973B}"/>
              </a:ext>
            </a:extLst>
          </p:cNvPr>
          <p:cNvSpPr>
            <a:spLocks noGrp="1"/>
          </p:cNvSpPr>
          <p:nvPr/>
        </p:nvSpPr>
        <p:spPr>
          <a:xfrm>
            <a:off x="5238750" y="6953250"/>
            <a:ext cx="1181100" cy="228600"/>
          </a:xfrm>
          <a:prstGeom prst="rect">
            <a:avLst/>
          </a:prstGeom>
          <a:noFill/>
          <a:ln w="0">
            <a:noFill/>
            <a:prstDash val="solid"/>
          </a:ln>
        </p:spPr>
        <p:txBody>
          <a:bodyPr wrap="square" lIns="0" tIns="0" rIns="0" bIns="0" anchor="t">
            <a:normAutofit/>
          </a:bodyPr>
          <a:lstStyle/>
          <a:p>
            <a:pPr algn="ctr">
              <a:defRPr sz="975" b="1">
                <a:solidFill>
                  <a:srgbClr val="20352A"/>
                </a:solidFill>
                <a:latin typeface="Yu Gothic"/>
                <a:ea typeface="Yu Gothic"/>
                <a:cs typeface="Yu Gothic"/>
              </a:defRPr>
            </a:pPr>
            <a:r>
              <a:rPr sz="975" b="1">
                <a:solidFill>
                  <a:srgbClr val="20352A"/>
                </a:solidFill>
                <a:latin typeface="Yu Gothic"/>
                <a:ea typeface="Yu Gothic"/>
                <a:cs typeface="Yu Gothic"/>
              </a:rPr>
              <a:t>Instagram</a:t>
            </a:r>
          </a:p>
        </p:txBody>
      </p:sp>
      <p:sp>
        <p:nvSpPr>
          <p:cNvPr id="12" name="contact-name-0">
            <a:extLst>
              <a:ext uri="{FF2B5EF4-FFF2-40B4-BE49-F238E27FC236}">
                <a16:creationId xmlns:a16="http://schemas.microsoft.com/office/drawing/2014/main" id="{8EFD864E-0F46-48AD-9550-69F191FD6801}"/>
              </a:ext>
            </a:extLst>
          </p:cNvPr>
          <p:cNvSpPr>
            <a:spLocks noGrp="1"/>
          </p:cNvSpPr>
          <p:nvPr/>
        </p:nvSpPr>
        <p:spPr>
          <a:xfrm>
            <a:off x="533400" y="7620000"/>
            <a:ext cx="2667000" cy="266700"/>
          </a:xfrm>
          <a:prstGeom prst="rect">
            <a:avLst/>
          </a:prstGeom>
          <a:noFill/>
          <a:ln w="0">
            <a:noFill/>
            <a:prstDash val="solid"/>
          </a:ln>
        </p:spPr>
        <p:txBody>
          <a:bodyPr wrap="square" lIns="0" tIns="0" rIns="0" bIns="0" anchor="t">
            <a:normAutofit/>
          </a:bodyPr>
          <a:lstStyle/>
          <a:p>
            <a:pPr algn="l">
              <a:defRPr sz="1125" b="1">
                <a:solidFill>
                  <a:srgbClr val="20352A"/>
                </a:solidFill>
                <a:latin typeface="Yu Gothic"/>
                <a:ea typeface="Yu Gothic"/>
                <a:cs typeface="Yu Gothic"/>
              </a:defRPr>
            </a:pPr>
            <a:r>
              <a:rPr sz="1125" b="1">
                <a:solidFill>
                  <a:srgbClr val="20352A"/>
                </a:solidFill>
                <a:latin typeface="Yu Gothic"/>
                <a:ea typeface="Yu Gothic"/>
                <a:cs typeface="Yu Gothic"/>
              </a:rPr>
              <a:t>緑が丘はぐみの杜保育園</a:t>
            </a:r>
          </a:p>
        </p:txBody>
      </p:sp>
      <p:sp>
        <p:nvSpPr>
          <p:cNvPr id="13" name="contact-phone-0">
            <a:extLst>
              <a:ext uri="{FF2B5EF4-FFF2-40B4-BE49-F238E27FC236}">
                <a16:creationId xmlns:a16="http://schemas.microsoft.com/office/drawing/2014/main" id="{1C28F977-255D-48AF-8C13-9271A1C35D40}"/>
              </a:ext>
            </a:extLst>
          </p:cNvPr>
          <p:cNvSpPr>
            <a:spLocks noGrp="1"/>
          </p:cNvSpPr>
          <p:nvPr/>
        </p:nvSpPr>
        <p:spPr>
          <a:xfrm>
            <a:off x="3409950" y="7620000"/>
            <a:ext cx="1371600" cy="266700"/>
          </a:xfrm>
          <a:prstGeom prst="rect">
            <a:avLst/>
          </a:prstGeom>
          <a:noFill/>
          <a:ln w="0">
            <a:noFill/>
            <a:prstDash val="solid"/>
          </a:ln>
        </p:spPr>
        <p:txBody>
          <a:bodyPr wrap="square" lIns="0" tIns="0" rIns="0" bIns="0" anchor="t">
            <a:normAutofit/>
          </a:bodyPr>
          <a:lstStyle/>
          <a:p>
            <a:pPr algn="l">
              <a:defRPr sz="1275" b="1">
                <a:solidFill>
                  <a:srgbClr val="52782D"/>
                </a:solidFill>
                <a:latin typeface="Yu Gothic"/>
                <a:ea typeface="Yu Gothic"/>
                <a:cs typeface="Yu Gothic"/>
              </a:defRPr>
            </a:pPr>
            <a:r>
              <a:rPr sz="1275" b="1">
                <a:solidFill>
                  <a:srgbClr val="52782D"/>
                </a:solidFill>
                <a:latin typeface="Yu Gothic"/>
                <a:ea typeface="Yu Gothic"/>
                <a:cs typeface="Yu Gothic"/>
              </a:rPr>
              <a:t>047-458-7005</a:t>
            </a:r>
          </a:p>
        </p:txBody>
      </p:sp>
      <p:sp>
        <p:nvSpPr>
          <p:cNvPr id="14" name="contact-address-0">
            <a:extLst>
              <a:ext uri="{FF2B5EF4-FFF2-40B4-BE49-F238E27FC236}">
                <a16:creationId xmlns:a16="http://schemas.microsoft.com/office/drawing/2014/main" id="{36F3163F-B8EA-42D7-A318-7DE7A6EBC881}"/>
              </a:ext>
            </a:extLst>
          </p:cNvPr>
          <p:cNvSpPr>
            <a:spLocks noGrp="1"/>
          </p:cNvSpPr>
          <p:nvPr/>
        </p:nvSpPr>
        <p:spPr>
          <a:xfrm>
            <a:off x="4895850" y="7620000"/>
            <a:ext cx="2133600" cy="266700"/>
          </a:xfrm>
          <a:prstGeom prst="rect">
            <a:avLst/>
          </a:prstGeom>
          <a:noFill/>
          <a:ln w="0">
            <a:noFill/>
            <a:prstDash val="solid"/>
          </a:ln>
        </p:spPr>
        <p:txBody>
          <a:bodyPr wrap="square" lIns="0" tIns="0" rIns="0" bIns="0" anchor="t">
            <a:normAutofit/>
          </a:bodyPr>
          <a:lstStyle/>
          <a:p>
            <a:pPr algn="r">
              <a:defRPr sz="1013" b="0">
                <a:solidFill>
                  <a:srgbClr val="617067"/>
                </a:solidFill>
                <a:latin typeface="Yu Gothic"/>
                <a:ea typeface="Yu Gothic"/>
                <a:cs typeface="Yu Gothic"/>
              </a:defRPr>
            </a:pPr>
            <a:r>
              <a:rPr sz="1013" b="0">
                <a:solidFill>
                  <a:srgbClr val="617067"/>
                </a:solidFill>
                <a:latin typeface="Yu Gothic"/>
                <a:ea typeface="Yu Gothic"/>
                <a:cs typeface="Yu Gothic"/>
              </a:rPr>
              <a:t>八千代市緑が丘西3-17</a:t>
            </a:r>
          </a:p>
        </p:txBody>
      </p:sp>
      <p:sp>
        <p:nvSpPr>
          <p:cNvPr id="15" name="contact-line-0">
            <a:extLst>
              <a:ext uri="{FF2B5EF4-FFF2-40B4-BE49-F238E27FC236}">
                <a16:creationId xmlns:a16="http://schemas.microsoft.com/office/drawing/2014/main" id="{8E9A0DA4-42BA-48C3-B9AA-FE3C467CD95A}"/>
              </a:ext>
            </a:extLst>
          </p:cNvPr>
          <p:cNvSpPr>
            <a:spLocks noGrp="1"/>
          </p:cNvSpPr>
          <p:nvPr/>
        </p:nvSpPr>
        <p:spPr>
          <a:xfrm>
            <a:off x="533400" y="8020050"/>
            <a:ext cx="6496050" cy="9525"/>
          </a:xfrm>
          <a:prstGeom prst="rect">
            <a:avLst/>
          </a:prstGeom>
          <a:solidFill>
            <a:srgbClr val="D8D5C7"/>
          </a:solidFill>
          <a:ln w="0">
            <a:noFill/>
            <a:prstDash val="solid"/>
          </a:ln>
        </p:spPr>
      </p:sp>
      <p:sp>
        <p:nvSpPr>
          <p:cNvPr id="16" name="contact-name-1">
            <a:extLst>
              <a:ext uri="{FF2B5EF4-FFF2-40B4-BE49-F238E27FC236}">
                <a16:creationId xmlns:a16="http://schemas.microsoft.com/office/drawing/2014/main" id="{5A0F82E0-A9A2-484F-96A5-FA10FF544A6C}"/>
              </a:ext>
            </a:extLst>
          </p:cNvPr>
          <p:cNvSpPr>
            <a:spLocks noGrp="1"/>
          </p:cNvSpPr>
          <p:nvPr/>
        </p:nvSpPr>
        <p:spPr>
          <a:xfrm>
            <a:off x="533400" y="8267700"/>
            <a:ext cx="2667000" cy="266700"/>
          </a:xfrm>
          <a:prstGeom prst="rect">
            <a:avLst/>
          </a:prstGeom>
          <a:noFill/>
          <a:ln w="0">
            <a:noFill/>
            <a:prstDash val="solid"/>
          </a:ln>
        </p:spPr>
        <p:txBody>
          <a:bodyPr wrap="square" lIns="0" tIns="0" rIns="0" bIns="0" anchor="t">
            <a:normAutofit/>
          </a:bodyPr>
          <a:lstStyle/>
          <a:p>
            <a:pPr algn="l">
              <a:defRPr sz="1125" b="1">
                <a:solidFill>
                  <a:srgbClr val="20352A"/>
                </a:solidFill>
                <a:latin typeface="Yu Gothic"/>
                <a:ea typeface="Yu Gothic"/>
                <a:cs typeface="Yu Gothic"/>
              </a:defRPr>
            </a:pPr>
            <a:r>
              <a:rPr sz="1125" b="1">
                <a:solidFill>
                  <a:srgbClr val="20352A"/>
                </a:solidFill>
                <a:latin typeface="Yu Gothic"/>
                <a:ea typeface="Yu Gothic"/>
                <a:cs typeface="Yu Gothic"/>
              </a:rPr>
              <a:t>ブレーメン実花こども園</a:t>
            </a:r>
          </a:p>
        </p:txBody>
      </p:sp>
      <p:sp>
        <p:nvSpPr>
          <p:cNvPr id="17" name="contact-phone-1">
            <a:extLst>
              <a:ext uri="{FF2B5EF4-FFF2-40B4-BE49-F238E27FC236}">
                <a16:creationId xmlns:a16="http://schemas.microsoft.com/office/drawing/2014/main" id="{6002D684-315C-481C-9376-78FF8670EB7C}"/>
              </a:ext>
            </a:extLst>
          </p:cNvPr>
          <p:cNvSpPr>
            <a:spLocks noGrp="1"/>
          </p:cNvSpPr>
          <p:nvPr/>
        </p:nvSpPr>
        <p:spPr>
          <a:xfrm>
            <a:off x="3409950" y="8267700"/>
            <a:ext cx="1371600" cy="266700"/>
          </a:xfrm>
          <a:prstGeom prst="rect">
            <a:avLst/>
          </a:prstGeom>
          <a:noFill/>
          <a:ln w="0">
            <a:noFill/>
            <a:prstDash val="solid"/>
          </a:ln>
        </p:spPr>
        <p:txBody>
          <a:bodyPr wrap="square" lIns="0" tIns="0" rIns="0" bIns="0" anchor="t">
            <a:normAutofit/>
          </a:bodyPr>
          <a:lstStyle/>
          <a:p>
            <a:pPr algn="l">
              <a:defRPr sz="1275" b="1">
                <a:solidFill>
                  <a:srgbClr val="52782D"/>
                </a:solidFill>
                <a:latin typeface="Yu Gothic"/>
                <a:ea typeface="Yu Gothic"/>
                <a:cs typeface="Yu Gothic"/>
              </a:defRPr>
            </a:pPr>
            <a:r>
              <a:rPr sz="1275" b="1">
                <a:solidFill>
                  <a:srgbClr val="52782D"/>
                </a:solidFill>
                <a:latin typeface="Yu Gothic"/>
                <a:ea typeface="Yu Gothic"/>
                <a:cs typeface="Yu Gothic"/>
              </a:rPr>
              <a:t>047-477-4141</a:t>
            </a:r>
          </a:p>
        </p:txBody>
      </p:sp>
      <p:sp>
        <p:nvSpPr>
          <p:cNvPr id="18" name="contact-address-1">
            <a:extLst>
              <a:ext uri="{FF2B5EF4-FFF2-40B4-BE49-F238E27FC236}">
                <a16:creationId xmlns:a16="http://schemas.microsoft.com/office/drawing/2014/main" id="{2E062AA8-247D-4457-9ABC-330751FD25B6}"/>
              </a:ext>
            </a:extLst>
          </p:cNvPr>
          <p:cNvSpPr>
            <a:spLocks noGrp="1"/>
          </p:cNvSpPr>
          <p:nvPr/>
        </p:nvSpPr>
        <p:spPr>
          <a:xfrm>
            <a:off x="4895850" y="8267700"/>
            <a:ext cx="2133600" cy="266700"/>
          </a:xfrm>
          <a:prstGeom prst="rect">
            <a:avLst/>
          </a:prstGeom>
          <a:noFill/>
          <a:ln w="0">
            <a:noFill/>
            <a:prstDash val="solid"/>
          </a:ln>
        </p:spPr>
        <p:txBody>
          <a:bodyPr wrap="square" lIns="0" tIns="0" rIns="0" bIns="0" anchor="t">
            <a:normAutofit/>
          </a:bodyPr>
          <a:lstStyle/>
          <a:p>
            <a:pPr algn="r">
              <a:defRPr sz="1013" b="0">
                <a:solidFill>
                  <a:srgbClr val="617067"/>
                </a:solidFill>
                <a:latin typeface="Yu Gothic"/>
                <a:ea typeface="Yu Gothic"/>
                <a:cs typeface="Yu Gothic"/>
              </a:defRPr>
            </a:pPr>
            <a:r>
              <a:rPr sz="1013" b="0">
                <a:solidFill>
                  <a:srgbClr val="617067"/>
                </a:solidFill>
                <a:latin typeface="Yu Gothic"/>
                <a:ea typeface="Yu Gothic"/>
                <a:cs typeface="Yu Gothic"/>
              </a:rPr>
              <a:t>習志野市東習志野6-7-2</a:t>
            </a:r>
          </a:p>
        </p:txBody>
      </p:sp>
      <p:sp>
        <p:nvSpPr>
          <p:cNvPr id="19" name="contact-line-1">
            <a:extLst>
              <a:ext uri="{FF2B5EF4-FFF2-40B4-BE49-F238E27FC236}">
                <a16:creationId xmlns:a16="http://schemas.microsoft.com/office/drawing/2014/main" id="{57AEA00E-C5AB-4407-84CF-BE809CE850C7}"/>
              </a:ext>
            </a:extLst>
          </p:cNvPr>
          <p:cNvSpPr>
            <a:spLocks noGrp="1"/>
          </p:cNvSpPr>
          <p:nvPr/>
        </p:nvSpPr>
        <p:spPr>
          <a:xfrm>
            <a:off x="533400" y="8667750"/>
            <a:ext cx="6496050" cy="9525"/>
          </a:xfrm>
          <a:prstGeom prst="rect">
            <a:avLst/>
          </a:prstGeom>
          <a:solidFill>
            <a:srgbClr val="D8D5C7"/>
          </a:solidFill>
          <a:ln w="0">
            <a:noFill/>
            <a:prstDash val="solid"/>
          </a:ln>
        </p:spPr>
      </p:sp>
      <p:sp>
        <p:nvSpPr>
          <p:cNvPr id="20" name="contact-name-2">
            <a:extLst>
              <a:ext uri="{FF2B5EF4-FFF2-40B4-BE49-F238E27FC236}">
                <a16:creationId xmlns:a16="http://schemas.microsoft.com/office/drawing/2014/main" id="{2FB500B1-366C-4828-B888-9EB23054FFAD}"/>
              </a:ext>
            </a:extLst>
          </p:cNvPr>
          <p:cNvSpPr>
            <a:spLocks noGrp="1"/>
          </p:cNvSpPr>
          <p:nvPr/>
        </p:nvSpPr>
        <p:spPr>
          <a:xfrm>
            <a:off x="533400" y="8915400"/>
            <a:ext cx="2667000" cy="266700"/>
          </a:xfrm>
          <a:prstGeom prst="rect">
            <a:avLst/>
          </a:prstGeom>
          <a:noFill/>
          <a:ln w="0">
            <a:noFill/>
            <a:prstDash val="solid"/>
          </a:ln>
        </p:spPr>
        <p:txBody>
          <a:bodyPr wrap="square" lIns="0" tIns="0" rIns="0" bIns="0" anchor="t">
            <a:normAutofit/>
          </a:bodyPr>
          <a:lstStyle/>
          <a:p>
            <a:pPr algn="l">
              <a:defRPr sz="1125" b="1">
                <a:solidFill>
                  <a:srgbClr val="20352A"/>
                </a:solidFill>
                <a:latin typeface="Yu Gothic"/>
                <a:ea typeface="Yu Gothic"/>
                <a:cs typeface="Yu Gothic"/>
              </a:defRPr>
            </a:pPr>
            <a:r>
              <a:rPr sz="1125" b="1">
                <a:solidFill>
                  <a:srgbClr val="20352A"/>
                </a:solidFill>
                <a:latin typeface="Yu Gothic"/>
                <a:ea typeface="Yu Gothic"/>
                <a:cs typeface="Yu Gothic"/>
              </a:rPr>
              <a:t>ブレーメン津田沼保育園</a:t>
            </a:r>
          </a:p>
        </p:txBody>
      </p:sp>
      <p:sp>
        <p:nvSpPr>
          <p:cNvPr id="21" name="contact-phone-2">
            <a:extLst>
              <a:ext uri="{FF2B5EF4-FFF2-40B4-BE49-F238E27FC236}">
                <a16:creationId xmlns:a16="http://schemas.microsoft.com/office/drawing/2014/main" id="{14BD5A2C-6C13-4843-A525-7069FA023321}"/>
              </a:ext>
            </a:extLst>
          </p:cNvPr>
          <p:cNvSpPr>
            <a:spLocks noGrp="1"/>
          </p:cNvSpPr>
          <p:nvPr/>
        </p:nvSpPr>
        <p:spPr>
          <a:xfrm>
            <a:off x="3409950" y="8915400"/>
            <a:ext cx="1371600" cy="266700"/>
          </a:xfrm>
          <a:prstGeom prst="rect">
            <a:avLst/>
          </a:prstGeom>
          <a:noFill/>
          <a:ln w="0">
            <a:noFill/>
            <a:prstDash val="solid"/>
          </a:ln>
        </p:spPr>
        <p:txBody>
          <a:bodyPr wrap="square" lIns="0" tIns="0" rIns="0" bIns="0" anchor="t">
            <a:normAutofit/>
          </a:bodyPr>
          <a:lstStyle/>
          <a:p>
            <a:pPr algn="l">
              <a:defRPr sz="1275" b="1">
                <a:solidFill>
                  <a:srgbClr val="52782D"/>
                </a:solidFill>
                <a:latin typeface="Yu Gothic"/>
                <a:ea typeface="Yu Gothic"/>
                <a:cs typeface="Yu Gothic"/>
              </a:defRPr>
            </a:pPr>
            <a:r>
              <a:rPr sz="1275" b="1">
                <a:solidFill>
                  <a:srgbClr val="52782D"/>
                </a:solidFill>
                <a:latin typeface="Yu Gothic"/>
                <a:ea typeface="Yu Gothic"/>
                <a:cs typeface="Yu Gothic"/>
              </a:rPr>
              <a:t>047-406-4433</a:t>
            </a:r>
          </a:p>
        </p:txBody>
      </p:sp>
      <p:sp>
        <p:nvSpPr>
          <p:cNvPr id="22" name="contact-address-2">
            <a:extLst>
              <a:ext uri="{FF2B5EF4-FFF2-40B4-BE49-F238E27FC236}">
                <a16:creationId xmlns:a16="http://schemas.microsoft.com/office/drawing/2014/main" id="{C5F08EAC-F190-4595-8908-747C29FE8FC7}"/>
              </a:ext>
            </a:extLst>
          </p:cNvPr>
          <p:cNvSpPr>
            <a:spLocks noGrp="1"/>
          </p:cNvSpPr>
          <p:nvPr/>
        </p:nvSpPr>
        <p:spPr>
          <a:xfrm>
            <a:off x="4895850" y="8915400"/>
            <a:ext cx="2133600" cy="266700"/>
          </a:xfrm>
          <a:prstGeom prst="rect">
            <a:avLst/>
          </a:prstGeom>
          <a:noFill/>
          <a:ln w="0">
            <a:noFill/>
            <a:prstDash val="solid"/>
          </a:ln>
        </p:spPr>
        <p:txBody>
          <a:bodyPr wrap="square" lIns="0" tIns="0" rIns="0" bIns="0" anchor="t">
            <a:normAutofit/>
          </a:bodyPr>
          <a:lstStyle/>
          <a:p>
            <a:pPr algn="r">
              <a:defRPr sz="1013" b="0">
                <a:solidFill>
                  <a:srgbClr val="617067"/>
                </a:solidFill>
                <a:latin typeface="Yu Gothic"/>
                <a:ea typeface="Yu Gothic"/>
                <a:cs typeface="Yu Gothic"/>
              </a:defRPr>
            </a:pPr>
            <a:r>
              <a:rPr sz="1013" b="0">
                <a:solidFill>
                  <a:srgbClr val="617067"/>
                </a:solidFill>
                <a:latin typeface="Yu Gothic"/>
                <a:ea typeface="Yu Gothic"/>
                <a:cs typeface="Yu Gothic"/>
              </a:rPr>
              <a:t>習志野市津田沼2-9-1</a:t>
            </a:r>
          </a:p>
        </p:txBody>
      </p:sp>
      <p:sp>
        <p:nvSpPr>
          <p:cNvPr id="23" name="back-footer">
            <a:extLst>
              <a:ext uri="{FF2B5EF4-FFF2-40B4-BE49-F238E27FC236}">
                <a16:creationId xmlns:a16="http://schemas.microsoft.com/office/drawing/2014/main" id="{8599731B-5569-4875-988A-357553B61046}"/>
              </a:ext>
            </a:extLst>
          </p:cNvPr>
          <p:cNvSpPr>
            <a:spLocks noGrp="1"/>
          </p:cNvSpPr>
          <p:nvPr/>
        </p:nvSpPr>
        <p:spPr>
          <a:xfrm>
            <a:off x="0" y="9658350"/>
            <a:ext cx="7562850" cy="1038225"/>
          </a:xfrm>
          <a:prstGeom prst="rect">
            <a:avLst/>
          </a:prstGeom>
          <a:solidFill>
            <a:srgbClr val="294B2B"/>
          </a:solidFill>
          <a:ln w="0">
            <a:noFill/>
            <a:prstDash val="solid"/>
          </a:ln>
        </p:spPr>
      </p:sp>
      <p:sp>
        <p:nvSpPr>
          <p:cNvPr id="24" name="back-corporation">
            <a:extLst>
              <a:ext uri="{FF2B5EF4-FFF2-40B4-BE49-F238E27FC236}">
                <a16:creationId xmlns:a16="http://schemas.microsoft.com/office/drawing/2014/main" id="{CAB2D183-700E-4C6F-BE55-C3459D3D9CA2}"/>
              </a:ext>
            </a:extLst>
          </p:cNvPr>
          <p:cNvSpPr>
            <a:spLocks noGrp="1"/>
          </p:cNvSpPr>
          <p:nvPr/>
        </p:nvSpPr>
        <p:spPr>
          <a:xfrm>
            <a:off x="533400" y="9925050"/>
            <a:ext cx="6496050" cy="266700"/>
          </a:xfrm>
          <a:prstGeom prst="rect">
            <a:avLst/>
          </a:prstGeom>
          <a:noFill/>
          <a:ln w="0">
            <a:noFill/>
            <a:prstDash val="solid"/>
          </a:ln>
        </p:spPr>
        <p:txBody>
          <a:bodyPr wrap="square" lIns="0" tIns="0" rIns="0" bIns="0" anchor="t">
            <a:normAutofit/>
          </a:bodyPr>
          <a:lstStyle/>
          <a:p>
            <a:pPr algn="ctr">
              <a:defRPr sz="1350" b="1">
                <a:solidFill>
                  <a:srgbClr val="FFFFFF"/>
                </a:solidFill>
                <a:latin typeface="Yu Gothic"/>
                <a:ea typeface="Yu Gothic"/>
                <a:cs typeface="Yu Gothic"/>
              </a:defRPr>
            </a:pPr>
            <a:r>
              <a:rPr sz="1350" b="1">
                <a:solidFill>
                  <a:srgbClr val="FFFFFF"/>
                </a:solidFill>
                <a:latin typeface="Yu Gothic"/>
                <a:ea typeface="Yu Gothic"/>
                <a:cs typeface="Yu Gothic"/>
              </a:rPr>
              <a:t>社会福祉法人 八千代美香会｜こども事業部</a:t>
            </a:r>
          </a:p>
        </p:txBody>
      </p:sp>
      <p:sp>
        <p:nvSpPr>
          <p:cNvPr id="25" name="back-source">
            <a:extLst>
              <a:ext uri="{FF2B5EF4-FFF2-40B4-BE49-F238E27FC236}">
                <a16:creationId xmlns:a16="http://schemas.microsoft.com/office/drawing/2014/main" id="{F9F0DF26-4200-4065-ADF5-5069EC0E040C}"/>
              </a:ext>
            </a:extLst>
          </p:cNvPr>
          <p:cNvSpPr>
            <a:spLocks noGrp="1"/>
          </p:cNvSpPr>
          <p:nvPr/>
        </p:nvSpPr>
        <p:spPr>
          <a:xfrm>
            <a:off x="533400" y="10306050"/>
            <a:ext cx="6496050" cy="171450"/>
          </a:xfrm>
          <a:prstGeom prst="rect">
            <a:avLst/>
          </a:prstGeom>
          <a:noFill/>
          <a:ln w="0">
            <a:noFill/>
            <a:prstDash val="solid"/>
          </a:ln>
        </p:spPr>
        <p:txBody>
          <a:bodyPr wrap="square" lIns="0" tIns="0" rIns="0" bIns="0" anchor="t">
            <a:normAutofit/>
          </a:bodyPr>
          <a:lstStyle/>
          <a:p>
            <a:pPr algn="ctr">
              <a:defRPr sz="750" b="0">
                <a:solidFill>
                  <a:srgbClr val="DDEBC4"/>
                </a:solidFill>
                <a:latin typeface="Yu Gothic"/>
                <a:ea typeface="Yu Gothic"/>
                <a:cs typeface="Yu Gothic"/>
              </a:defRPr>
            </a:pPr>
            <a:r>
              <a:rPr sz="750" b="0">
                <a:solidFill>
                  <a:srgbClr val="DDEBC4"/>
                </a:solidFill>
                <a:latin typeface="Yu Gothic"/>
                <a:ea typeface="Yu Gothic"/>
                <a:cs typeface="Yu Gothic"/>
              </a:rPr>
              <a:t>2027年4月採用 新卒採用案内｜法人公式採用サイト・各園公式ページ・求人票を基に作成</a:t>
            </a:r>
          </a:p>
        </p:txBody>
      </p:sp>
    </p:spTree>
    <p:extLst>
      <p:ext uri="{BB962C8B-B14F-4D97-AF65-F5344CB8AC3E}">
        <p14:creationId xmlns:p14="http://schemas.microsoft.com/office/powerpoint/2010/main" val="355307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16" name="top-accent">
            <a:extLst>
              <a:ext uri="{FF2B5EF4-FFF2-40B4-BE49-F238E27FC236}">
                <a16:creationId xmlns:a16="http://schemas.microsoft.com/office/drawing/2014/main" id="{FA37718C-4EB1-421B-B9A9-1B05BDA6FC54}"/>
              </a:ext>
            </a:extLst>
          </p:cNvPr>
          <p:cNvSpPr>
            <a:spLocks noGrp="1"/>
          </p:cNvSpPr>
          <p:nvPr/>
        </p:nvSpPr>
        <p:spPr>
          <a:xfrm>
            <a:off x="0" y="0"/>
            <a:ext cx="7562850" cy="209550"/>
          </a:xfrm>
          <a:prstGeom prst="rect">
            <a:avLst/>
          </a:prstGeom>
          <a:solidFill>
            <a:srgbClr val="E98978"/>
          </a:solidFill>
          <a:ln w="0">
            <a:noFill/>
            <a:prstDash val="solid"/>
          </a:ln>
        </p:spPr>
      </p:sp>
      <p:sp>
        <p:nvSpPr>
          <p:cNvPr id="2" name="section-label">
            <a:extLst>
              <a:ext uri="{FF2B5EF4-FFF2-40B4-BE49-F238E27FC236}">
                <a16:creationId xmlns:a16="http://schemas.microsoft.com/office/drawing/2014/main" id="{D090F369-BB79-42A7-821E-867FE57AA59E}"/>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E98978"/>
                </a:solidFill>
                <a:latin typeface="Yu Gothic"/>
                <a:ea typeface="Yu Gothic"/>
                <a:cs typeface="Yu Gothic"/>
              </a:defRPr>
            </a:pPr>
            <a:r>
              <a:rPr sz="975" b="1">
                <a:solidFill>
                  <a:srgbClr val="E98978"/>
                </a:solidFill>
                <a:latin typeface="Yu Gothic"/>
                <a:ea typeface="Yu Gothic"/>
                <a:cs typeface="Yu Gothic"/>
              </a:rPr>
              <a:t>EVERYDAY CARE</a:t>
            </a:r>
          </a:p>
        </p:txBody>
      </p:sp>
      <p:sp>
        <p:nvSpPr>
          <p:cNvPr id="3" name="header-dot">
            <a:extLst>
              <a:ext uri="{FF2B5EF4-FFF2-40B4-BE49-F238E27FC236}">
                <a16:creationId xmlns:a16="http://schemas.microsoft.com/office/drawing/2014/main" id="{A6243889-3E37-445F-8E21-79D80814F596}"/>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A572A2FE-8338-4BFD-B16F-2F2D72CEB859}"/>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65FE3935-D352-4E29-9FEE-9CC1644EE4DF}"/>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8A526284-8205-401D-903A-DD8D78FBC2C8}"/>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04</a:t>
            </a:r>
          </a:p>
        </p:txBody>
      </p:sp>
      <p:sp>
        <p:nvSpPr>
          <p:cNvPr id="7" name="title-color-field">
            <a:extLst>
              <a:ext uri="{FF2B5EF4-FFF2-40B4-BE49-F238E27FC236}">
                <a16:creationId xmlns:a16="http://schemas.microsoft.com/office/drawing/2014/main" id="{9938C035-B262-4563-AE07-6CCCECFF74B3}"/>
              </a:ext>
            </a:extLst>
          </p:cNvPr>
          <p:cNvSpPr>
            <a:spLocks noGrp="1"/>
          </p:cNvSpPr>
          <p:nvPr/>
        </p:nvSpPr>
        <p:spPr>
          <a:xfrm>
            <a:off x="400050" y="781050"/>
            <a:ext cx="6762750" cy="1752600"/>
          </a:xfrm>
          <a:prstGeom prst="roundRect">
            <a:avLst>
              <a:gd name="adj" fmla="val 4348"/>
            </a:avLst>
          </a:prstGeom>
          <a:solidFill>
            <a:srgbClr val="E98978"/>
          </a:solidFill>
          <a:ln w="0">
            <a:noFill/>
            <a:prstDash val="solid"/>
          </a:ln>
        </p:spPr>
      </p:sp>
      <p:sp>
        <p:nvSpPr>
          <p:cNvPr id="8" name="heading-bar-left">
            <a:extLst>
              <a:ext uri="{FF2B5EF4-FFF2-40B4-BE49-F238E27FC236}">
                <a16:creationId xmlns:a16="http://schemas.microsoft.com/office/drawing/2014/main" id="{1186A27E-18E0-4AFC-B340-B02328B0E03F}"/>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6FF6DC45-B39A-4537-8198-AED9318D18D2}"/>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C616B9F0-711D-4D65-9AE1-104520E3FCCD}"/>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4D8C812A-656A-45A3-9C10-CFB444827D33}"/>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D127DD62-5CEE-49B2-9FB9-8712775912C8}"/>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375" b="1">
                <a:solidFill>
                  <a:srgbClr val="FFFFFF"/>
                </a:solidFill>
                <a:latin typeface="Yu Gothic"/>
                <a:ea typeface="Yu Gothic"/>
                <a:cs typeface="Yu Gothic"/>
              </a:defRPr>
            </a:pPr>
            <a:r>
              <a:rPr sz="3375" b="1">
                <a:solidFill>
                  <a:srgbClr val="FFFFFF"/>
                </a:solidFill>
                <a:latin typeface="Yu Gothic"/>
                <a:ea typeface="Yu Gothic"/>
                <a:cs typeface="Yu Gothic"/>
              </a:rPr>
              <a:t>何気ない一日が、</a:t>
            </a:r>
          </a:p>
          <a:p>
            <a:pPr algn="ctr">
              <a:defRPr sz="3375" b="1">
                <a:solidFill>
                  <a:srgbClr val="FFFFFF"/>
                </a:solidFill>
                <a:latin typeface="Yu Gothic"/>
                <a:ea typeface="Yu Gothic"/>
                <a:cs typeface="Yu Gothic"/>
              </a:defRPr>
            </a:pPr>
            <a:r>
              <a:rPr sz="3375" b="1">
                <a:solidFill>
                  <a:srgbClr val="FFFFFF"/>
                </a:solidFill>
                <a:latin typeface="Yu Gothic"/>
                <a:ea typeface="Yu Gothic"/>
                <a:cs typeface="Yu Gothic"/>
              </a:rPr>
              <a:t>いちばん豊かだ。</a:t>
            </a:r>
          </a:p>
        </p:txBody>
      </p:sp>
      <p:sp>
        <p:nvSpPr>
          <p:cNvPr id="13" name="slide-subtitle">
            <a:extLst>
              <a:ext uri="{FF2B5EF4-FFF2-40B4-BE49-F238E27FC236}">
                <a16:creationId xmlns:a16="http://schemas.microsoft.com/office/drawing/2014/main" id="{55717B35-8673-40D3-A550-A9A8A958F061}"/>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食事・身支度・遊び・保護者との対話まで、すべてが保育</a:t>
            </a:r>
          </a:p>
        </p:txBody>
      </p:sp>
      <p:sp>
        <p:nvSpPr>
          <p:cNvPr id="14" name="title-rule">
            <a:extLst>
              <a:ext uri="{FF2B5EF4-FFF2-40B4-BE49-F238E27FC236}">
                <a16:creationId xmlns:a16="http://schemas.microsoft.com/office/drawing/2014/main" id="{BA19DE75-27BA-4599-8734-784ED742732C}"/>
              </a:ext>
            </a:extLst>
          </p:cNvPr>
          <p:cNvSpPr>
            <a:spLocks noGrp="1"/>
          </p:cNvSpPr>
          <p:nvPr/>
        </p:nvSpPr>
        <p:spPr>
          <a:xfrm>
            <a:off x="533400" y="2667000"/>
            <a:ext cx="6496050" cy="57150"/>
          </a:xfrm>
          <a:prstGeom prst="rect">
            <a:avLst/>
          </a:prstGeom>
          <a:solidFill>
            <a:srgbClr val="E98978"/>
          </a:solidFill>
          <a:ln w="0">
            <a:noFill/>
            <a:prstDash val="solid"/>
          </a:ln>
        </p:spPr>
      </p:sp>
      <p:sp>
        <p:nvSpPr>
          <p:cNvPr id="15" name="title-rule-highlight">
            <a:extLst>
              <a:ext uri="{FF2B5EF4-FFF2-40B4-BE49-F238E27FC236}">
                <a16:creationId xmlns:a16="http://schemas.microsoft.com/office/drawing/2014/main" id="{497BDF63-5BB7-440F-908C-F8CBB0CB0EFB}"/>
              </a:ext>
            </a:extLst>
          </p:cNvPr>
          <p:cNvSpPr>
            <a:spLocks noGrp="1"/>
          </p:cNvSpPr>
          <p:nvPr/>
        </p:nvSpPr>
        <p:spPr>
          <a:xfrm>
            <a:off x="2343150" y="2667000"/>
            <a:ext cx="2876550" cy="57150"/>
          </a:xfrm>
          <a:prstGeom prst="rect">
            <a:avLst/>
          </a:prstGeom>
          <a:solidFill>
            <a:srgbClr val="E39418"/>
          </a:solidFill>
          <a:ln w="0">
            <a:noFill/>
            <a:prstDash val="solid"/>
          </a:ln>
        </p:spPr>
      </p:sp>
      <p:pic>
        <p:nvPicPr>
          <p:cNvPr id="52" name="図 51"/>
          <p:cNvPicPr>
            <a:picLocks noChangeAspect="1"/>
          </p:cNvPicPr>
          <p:nvPr/>
        </p:nvPicPr>
        <p:blipFill>
          <a:blip r:embed="rId3"/>
          <a:srcRect l="3699" r="3699"/>
          <a:stretch>
            <a:fillRect/>
          </a:stretch>
        </p:blipFill>
        <p:spPr>
          <a:xfrm>
            <a:off x="533400" y="3048000"/>
            <a:ext cx="3028950" cy="2457450"/>
          </a:xfrm>
          <a:prstGeom prst="roundRect">
            <a:avLst>
              <a:gd name="adj" fmla="val 6202"/>
            </a:avLst>
          </a:prstGeom>
        </p:spPr>
      </p:pic>
      <p:pic>
        <p:nvPicPr>
          <p:cNvPr id="53" name="図 52"/>
          <p:cNvPicPr>
            <a:picLocks noChangeAspect="1"/>
          </p:cNvPicPr>
          <p:nvPr/>
        </p:nvPicPr>
        <p:blipFill>
          <a:blip r:embed="rId4"/>
          <a:srcRect l="539" r="539"/>
          <a:stretch>
            <a:fillRect/>
          </a:stretch>
        </p:blipFill>
        <p:spPr>
          <a:xfrm>
            <a:off x="3790950" y="3048000"/>
            <a:ext cx="3238500" cy="2457450"/>
          </a:xfrm>
          <a:prstGeom prst="roundRect">
            <a:avLst>
              <a:gd name="adj" fmla="val 6202"/>
            </a:avLst>
          </a:prstGeom>
        </p:spPr>
      </p:pic>
      <p:sp>
        <p:nvSpPr>
          <p:cNvPr id="18" name="moment-no-0">
            <a:extLst>
              <a:ext uri="{FF2B5EF4-FFF2-40B4-BE49-F238E27FC236}">
                <a16:creationId xmlns:a16="http://schemas.microsoft.com/office/drawing/2014/main" id="{BE679B0B-43B2-4C0C-8A1D-1220F36889A8}"/>
              </a:ext>
            </a:extLst>
          </p:cNvPr>
          <p:cNvSpPr>
            <a:spLocks noGrp="1"/>
          </p:cNvSpPr>
          <p:nvPr/>
        </p:nvSpPr>
        <p:spPr>
          <a:xfrm>
            <a:off x="533400" y="5962650"/>
            <a:ext cx="457200" cy="381000"/>
          </a:xfrm>
          <a:prstGeom prst="rect">
            <a:avLst/>
          </a:prstGeom>
          <a:noFill/>
          <a:ln w="0">
            <a:noFill/>
            <a:prstDash val="solid"/>
          </a:ln>
        </p:spPr>
        <p:txBody>
          <a:bodyPr wrap="square" lIns="0" tIns="0" rIns="0" bIns="0" anchor="t">
            <a:normAutofit/>
          </a:bodyPr>
          <a:lstStyle/>
          <a:p>
            <a:pPr algn="l">
              <a:defRPr sz="1875" b="1">
                <a:solidFill>
                  <a:srgbClr val="52782D"/>
                </a:solidFill>
                <a:latin typeface="Yu Gothic"/>
                <a:ea typeface="Yu Gothic"/>
                <a:cs typeface="Yu Gothic"/>
              </a:defRPr>
            </a:pPr>
            <a:r>
              <a:rPr sz="1875" b="1">
                <a:solidFill>
                  <a:srgbClr val="52782D"/>
                </a:solidFill>
                <a:latin typeface="Yu Gothic"/>
                <a:ea typeface="Yu Gothic"/>
                <a:cs typeface="Yu Gothic"/>
              </a:rPr>
              <a:t>01</a:t>
            </a:r>
          </a:p>
        </p:txBody>
      </p:sp>
      <p:sp>
        <p:nvSpPr>
          <p:cNvPr id="19" name="moment-head-0">
            <a:extLst>
              <a:ext uri="{FF2B5EF4-FFF2-40B4-BE49-F238E27FC236}">
                <a16:creationId xmlns:a16="http://schemas.microsoft.com/office/drawing/2014/main" id="{21599C6E-31D5-401F-9397-F58843EB1101}"/>
              </a:ext>
            </a:extLst>
          </p:cNvPr>
          <p:cNvSpPr>
            <a:spLocks noGrp="1"/>
          </p:cNvSpPr>
          <p:nvPr/>
        </p:nvSpPr>
        <p:spPr>
          <a:xfrm>
            <a:off x="1143000" y="5981700"/>
            <a:ext cx="857250" cy="285750"/>
          </a:xfrm>
          <a:prstGeom prst="rect">
            <a:avLst/>
          </a:prstGeom>
          <a:noFill/>
          <a:ln w="0">
            <a:noFill/>
            <a:prstDash val="solid"/>
          </a:ln>
        </p:spPr>
        <p:txBody>
          <a:bodyPr wrap="square" lIns="0" tIns="0" rIns="0" bIns="0" anchor="t">
            <a:normAutofit/>
          </a:bodyPr>
          <a:lstStyle/>
          <a:p>
            <a:pPr algn="l">
              <a:defRPr sz="1350" b="1">
                <a:solidFill>
                  <a:srgbClr val="20352A"/>
                </a:solidFill>
                <a:latin typeface="Yu Gothic"/>
                <a:ea typeface="Yu Gothic"/>
                <a:cs typeface="Yu Gothic"/>
              </a:defRPr>
            </a:pPr>
            <a:r>
              <a:rPr sz="1350" b="1">
                <a:solidFill>
                  <a:srgbClr val="20352A"/>
                </a:solidFill>
                <a:latin typeface="Yu Gothic"/>
                <a:ea typeface="Yu Gothic"/>
                <a:cs typeface="Yu Gothic"/>
              </a:rPr>
              <a:t>食事</a:t>
            </a:r>
          </a:p>
        </p:txBody>
      </p:sp>
      <p:sp>
        <p:nvSpPr>
          <p:cNvPr id="20" name="moment-body-0">
            <a:extLst>
              <a:ext uri="{FF2B5EF4-FFF2-40B4-BE49-F238E27FC236}">
                <a16:creationId xmlns:a16="http://schemas.microsoft.com/office/drawing/2014/main" id="{B05CAA14-63DD-4D22-92FE-DF20FD62E302}"/>
              </a:ext>
            </a:extLst>
          </p:cNvPr>
          <p:cNvSpPr>
            <a:spLocks noGrp="1"/>
          </p:cNvSpPr>
          <p:nvPr/>
        </p:nvSpPr>
        <p:spPr>
          <a:xfrm>
            <a:off x="2057400" y="5962650"/>
            <a:ext cx="4972050" cy="5143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「食べさせる」だけでなく、香り、温度、食具の使い方、自分で選ぶ気持ちまで見る。</a:t>
            </a:r>
          </a:p>
        </p:txBody>
      </p:sp>
      <p:sp>
        <p:nvSpPr>
          <p:cNvPr id="21" name="moment-line-0">
            <a:extLst>
              <a:ext uri="{FF2B5EF4-FFF2-40B4-BE49-F238E27FC236}">
                <a16:creationId xmlns:a16="http://schemas.microsoft.com/office/drawing/2014/main" id="{4996951C-3DEA-46A1-B923-46075FA18C04}"/>
              </a:ext>
            </a:extLst>
          </p:cNvPr>
          <p:cNvSpPr>
            <a:spLocks noGrp="1"/>
          </p:cNvSpPr>
          <p:nvPr/>
        </p:nvSpPr>
        <p:spPr>
          <a:xfrm>
            <a:off x="1143000" y="6553200"/>
            <a:ext cx="5886450" cy="9525"/>
          </a:xfrm>
          <a:prstGeom prst="rect">
            <a:avLst/>
          </a:prstGeom>
          <a:solidFill>
            <a:srgbClr val="D8D5C7"/>
          </a:solidFill>
          <a:ln w="0">
            <a:noFill/>
            <a:prstDash val="solid"/>
          </a:ln>
        </p:spPr>
      </p:sp>
      <p:sp>
        <p:nvSpPr>
          <p:cNvPr id="22" name="moment-no-1">
            <a:extLst>
              <a:ext uri="{FF2B5EF4-FFF2-40B4-BE49-F238E27FC236}">
                <a16:creationId xmlns:a16="http://schemas.microsoft.com/office/drawing/2014/main" id="{77267814-DB99-46D7-8CB9-8BE654ABB2D4}"/>
              </a:ext>
            </a:extLst>
          </p:cNvPr>
          <p:cNvSpPr>
            <a:spLocks noGrp="1"/>
          </p:cNvSpPr>
          <p:nvPr/>
        </p:nvSpPr>
        <p:spPr>
          <a:xfrm>
            <a:off x="533400" y="6705600"/>
            <a:ext cx="457200" cy="381000"/>
          </a:xfrm>
          <a:prstGeom prst="rect">
            <a:avLst/>
          </a:prstGeom>
          <a:noFill/>
          <a:ln w="0">
            <a:noFill/>
            <a:prstDash val="solid"/>
          </a:ln>
        </p:spPr>
        <p:txBody>
          <a:bodyPr wrap="square" lIns="0" tIns="0" rIns="0" bIns="0" anchor="t">
            <a:normAutofit/>
          </a:bodyPr>
          <a:lstStyle/>
          <a:p>
            <a:pPr algn="l">
              <a:defRPr sz="1875" b="1">
                <a:solidFill>
                  <a:srgbClr val="E98978"/>
                </a:solidFill>
                <a:latin typeface="Yu Gothic"/>
                <a:ea typeface="Yu Gothic"/>
                <a:cs typeface="Yu Gothic"/>
              </a:defRPr>
            </a:pPr>
            <a:r>
              <a:rPr sz="1875" b="1">
                <a:solidFill>
                  <a:srgbClr val="E98978"/>
                </a:solidFill>
                <a:latin typeface="Yu Gothic"/>
                <a:ea typeface="Yu Gothic"/>
                <a:cs typeface="Yu Gothic"/>
              </a:rPr>
              <a:t>02</a:t>
            </a:r>
          </a:p>
        </p:txBody>
      </p:sp>
      <p:sp>
        <p:nvSpPr>
          <p:cNvPr id="23" name="moment-head-1">
            <a:extLst>
              <a:ext uri="{FF2B5EF4-FFF2-40B4-BE49-F238E27FC236}">
                <a16:creationId xmlns:a16="http://schemas.microsoft.com/office/drawing/2014/main" id="{9E4A5CD6-19DC-4CAC-BB62-C5D9F91C5520}"/>
              </a:ext>
            </a:extLst>
          </p:cNvPr>
          <p:cNvSpPr>
            <a:spLocks noGrp="1"/>
          </p:cNvSpPr>
          <p:nvPr/>
        </p:nvSpPr>
        <p:spPr>
          <a:xfrm>
            <a:off x="1143000" y="6724650"/>
            <a:ext cx="857250" cy="285750"/>
          </a:xfrm>
          <a:prstGeom prst="rect">
            <a:avLst/>
          </a:prstGeom>
          <a:noFill/>
          <a:ln w="0">
            <a:noFill/>
            <a:prstDash val="solid"/>
          </a:ln>
        </p:spPr>
        <p:txBody>
          <a:bodyPr wrap="square" lIns="0" tIns="0" rIns="0" bIns="0" anchor="t">
            <a:normAutofit/>
          </a:bodyPr>
          <a:lstStyle/>
          <a:p>
            <a:pPr algn="l">
              <a:defRPr sz="1350" b="1">
                <a:solidFill>
                  <a:srgbClr val="20352A"/>
                </a:solidFill>
                <a:latin typeface="Yu Gothic"/>
                <a:ea typeface="Yu Gothic"/>
                <a:cs typeface="Yu Gothic"/>
              </a:defRPr>
            </a:pPr>
            <a:r>
              <a:rPr sz="1350" b="1">
                <a:solidFill>
                  <a:srgbClr val="20352A"/>
                </a:solidFill>
                <a:latin typeface="Yu Gothic"/>
                <a:ea typeface="Yu Gothic"/>
                <a:cs typeface="Yu Gothic"/>
              </a:rPr>
              <a:t>身支度</a:t>
            </a:r>
          </a:p>
        </p:txBody>
      </p:sp>
      <p:sp>
        <p:nvSpPr>
          <p:cNvPr id="24" name="moment-body-1">
            <a:extLst>
              <a:ext uri="{FF2B5EF4-FFF2-40B4-BE49-F238E27FC236}">
                <a16:creationId xmlns:a16="http://schemas.microsoft.com/office/drawing/2014/main" id="{59F1B1DB-DA68-4F7A-BE7E-24C10FB6E378}"/>
              </a:ext>
            </a:extLst>
          </p:cNvPr>
          <p:cNvSpPr>
            <a:spLocks noGrp="1"/>
          </p:cNvSpPr>
          <p:nvPr/>
        </p:nvSpPr>
        <p:spPr>
          <a:xfrm>
            <a:off x="2057400" y="6705600"/>
            <a:ext cx="4972050" cy="5143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時間を優先して大人が済ませず、子どもが試す時間を待ち、必要なところだけ手を添える。</a:t>
            </a:r>
          </a:p>
        </p:txBody>
      </p:sp>
      <p:sp>
        <p:nvSpPr>
          <p:cNvPr id="25" name="moment-line-1">
            <a:extLst>
              <a:ext uri="{FF2B5EF4-FFF2-40B4-BE49-F238E27FC236}">
                <a16:creationId xmlns:a16="http://schemas.microsoft.com/office/drawing/2014/main" id="{ECB5E31E-401F-46A1-AE69-EF1C685D98A3}"/>
              </a:ext>
            </a:extLst>
          </p:cNvPr>
          <p:cNvSpPr>
            <a:spLocks noGrp="1"/>
          </p:cNvSpPr>
          <p:nvPr/>
        </p:nvSpPr>
        <p:spPr>
          <a:xfrm>
            <a:off x="1143000" y="7296150"/>
            <a:ext cx="5886450" cy="9525"/>
          </a:xfrm>
          <a:prstGeom prst="rect">
            <a:avLst/>
          </a:prstGeom>
          <a:solidFill>
            <a:srgbClr val="D8D5C7"/>
          </a:solidFill>
          <a:ln w="0">
            <a:noFill/>
            <a:prstDash val="solid"/>
          </a:ln>
        </p:spPr>
      </p:sp>
      <p:sp>
        <p:nvSpPr>
          <p:cNvPr id="26" name="moment-no-2">
            <a:extLst>
              <a:ext uri="{FF2B5EF4-FFF2-40B4-BE49-F238E27FC236}">
                <a16:creationId xmlns:a16="http://schemas.microsoft.com/office/drawing/2014/main" id="{BB461E7C-FB89-4D50-A2EB-825B6772DAD7}"/>
              </a:ext>
            </a:extLst>
          </p:cNvPr>
          <p:cNvSpPr>
            <a:spLocks noGrp="1"/>
          </p:cNvSpPr>
          <p:nvPr/>
        </p:nvSpPr>
        <p:spPr>
          <a:xfrm>
            <a:off x="533400" y="7448550"/>
            <a:ext cx="457200" cy="381000"/>
          </a:xfrm>
          <a:prstGeom prst="rect">
            <a:avLst/>
          </a:prstGeom>
          <a:noFill/>
          <a:ln w="0">
            <a:noFill/>
            <a:prstDash val="solid"/>
          </a:ln>
        </p:spPr>
        <p:txBody>
          <a:bodyPr wrap="square" lIns="0" tIns="0" rIns="0" bIns="0" anchor="t">
            <a:normAutofit/>
          </a:bodyPr>
          <a:lstStyle/>
          <a:p>
            <a:pPr algn="l">
              <a:defRPr sz="1875" b="1">
                <a:solidFill>
                  <a:srgbClr val="52782D"/>
                </a:solidFill>
                <a:latin typeface="Yu Gothic"/>
                <a:ea typeface="Yu Gothic"/>
                <a:cs typeface="Yu Gothic"/>
              </a:defRPr>
            </a:pPr>
            <a:r>
              <a:rPr sz="1875" b="1">
                <a:solidFill>
                  <a:srgbClr val="52782D"/>
                </a:solidFill>
                <a:latin typeface="Yu Gothic"/>
                <a:ea typeface="Yu Gothic"/>
                <a:cs typeface="Yu Gothic"/>
              </a:rPr>
              <a:t>03</a:t>
            </a:r>
          </a:p>
        </p:txBody>
      </p:sp>
      <p:sp>
        <p:nvSpPr>
          <p:cNvPr id="27" name="moment-head-2">
            <a:extLst>
              <a:ext uri="{FF2B5EF4-FFF2-40B4-BE49-F238E27FC236}">
                <a16:creationId xmlns:a16="http://schemas.microsoft.com/office/drawing/2014/main" id="{33A37C54-B297-4E82-9FF8-DC2F505DFEBB}"/>
              </a:ext>
            </a:extLst>
          </p:cNvPr>
          <p:cNvSpPr>
            <a:spLocks noGrp="1"/>
          </p:cNvSpPr>
          <p:nvPr/>
        </p:nvSpPr>
        <p:spPr>
          <a:xfrm>
            <a:off x="1143000" y="7467600"/>
            <a:ext cx="857250" cy="285750"/>
          </a:xfrm>
          <a:prstGeom prst="rect">
            <a:avLst/>
          </a:prstGeom>
          <a:noFill/>
          <a:ln w="0">
            <a:noFill/>
            <a:prstDash val="solid"/>
          </a:ln>
        </p:spPr>
        <p:txBody>
          <a:bodyPr wrap="square" lIns="0" tIns="0" rIns="0" bIns="0" anchor="t">
            <a:normAutofit/>
          </a:bodyPr>
          <a:lstStyle/>
          <a:p>
            <a:pPr algn="l">
              <a:defRPr sz="1350" b="1">
                <a:solidFill>
                  <a:srgbClr val="20352A"/>
                </a:solidFill>
                <a:latin typeface="Yu Gothic"/>
                <a:ea typeface="Yu Gothic"/>
                <a:cs typeface="Yu Gothic"/>
              </a:defRPr>
            </a:pPr>
            <a:r>
              <a:rPr sz="1350" b="1">
                <a:solidFill>
                  <a:srgbClr val="20352A"/>
                </a:solidFill>
                <a:latin typeface="Yu Gothic"/>
                <a:ea typeface="Yu Gothic"/>
                <a:cs typeface="Yu Gothic"/>
              </a:rPr>
              <a:t>遊び</a:t>
            </a:r>
          </a:p>
        </p:txBody>
      </p:sp>
      <p:sp>
        <p:nvSpPr>
          <p:cNvPr id="28" name="moment-body-2">
            <a:extLst>
              <a:ext uri="{FF2B5EF4-FFF2-40B4-BE49-F238E27FC236}">
                <a16:creationId xmlns:a16="http://schemas.microsoft.com/office/drawing/2014/main" id="{EFA5B482-38D1-4E02-B337-CBD15CAC4490}"/>
              </a:ext>
            </a:extLst>
          </p:cNvPr>
          <p:cNvSpPr>
            <a:spLocks noGrp="1"/>
          </p:cNvSpPr>
          <p:nvPr/>
        </p:nvSpPr>
        <p:spPr>
          <a:xfrm>
            <a:off x="2057400" y="7448550"/>
            <a:ext cx="4972050" cy="5143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何をして遊ぶかだけでなく、誰と、どんな表情で、何を確かめているかを捉える。</a:t>
            </a:r>
          </a:p>
        </p:txBody>
      </p:sp>
      <p:sp>
        <p:nvSpPr>
          <p:cNvPr id="29" name="moment-line-2">
            <a:extLst>
              <a:ext uri="{FF2B5EF4-FFF2-40B4-BE49-F238E27FC236}">
                <a16:creationId xmlns:a16="http://schemas.microsoft.com/office/drawing/2014/main" id="{3620BC28-AE97-4944-B5C4-598F0E98A61D}"/>
              </a:ext>
            </a:extLst>
          </p:cNvPr>
          <p:cNvSpPr>
            <a:spLocks noGrp="1"/>
          </p:cNvSpPr>
          <p:nvPr/>
        </p:nvSpPr>
        <p:spPr>
          <a:xfrm>
            <a:off x="1143000" y="8039100"/>
            <a:ext cx="5886450" cy="9525"/>
          </a:xfrm>
          <a:prstGeom prst="rect">
            <a:avLst/>
          </a:prstGeom>
          <a:solidFill>
            <a:srgbClr val="D8D5C7"/>
          </a:solidFill>
          <a:ln w="0">
            <a:noFill/>
            <a:prstDash val="solid"/>
          </a:ln>
        </p:spPr>
      </p:sp>
      <p:sp>
        <p:nvSpPr>
          <p:cNvPr id="30" name="moment-no-3">
            <a:extLst>
              <a:ext uri="{FF2B5EF4-FFF2-40B4-BE49-F238E27FC236}">
                <a16:creationId xmlns:a16="http://schemas.microsoft.com/office/drawing/2014/main" id="{BAF63F37-CA2B-40E7-AF35-8BD8996CF999}"/>
              </a:ext>
            </a:extLst>
          </p:cNvPr>
          <p:cNvSpPr>
            <a:spLocks noGrp="1"/>
          </p:cNvSpPr>
          <p:nvPr/>
        </p:nvSpPr>
        <p:spPr>
          <a:xfrm>
            <a:off x="533400" y="8191500"/>
            <a:ext cx="457200" cy="381000"/>
          </a:xfrm>
          <a:prstGeom prst="rect">
            <a:avLst/>
          </a:prstGeom>
          <a:noFill/>
          <a:ln w="0">
            <a:noFill/>
            <a:prstDash val="solid"/>
          </a:ln>
        </p:spPr>
        <p:txBody>
          <a:bodyPr wrap="square" lIns="0" tIns="0" rIns="0" bIns="0" anchor="t">
            <a:normAutofit/>
          </a:bodyPr>
          <a:lstStyle/>
          <a:p>
            <a:pPr algn="l">
              <a:defRPr sz="1875" b="1">
                <a:solidFill>
                  <a:srgbClr val="E98978"/>
                </a:solidFill>
                <a:latin typeface="Yu Gothic"/>
                <a:ea typeface="Yu Gothic"/>
                <a:cs typeface="Yu Gothic"/>
              </a:defRPr>
            </a:pPr>
            <a:r>
              <a:rPr sz="1875" b="1">
                <a:solidFill>
                  <a:srgbClr val="E98978"/>
                </a:solidFill>
                <a:latin typeface="Yu Gothic"/>
                <a:ea typeface="Yu Gothic"/>
                <a:cs typeface="Yu Gothic"/>
              </a:rPr>
              <a:t>04</a:t>
            </a:r>
          </a:p>
        </p:txBody>
      </p:sp>
      <p:sp>
        <p:nvSpPr>
          <p:cNvPr id="31" name="moment-head-3">
            <a:extLst>
              <a:ext uri="{FF2B5EF4-FFF2-40B4-BE49-F238E27FC236}">
                <a16:creationId xmlns:a16="http://schemas.microsoft.com/office/drawing/2014/main" id="{8956D065-1076-4DAD-A302-9735BA093ACB}"/>
              </a:ext>
            </a:extLst>
          </p:cNvPr>
          <p:cNvSpPr>
            <a:spLocks noGrp="1"/>
          </p:cNvSpPr>
          <p:nvPr/>
        </p:nvSpPr>
        <p:spPr>
          <a:xfrm>
            <a:off x="1143000" y="8210550"/>
            <a:ext cx="857250" cy="285750"/>
          </a:xfrm>
          <a:prstGeom prst="rect">
            <a:avLst/>
          </a:prstGeom>
          <a:noFill/>
          <a:ln w="0">
            <a:noFill/>
            <a:prstDash val="solid"/>
          </a:ln>
        </p:spPr>
        <p:txBody>
          <a:bodyPr wrap="square" lIns="0" tIns="0" rIns="0" bIns="0" anchor="t">
            <a:normAutofit/>
          </a:bodyPr>
          <a:lstStyle/>
          <a:p>
            <a:pPr algn="l">
              <a:defRPr sz="1350" b="1">
                <a:solidFill>
                  <a:srgbClr val="20352A"/>
                </a:solidFill>
                <a:latin typeface="Yu Gothic"/>
                <a:ea typeface="Yu Gothic"/>
                <a:cs typeface="Yu Gothic"/>
              </a:defRPr>
            </a:pPr>
            <a:r>
              <a:rPr sz="1350" b="1">
                <a:solidFill>
                  <a:srgbClr val="20352A"/>
                </a:solidFill>
                <a:latin typeface="Yu Gothic"/>
                <a:ea typeface="Yu Gothic"/>
                <a:cs typeface="Yu Gothic"/>
              </a:rPr>
              <a:t>葛藤</a:t>
            </a:r>
          </a:p>
        </p:txBody>
      </p:sp>
      <p:sp>
        <p:nvSpPr>
          <p:cNvPr id="32" name="moment-body-3">
            <a:extLst>
              <a:ext uri="{FF2B5EF4-FFF2-40B4-BE49-F238E27FC236}">
                <a16:creationId xmlns:a16="http://schemas.microsoft.com/office/drawing/2014/main" id="{B96C6C7B-8519-4E56-B3CB-BE2EE8F7AC38}"/>
              </a:ext>
            </a:extLst>
          </p:cNvPr>
          <p:cNvSpPr>
            <a:spLocks noGrp="1"/>
          </p:cNvSpPr>
          <p:nvPr/>
        </p:nvSpPr>
        <p:spPr>
          <a:xfrm>
            <a:off x="2057400" y="8191500"/>
            <a:ext cx="4972050" cy="5143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すぐに正解を教えず、双方の思いを言葉にし、関係を結び直す。</a:t>
            </a:r>
          </a:p>
        </p:txBody>
      </p:sp>
      <p:sp>
        <p:nvSpPr>
          <p:cNvPr id="33" name="moment-line-3">
            <a:extLst>
              <a:ext uri="{FF2B5EF4-FFF2-40B4-BE49-F238E27FC236}">
                <a16:creationId xmlns:a16="http://schemas.microsoft.com/office/drawing/2014/main" id="{FEB26279-037E-4BE1-9C32-539043C23299}"/>
              </a:ext>
            </a:extLst>
          </p:cNvPr>
          <p:cNvSpPr>
            <a:spLocks noGrp="1"/>
          </p:cNvSpPr>
          <p:nvPr/>
        </p:nvSpPr>
        <p:spPr>
          <a:xfrm>
            <a:off x="1143000" y="8782050"/>
            <a:ext cx="5886450" cy="9525"/>
          </a:xfrm>
          <a:prstGeom prst="rect">
            <a:avLst/>
          </a:prstGeom>
          <a:solidFill>
            <a:srgbClr val="D8D5C7"/>
          </a:solidFill>
          <a:ln w="0">
            <a:noFill/>
            <a:prstDash val="solid"/>
          </a:ln>
        </p:spPr>
      </p:sp>
      <p:sp>
        <p:nvSpPr>
          <p:cNvPr id="34" name="moment-no-4">
            <a:extLst>
              <a:ext uri="{FF2B5EF4-FFF2-40B4-BE49-F238E27FC236}">
                <a16:creationId xmlns:a16="http://schemas.microsoft.com/office/drawing/2014/main" id="{0A0CB362-0528-4D74-88AF-C0EA46A82E89}"/>
              </a:ext>
            </a:extLst>
          </p:cNvPr>
          <p:cNvSpPr>
            <a:spLocks noGrp="1"/>
          </p:cNvSpPr>
          <p:nvPr/>
        </p:nvSpPr>
        <p:spPr>
          <a:xfrm>
            <a:off x="533400" y="8934450"/>
            <a:ext cx="457200" cy="381000"/>
          </a:xfrm>
          <a:prstGeom prst="rect">
            <a:avLst/>
          </a:prstGeom>
          <a:noFill/>
          <a:ln w="0">
            <a:noFill/>
            <a:prstDash val="solid"/>
          </a:ln>
        </p:spPr>
        <p:txBody>
          <a:bodyPr wrap="square" lIns="0" tIns="0" rIns="0" bIns="0" anchor="t">
            <a:normAutofit/>
          </a:bodyPr>
          <a:lstStyle/>
          <a:p>
            <a:pPr algn="l">
              <a:defRPr sz="1875" b="1">
                <a:solidFill>
                  <a:srgbClr val="52782D"/>
                </a:solidFill>
                <a:latin typeface="Yu Gothic"/>
                <a:ea typeface="Yu Gothic"/>
                <a:cs typeface="Yu Gothic"/>
              </a:defRPr>
            </a:pPr>
            <a:r>
              <a:rPr sz="1875" b="1">
                <a:solidFill>
                  <a:srgbClr val="52782D"/>
                </a:solidFill>
                <a:latin typeface="Yu Gothic"/>
                <a:ea typeface="Yu Gothic"/>
                <a:cs typeface="Yu Gothic"/>
              </a:rPr>
              <a:t>05</a:t>
            </a:r>
          </a:p>
        </p:txBody>
      </p:sp>
      <p:sp>
        <p:nvSpPr>
          <p:cNvPr id="35" name="moment-head-4">
            <a:extLst>
              <a:ext uri="{FF2B5EF4-FFF2-40B4-BE49-F238E27FC236}">
                <a16:creationId xmlns:a16="http://schemas.microsoft.com/office/drawing/2014/main" id="{FC8E7931-530A-4126-ADA9-AA22DB7DC2C1}"/>
              </a:ext>
            </a:extLst>
          </p:cNvPr>
          <p:cNvSpPr>
            <a:spLocks noGrp="1"/>
          </p:cNvSpPr>
          <p:nvPr/>
        </p:nvSpPr>
        <p:spPr>
          <a:xfrm>
            <a:off x="1143000" y="8953500"/>
            <a:ext cx="857250" cy="285750"/>
          </a:xfrm>
          <a:prstGeom prst="rect">
            <a:avLst/>
          </a:prstGeom>
          <a:noFill/>
          <a:ln w="0">
            <a:noFill/>
            <a:prstDash val="solid"/>
          </a:ln>
        </p:spPr>
        <p:txBody>
          <a:bodyPr wrap="square" lIns="0" tIns="0" rIns="0" bIns="0" anchor="t">
            <a:normAutofit/>
          </a:bodyPr>
          <a:lstStyle/>
          <a:p>
            <a:pPr algn="l">
              <a:defRPr sz="1350" b="1">
                <a:solidFill>
                  <a:srgbClr val="20352A"/>
                </a:solidFill>
                <a:latin typeface="Yu Gothic"/>
                <a:ea typeface="Yu Gothic"/>
                <a:cs typeface="Yu Gothic"/>
              </a:defRPr>
            </a:pPr>
            <a:r>
              <a:rPr sz="1350" b="1">
                <a:solidFill>
                  <a:srgbClr val="20352A"/>
                </a:solidFill>
                <a:latin typeface="Yu Gothic"/>
                <a:ea typeface="Yu Gothic"/>
                <a:cs typeface="Yu Gothic"/>
              </a:rPr>
              <a:t>対話</a:t>
            </a:r>
          </a:p>
        </p:txBody>
      </p:sp>
      <p:sp>
        <p:nvSpPr>
          <p:cNvPr id="36" name="moment-body-4">
            <a:extLst>
              <a:ext uri="{FF2B5EF4-FFF2-40B4-BE49-F238E27FC236}">
                <a16:creationId xmlns:a16="http://schemas.microsoft.com/office/drawing/2014/main" id="{362AE8ED-6C16-489E-9134-A254B77F1B34}"/>
              </a:ext>
            </a:extLst>
          </p:cNvPr>
          <p:cNvSpPr>
            <a:spLocks noGrp="1"/>
          </p:cNvSpPr>
          <p:nvPr/>
        </p:nvSpPr>
        <p:spPr>
          <a:xfrm>
            <a:off x="2057400" y="8934450"/>
            <a:ext cx="4972050" cy="5143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送迎時の会話から、家庭と園での姿を結び、成長をともに喜ぶ。</a:t>
            </a:r>
          </a:p>
        </p:txBody>
      </p:sp>
    </p:spTree>
    <p:extLst>
      <p:ext uri="{BB962C8B-B14F-4D97-AF65-F5344CB8AC3E}">
        <p14:creationId xmlns:p14="http://schemas.microsoft.com/office/powerpoint/2010/main" val="1415586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31" name="top-accent">
            <a:extLst>
              <a:ext uri="{FF2B5EF4-FFF2-40B4-BE49-F238E27FC236}">
                <a16:creationId xmlns:a16="http://schemas.microsoft.com/office/drawing/2014/main" id="{CB77C555-C36C-447A-A360-7C6B32066448}"/>
              </a:ext>
            </a:extLst>
          </p:cNvPr>
          <p:cNvSpPr>
            <a:spLocks noGrp="1"/>
          </p:cNvSpPr>
          <p:nvPr/>
        </p:nvSpPr>
        <p:spPr>
          <a:xfrm>
            <a:off x="0" y="0"/>
            <a:ext cx="7562850" cy="209550"/>
          </a:xfrm>
          <a:prstGeom prst="rect">
            <a:avLst/>
          </a:prstGeom>
          <a:solidFill>
            <a:srgbClr val="52782D"/>
          </a:solidFill>
          <a:ln w="0">
            <a:noFill/>
            <a:prstDash val="solid"/>
          </a:ln>
        </p:spPr>
      </p:sp>
      <p:sp>
        <p:nvSpPr>
          <p:cNvPr id="2" name="section-label">
            <a:extLst>
              <a:ext uri="{FF2B5EF4-FFF2-40B4-BE49-F238E27FC236}">
                <a16:creationId xmlns:a16="http://schemas.microsoft.com/office/drawing/2014/main" id="{60780E28-37D6-489D-B40A-B9CF4CE4DFCD}"/>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52782D"/>
                </a:solidFill>
                <a:latin typeface="Yu Gothic"/>
                <a:ea typeface="Yu Gothic"/>
                <a:cs typeface="Yu Gothic"/>
              </a:defRPr>
            </a:pPr>
            <a:r>
              <a:rPr sz="975" b="1">
                <a:solidFill>
                  <a:srgbClr val="52782D"/>
                </a:solidFill>
                <a:latin typeface="Yu Gothic"/>
                <a:ea typeface="Yu Gothic"/>
                <a:cs typeface="Yu Gothic"/>
              </a:rPr>
              <a:t>ABOUT US</a:t>
            </a:r>
          </a:p>
        </p:txBody>
      </p:sp>
      <p:sp>
        <p:nvSpPr>
          <p:cNvPr id="3" name="header-dot">
            <a:extLst>
              <a:ext uri="{FF2B5EF4-FFF2-40B4-BE49-F238E27FC236}">
                <a16:creationId xmlns:a16="http://schemas.microsoft.com/office/drawing/2014/main" id="{9372F5CA-D362-4881-BC5F-BBB5169324CC}"/>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6AE8717B-C00A-43B6-BB32-7332596855BD}"/>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DF21507E-80B0-43FB-818D-B87C27A06512}"/>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1A8E3880-95D7-4159-978C-1C6BD80B0624}"/>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05</a:t>
            </a:r>
          </a:p>
        </p:txBody>
      </p:sp>
      <p:sp>
        <p:nvSpPr>
          <p:cNvPr id="7" name="title-color-field">
            <a:extLst>
              <a:ext uri="{FF2B5EF4-FFF2-40B4-BE49-F238E27FC236}">
                <a16:creationId xmlns:a16="http://schemas.microsoft.com/office/drawing/2014/main" id="{D3B78BC7-86A2-4852-B7C5-FD4DE65C3A23}"/>
              </a:ext>
            </a:extLst>
          </p:cNvPr>
          <p:cNvSpPr>
            <a:spLocks noGrp="1"/>
          </p:cNvSpPr>
          <p:nvPr/>
        </p:nvSpPr>
        <p:spPr>
          <a:xfrm>
            <a:off x="400050" y="781050"/>
            <a:ext cx="6762750" cy="1752600"/>
          </a:xfrm>
          <a:prstGeom prst="roundRect">
            <a:avLst>
              <a:gd name="adj" fmla="val 4348"/>
            </a:avLst>
          </a:prstGeom>
          <a:solidFill>
            <a:srgbClr val="52782D"/>
          </a:solidFill>
          <a:ln w="0">
            <a:noFill/>
            <a:prstDash val="solid"/>
          </a:ln>
        </p:spPr>
      </p:sp>
      <p:sp>
        <p:nvSpPr>
          <p:cNvPr id="8" name="heading-bar-left">
            <a:extLst>
              <a:ext uri="{FF2B5EF4-FFF2-40B4-BE49-F238E27FC236}">
                <a16:creationId xmlns:a16="http://schemas.microsoft.com/office/drawing/2014/main" id="{A56B6BDB-054E-4AD2-AB9E-DA46F3D8EA50}"/>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ABA9C1FC-883E-44DA-AFDF-D9636926AC84}"/>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746BA815-D65D-44F5-8389-791305D7F975}"/>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25762B5D-15AF-45D5-A564-28B241F0D57C}"/>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3548773E-B8CE-4448-853B-B055FB6A8753}"/>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000" b="1">
                <a:solidFill>
                  <a:srgbClr val="FFFFFF"/>
                </a:solidFill>
                <a:latin typeface="Yu Gothic"/>
                <a:ea typeface="Yu Gothic"/>
                <a:cs typeface="Yu Gothic"/>
              </a:defRPr>
            </a:pPr>
            <a:r>
              <a:rPr sz="3000" b="1">
                <a:solidFill>
                  <a:srgbClr val="FFFFFF"/>
                </a:solidFill>
                <a:latin typeface="Yu Gothic"/>
                <a:ea typeface="Yu Gothic"/>
                <a:cs typeface="Yu Gothic"/>
              </a:rPr>
              <a:t>子どもと高齢者。</a:t>
            </a:r>
          </a:p>
          <a:p>
            <a:pPr algn="ctr">
              <a:defRPr sz="3000" b="1">
                <a:solidFill>
                  <a:srgbClr val="FFFFFF"/>
                </a:solidFill>
                <a:latin typeface="Yu Gothic"/>
                <a:ea typeface="Yu Gothic"/>
                <a:cs typeface="Yu Gothic"/>
              </a:defRPr>
            </a:pPr>
            <a:r>
              <a:rPr sz="3000" b="1">
                <a:solidFill>
                  <a:srgbClr val="FFFFFF"/>
                </a:solidFill>
                <a:latin typeface="Yu Gothic"/>
                <a:ea typeface="Yu Gothic"/>
                <a:cs typeface="Yu Gothic"/>
              </a:rPr>
              <a:t>地域の暮らしを支える法人です。</a:t>
            </a:r>
          </a:p>
        </p:txBody>
      </p:sp>
      <p:sp>
        <p:nvSpPr>
          <p:cNvPr id="13" name="slide-subtitle">
            <a:extLst>
              <a:ext uri="{FF2B5EF4-FFF2-40B4-BE49-F238E27FC236}">
                <a16:creationId xmlns:a16="http://schemas.microsoft.com/office/drawing/2014/main" id="{F852A3B0-9FBE-40A9-AFBB-C4CD3AD3C1B3}"/>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1988年の法人設立から、千葉県内で福祉の基盤を積み重ねています</a:t>
            </a:r>
          </a:p>
        </p:txBody>
      </p:sp>
      <p:sp>
        <p:nvSpPr>
          <p:cNvPr id="14" name="title-rule">
            <a:extLst>
              <a:ext uri="{FF2B5EF4-FFF2-40B4-BE49-F238E27FC236}">
                <a16:creationId xmlns:a16="http://schemas.microsoft.com/office/drawing/2014/main" id="{9B760136-BA05-4D99-987F-A25AC0F5F41A}"/>
              </a:ext>
            </a:extLst>
          </p:cNvPr>
          <p:cNvSpPr>
            <a:spLocks noGrp="1"/>
          </p:cNvSpPr>
          <p:nvPr/>
        </p:nvSpPr>
        <p:spPr>
          <a:xfrm>
            <a:off x="533400" y="2667000"/>
            <a:ext cx="6496050" cy="57150"/>
          </a:xfrm>
          <a:prstGeom prst="rect">
            <a:avLst/>
          </a:prstGeom>
          <a:solidFill>
            <a:srgbClr val="52782D"/>
          </a:solidFill>
          <a:ln w="0">
            <a:noFill/>
            <a:prstDash val="solid"/>
          </a:ln>
        </p:spPr>
      </p:sp>
      <p:sp>
        <p:nvSpPr>
          <p:cNvPr id="15" name="title-rule-highlight">
            <a:extLst>
              <a:ext uri="{FF2B5EF4-FFF2-40B4-BE49-F238E27FC236}">
                <a16:creationId xmlns:a16="http://schemas.microsoft.com/office/drawing/2014/main" id="{2DD9741B-B2A2-4B5C-ADDB-76CA1B066E52}"/>
              </a:ext>
            </a:extLst>
          </p:cNvPr>
          <p:cNvSpPr>
            <a:spLocks noGrp="1"/>
          </p:cNvSpPr>
          <p:nvPr/>
        </p:nvSpPr>
        <p:spPr>
          <a:xfrm>
            <a:off x="2343150" y="2667000"/>
            <a:ext cx="2876550" cy="57150"/>
          </a:xfrm>
          <a:prstGeom prst="rect">
            <a:avLst/>
          </a:prstGeom>
          <a:solidFill>
            <a:srgbClr val="E39418"/>
          </a:solidFill>
          <a:ln w="0">
            <a:noFill/>
            <a:prstDash val="solid"/>
          </a:ln>
        </p:spPr>
      </p:sp>
      <p:sp>
        <p:nvSpPr>
          <p:cNvPr id="16" name="big-number">
            <a:extLst>
              <a:ext uri="{FF2B5EF4-FFF2-40B4-BE49-F238E27FC236}">
                <a16:creationId xmlns:a16="http://schemas.microsoft.com/office/drawing/2014/main" id="{175D97A5-8C95-4688-8448-82CA69847BAF}"/>
              </a:ext>
            </a:extLst>
          </p:cNvPr>
          <p:cNvSpPr>
            <a:spLocks noGrp="1"/>
          </p:cNvSpPr>
          <p:nvPr/>
        </p:nvSpPr>
        <p:spPr>
          <a:xfrm>
            <a:off x="533400" y="3238500"/>
            <a:ext cx="1714500" cy="876300"/>
          </a:xfrm>
          <a:prstGeom prst="rect">
            <a:avLst/>
          </a:prstGeom>
          <a:noFill/>
          <a:ln w="0">
            <a:noFill/>
            <a:prstDash val="solid"/>
          </a:ln>
        </p:spPr>
        <p:txBody>
          <a:bodyPr wrap="square" lIns="0" tIns="0" rIns="0" bIns="0" anchor="t">
            <a:normAutofit/>
          </a:bodyPr>
          <a:lstStyle/>
          <a:p>
            <a:pPr algn="l">
              <a:defRPr sz="4500" b="1">
                <a:solidFill>
                  <a:srgbClr val="52782D"/>
                </a:solidFill>
                <a:latin typeface="Yu Gothic"/>
                <a:ea typeface="Yu Gothic"/>
                <a:cs typeface="Yu Gothic"/>
              </a:defRPr>
            </a:pPr>
            <a:r>
              <a:rPr sz="4500" b="1">
                <a:solidFill>
                  <a:srgbClr val="52782D"/>
                </a:solidFill>
                <a:latin typeface="Yu Gothic"/>
                <a:ea typeface="Yu Gothic"/>
                <a:cs typeface="Yu Gothic"/>
              </a:rPr>
              <a:t>1988</a:t>
            </a:r>
          </a:p>
        </p:txBody>
      </p:sp>
      <p:sp>
        <p:nvSpPr>
          <p:cNvPr id="17" name="number-label">
            <a:extLst>
              <a:ext uri="{FF2B5EF4-FFF2-40B4-BE49-F238E27FC236}">
                <a16:creationId xmlns:a16="http://schemas.microsoft.com/office/drawing/2014/main" id="{8B725489-81DE-4A7F-93D8-8138DF7CE65D}"/>
              </a:ext>
            </a:extLst>
          </p:cNvPr>
          <p:cNvSpPr>
            <a:spLocks noGrp="1"/>
          </p:cNvSpPr>
          <p:nvPr/>
        </p:nvSpPr>
        <p:spPr>
          <a:xfrm>
            <a:off x="533400" y="4076700"/>
            <a:ext cx="1714500" cy="304800"/>
          </a:xfrm>
          <a:prstGeom prst="rect">
            <a:avLst/>
          </a:prstGeom>
          <a:noFill/>
          <a:ln w="0">
            <a:noFill/>
            <a:prstDash val="solid"/>
          </a:ln>
        </p:spPr>
        <p:txBody>
          <a:bodyPr wrap="square" lIns="0" tIns="0" rIns="0" bIns="0" anchor="t">
            <a:normAutofit/>
          </a:bodyPr>
          <a:lstStyle/>
          <a:p>
            <a:pPr algn="l">
              <a:defRPr sz="1350" b="1">
                <a:solidFill>
                  <a:srgbClr val="20352A"/>
                </a:solidFill>
                <a:latin typeface="Yu Gothic"/>
                <a:ea typeface="Yu Gothic"/>
                <a:cs typeface="Yu Gothic"/>
              </a:defRPr>
            </a:pPr>
            <a:r>
              <a:rPr sz="1350" b="1">
                <a:solidFill>
                  <a:srgbClr val="20352A"/>
                </a:solidFill>
                <a:latin typeface="Yu Gothic"/>
                <a:ea typeface="Yu Gothic"/>
                <a:cs typeface="Yu Gothic"/>
              </a:rPr>
              <a:t>法人設立</a:t>
            </a:r>
          </a:p>
        </p:txBody>
      </p:sp>
      <p:sp>
        <p:nvSpPr>
          <p:cNvPr id="18" name="number-note">
            <a:extLst>
              <a:ext uri="{FF2B5EF4-FFF2-40B4-BE49-F238E27FC236}">
                <a16:creationId xmlns:a16="http://schemas.microsoft.com/office/drawing/2014/main" id="{05E46ED7-3CC1-4755-BF8B-A01CCDCF44D7}"/>
              </a:ext>
            </a:extLst>
          </p:cNvPr>
          <p:cNvSpPr>
            <a:spLocks noGrp="1"/>
          </p:cNvSpPr>
          <p:nvPr/>
        </p:nvSpPr>
        <p:spPr>
          <a:xfrm>
            <a:off x="533400" y="4438650"/>
            <a:ext cx="1714500" cy="552450"/>
          </a:xfrm>
          <a:prstGeom prst="rect">
            <a:avLst/>
          </a:prstGeom>
          <a:noFill/>
          <a:ln w="0">
            <a:noFill/>
            <a:prstDash val="solid"/>
          </a:ln>
        </p:spPr>
        <p:txBody>
          <a:bodyPr wrap="square" lIns="0" tIns="0" rIns="0" bIns="0" anchor="t">
            <a:normAutofit fontScale="92500"/>
          </a:bodyPr>
          <a:lstStyle/>
          <a:p>
            <a:pPr algn="l">
              <a:defRPr sz="1013" b="0">
                <a:solidFill>
                  <a:srgbClr val="617067"/>
                </a:solidFill>
                <a:latin typeface="Yu Gothic"/>
                <a:ea typeface="Yu Gothic"/>
                <a:cs typeface="Yu Gothic"/>
              </a:defRPr>
            </a:pPr>
            <a:r>
              <a:rPr sz="1013" b="0" dirty="0" err="1">
                <a:solidFill>
                  <a:srgbClr val="617067"/>
                </a:solidFill>
                <a:latin typeface="Yu Gothic"/>
                <a:ea typeface="Yu Gothic"/>
                <a:cs typeface="Yu Gothic"/>
              </a:rPr>
              <a:t>地域の声を聞きながら、福祉サービスを広げてきました</a:t>
            </a:r>
            <a:r>
              <a:rPr sz="1013" b="0" dirty="0">
                <a:solidFill>
                  <a:srgbClr val="617067"/>
                </a:solidFill>
                <a:latin typeface="Yu Gothic"/>
                <a:ea typeface="Yu Gothic"/>
                <a:cs typeface="Yu Gothic"/>
              </a:rPr>
              <a:t>。</a:t>
            </a:r>
            <a:r>
              <a:rPr lang="ja-JP" altLang="en-US" sz="1013" b="0" dirty="0">
                <a:solidFill>
                  <a:srgbClr val="617067"/>
                </a:solidFill>
                <a:latin typeface="Yu Gothic"/>
                <a:ea typeface="Yu Gothic"/>
                <a:cs typeface="Yu Gothic"/>
              </a:rPr>
              <a:t>歴史と信頼を一歩一歩積み上げてきた法人です。</a:t>
            </a:r>
            <a:endParaRPr sz="1013" b="0" dirty="0">
              <a:solidFill>
                <a:srgbClr val="617067"/>
              </a:solidFill>
              <a:latin typeface="Yu Gothic"/>
              <a:ea typeface="Yu Gothic"/>
              <a:cs typeface="Yu Gothic"/>
            </a:endParaRPr>
          </a:p>
        </p:txBody>
      </p:sp>
      <p:sp>
        <p:nvSpPr>
          <p:cNvPr id="19" name="big-number">
            <a:extLst>
              <a:ext uri="{FF2B5EF4-FFF2-40B4-BE49-F238E27FC236}">
                <a16:creationId xmlns:a16="http://schemas.microsoft.com/office/drawing/2014/main" id="{ACC6E120-983B-42C4-8B47-7B55155C5CBE}"/>
              </a:ext>
            </a:extLst>
          </p:cNvPr>
          <p:cNvSpPr>
            <a:spLocks noGrp="1"/>
          </p:cNvSpPr>
          <p:nvPr/>
        </p:nvSpPr>
        <p:spPr>
          <a:xfrm>
            <a:off x="2724150" y="3238500"/>
            <a:ext cx="1714500" cy="876300"/>
          </a:xfrm>
          <a:prstGeom prst="rect">
            <a:avLst/>
          </a:prstGeom>
          <a:noFill/>
          <a:ln w="0">
            <a:noFill/>
            <a:prstDash val="solid"/>
          </a:ln>
        </p:spPr>
        <p:txBody>
          <a:bodyPr wrap="square" lIns="0" tIns="0" rIns="0" bIns="0" anchor="t">
            <a:normAutofit/>
          </a:bodyPr>
          <a:lstStyle/>
          <a:p>
            <a:pPr algn="l">
              <a:defRPr sz="4500" b="1">
                <a:solidFill>
                  <a:srgbClr val="E39418"/>
                </a:solidFill>
                <a:latin typeface="Yu Gothic"/>
                <a:ea typeface="Yu Gothic"/>
                <a:cs typeface="Yu Gothic"/>
              </a:defRPr>
            </a:pPr>
            <a:r>
              <a:rPr sz="4500" b="1">
                <a:solidFill>
                  <a:srgbClr val="E39418"/>
                </a:solidFill>
                <a:latin typeface="Yu Gothic"/>
                <a:ea typeface="Yu Gothic"/>
                <a:cs typeface="Yu Gothic"/>
              </a:rPr>
              <a:t>15</a:t>
            </a:r>
          </a:p>
        </p:txBody>
      </p:sp>
      <p:sp>
        <p:nvSpPr>
          <p:cNvPr id="20" name="number-label">
            <a:extLst>
              <a:ext uri="{FF2B5EF4-FFF2-40B4-BE49-F238E27FC236}">
                <a16:creationId xmlns:a16="http://schemas.microsoft.com/office/drawing/2014/main" id="{2BD2C27D-5066-463C-B75E-8F59831B0A2E}"/>
              </a:ext>
            </a:extLst>
          </p:cNvPr>
          <p:cNvSpPr>
            <a:spLocks noGrp="1"/>
          </p:cNvSpPr>
          <p:nvPr/>
        </p:nvSpPr>
        <p:spPr>
          <a:xfrm>
            <a:off x="2724150" y="4076700"/>
            <a:ext cx="1714500" cy="304800"/>
          </a:xfrm>
          <a:prstGeom prst="rect">
            <a:avLst/>
          </a:prstGeom>
          <a:noFill/>
          <a:ln w="0">
            <a:noFill/>
            <a:prstDash val="solid"/>
          </a:ln>
        </p:spPr>
        <p:txBody>
          <a:bodyPr wrap="square" lIns="0" tIns="0" rIns="0" bIns="0" anchor="t">
            <a:normAutofit/>
          </a:bodyPr>
          <a:lstStyle/>
          <a:p>
            <a:pPr algn="l">
              <a:defRPr sz="1350" b="1">
                <a:solidFill>
                  <a:srgbClr val="20352A"/>
                </a:solidFill>
                <a:latin typeface="Yu Gothic"/>
                <a:ea typeface="Yu Gothic"/>
                <a:cs typeface="Yu Gothic"/>
              </a:defRPr>
            </a:pPr>
            <a:r>
              <a:rPr sz="1350" b="1">
                <a:solidFill>
                  <a:srgbClr val="20352A"/>
                </a:solidFill>
                <a:latin typeface="Yu Gothic"/>
                <a:ea typeface="Yu Gothic"/>
                <a:cs typeface="Yu Gothic"/>
              </a:rPr>
              <a:t>施設・サービス</a:t>
            </a:r>
          </a:p>
        </p:txBody>
      </p:sp>
      <p:sp>
        <p:nvSpPr>
          <p:cNvPr id="21" name="number-note">
            <a:extLst>
              <a:ext uri="{FF2B5EF4-FFF2-40B4-BE49-F238E27FC236}">
                <a16:creationId xmlns:a16="http://schemas.microsoft.com/office/drawing/2014/main" id="{3962F020-7C8D-46A7-8B15-9C2CCC60E4D3}"/>
              </a:ext>
            </a:extLst>
          </p:cNvPr>
          <p:cNvSpPr>
            <a:spLocks noGrp="1"/>
          </p:cNvSpPr>
          <p:nvPr/>
        </p:nvSpPr>
        <p:spPr>
          <a:xfrm>
            <a:off x="2724150" y="4438650"/>
            <a:ext cx="1714500" cy="552450"/>
          </a:xfrm>
          <a:prstGeom prst="rect">
            <a:avLst/>
          </a:prstGeom>
          <a:noFill/>
          <a:ln w="0">
            <a:noFill/>
            <a:prstDash val="solid"/>
          </a:ln>
        </p:spPr>
        <p:txBody>
          <a:bodyPr wrap="square" lIns="0" tIns="0" rIns="0" bIns="0" anchor="t">
            <a:normAutofit fontScale="92500"/>
          </a:bodyPr>
          <a:lstStyle/>
          <a:p>
            <a:pPr algn="l">
              <a:defRPr sz="1013" b="0">
                <a:solidFill>
                  <a:srgbClr val="617067"/>
                </a:solidFill>
                <a:latin typeface="Yu Gothic"/>
                <a:ea typeface="Yu Gothic"/>
                <a:cs typeface="Yu Gothic"/>
              </a:defRPr>
            </a:pPr>
            <a:r>
              <a:rPr sz="1013" b="0" dirty="0" err="1">
                <a:solidFill>
                  <a:srgbClr val="617067"/>
                </a:solidFill>
                <a:latin typeface="Yu Gothic"/>
                <a:ea typeface="Yu Gothic"/>
                <a:cs typeface="Yu Gothic"/>
              </a:rPr>
              <a:t>こども事業とシニア事業を両輪に、複数地域で運営</a:t>
            </a:r>
            <a:r>
              <a:rPr sz="1013" b="0" dirty="0">
                <a:solidFill>
                  <a:srgbClr val="617067"/>
                </a:solidFill>
                <a:latin typeface="Yu Gothic"/>
                <a:ea typeface="Yu Gothic"/>
                <a:cs typeface="Yu Gothic"/>
              </a:rPr>
              <a:t>。</a:t>
            </a:r>
            <a:r>
              <a:rPr lang="ja-JP" altLang="en-US" sz="1013" b="0" dirty="0">
                <a:solidFill>
                  <a:srgbClr val="617067"/>
                </a:solidFill>
                <a:latin typeface="Yu Gothic"/>
                <a:ea typeface="Yu Gothic"/>
                <a:cs typeface="Yu Gothic"/>
              </a:rPr>
              <a:t>規模の大きい法人で福利厚生が充実しています。</a:t>
            </a:r>
            <a:endParaRPr sz="1013" b="0" dirty="0">
              <a:solidFill>
                <a:srgbClr val="617067"/>
              </a:solidFill>
              <a:latin typeface="Yu Gothic"/>
              <a:ea typeface="Yu Gothic"/>
              <a:cs typeface="Yu Gothic"/>
            </a:endParaRPr>
          </a:p>
        </p:txBody>
      </p:sp>
      <p:sp>
        <p:nvSpPr>
          <p:cNvPr id="22" name="big-number">
            <a:extLst>
              <a:ext uri="{FF2B5EF4-FFF2-40B4-BE49-F238E27FC236}">
                <a16:creationId xmlns:a16="http://schemas.microsoft.com/office/drawing/2014/main" id="{E7AFBF22-5F2A-4B78-AB42-00B70905CEF7}"/>
              </a:ext>
            </a:extLst>
          </p:cNvPr>
          <p:cNvSpPr>
            <a:spLocks noGrp="1"/>
          </p:cNvSpPr>
          <p:nvPr/>
        </p:nvSpPr>
        <p:spPr>
          <a:xfrm>
            <a:off x="4914900" y="3238500"/>
            <a:ext cx="2095500" cy="876300"/>
          </a:xfrm>
          <a:prstGeom prst="rect">
            <a:avLst/>
          </a:prstGeom>
          <a:noFill/>
          <a:ln w="0">
            <a:noFill/>
            <a:prstDash val="solid"/>
          </a:ln>
        </p:spPr>
        <p:txBody>
          <a:bodyPr wrap="square" lIns="0" tIns="0" rIns="0" bIns="0" anchor="t">
            <a:normAutofit/>
          </a:bodyPr>
          <a:lstStyle/>
          <a:p>
            <a:pPr algn="l">
              <a:defRPr sz="4500" b="1">
                <a:solidFill>
                  <a:srgbClr val="5D99AE"/>
                </a:solidFill>
                <a:latin typeface="Yu Gothic"/>
                <a:ea typeface="Yu Gothic"/>
                <a:cs typeface="Yu Gothic"/>
              </a:defRPr>
            </a:pPr>
            <a:r>
              <a:rPr sz="4500" b="1">
                <a:solidFill>
                  <a:srgbClr val="5D99AE"/>
                </a:solidFill>
                <a:latin typeface="Yu Gothic"/>
                <a:ea typeface="Yu Gothic"/>
                <a:cs typeface="Yu Gothic"/>
              </a:rPr>
              <a:t>3</a:t>
            </a:r>
          </a:p>
        </p:txBody>
      </p:sp>
      <p:sp>
        <p:nvSpPr>
          <p:cNvPr id="23" name="number-label">
            <a:extLst>
              <a:ext uri="{FF2B5EF4-FFF2-40B4-BE49-F238E27FC236}">
                <a16:creationId xmlns:a16="http://schemas.microsoft.com/office/drawing/2014/main" id="{763872D7-9C1C-40AC-BBC9-2874091A7BD1}"/>
              </a:ext>
            </a:extLst>
          </p:cNvPr>
          <p:cNvSpPr>
            <a:spLocks noGrp="1"/>
          </p:cNvSpPr>
          <p:nvPr/>
        </p:nvSpPr>
        <p:spPr>
          <a:xfrm>
            <a:off x="4914900" y="4076700"/>
            <a:ext cx="2095500" cy="304800"/>
          </a:xfrm>
          <a:prstGeom prst="rect">
            <a:avLst/>
          </a:prstGeom>
          <a:noFill/>
          <a:ln w="0">
            <a:noFill/>
            <a:prstDash val="solid"/>
          </a:ln>
        </p:spPr>
        <p:txBody>
          <a:bodyPr wrap="square" lIns="0" tIns="0" rIns="0" bIns="0" anchor="t">
            <a:normAutofit/>
          </a:bodyPr>
          <a:lstStyle/>
          <a:p>
            <a:pPr algn="l">
              <a:defRPr sz="1350" b="1">
                <a:solidFill>
                  <a:srgbClr val="20352A"/>
                </a:solidFill>
                <a:latin typeface="Yu Gothic"/>
                <a:ea typeface="Yu Gothic"/>
                <a:cs typeface="Yu Gothic"/>
              </a:defRPr>
            </a:pPr>
            <a:r>
              <a:rPr sz="1350" b="1">
                <a:solidFill>
                  <a:srgbClr val="20352A"/>
                </a:solidFill>
                <a:latin typeface="Yu Gothic"/>
                <a:ea typeface="Yu Gothic"/>
                <a:cs typeface="Yu Gothic"/>
              </a:rPr>
              <a:t>こども事業部 3園</a:t>
            </a:r>
          </a:p>
        </p:txBody>
      </p:sp>
      <p:sp>
        <p:nvSpPr>
          <p:cNvPr id="24" name="number-note">
            <a:extLst>
              <a:ext uri="{FF2B5EF4-FFF2-40B4-BE49-F238E27FC236}">
                <a16:creationId xmlns:a16="http://schemas.microsoft.com/office/drawing/2014/main" id="{36011453-5D89-477D-811C-7EA73C35AA39}"/>
              </a:ext>
            </a:extLst>
          </p:cNvPr>
          <p:cNvSpPr>
            <a:spLocks noGrp="1"/>
          </p:cNvSpPr>
          <p:nvPr/>
        </p:nvSpPr>
        <p:spPr>
          <a:xfrm>
            <a:off x="4914900" y="4438650"/>
            <a:ext cx="2095500" cy="552450"/>
          </a:xfrm>
          <a:prstGeom prst="rect">
            <a:avLst/>
          </a:prstGeom>
          <a:noFill/>
          <a:ln w="0">
            <a:noFill/>
            <a:prstDash val="solid"/>
          </a:ln>
        </p:spPr>
        <p:txBody>
          <a:bodyPr wrap="square" lIns="0" tIns="0" rIns="0" bIns="0" anchor="t">
            <a:normAutofit/>
          </a:bodyPr>
          <a:lstStyle/>
          <a:p>
            <a:pPr algn="l">
              <a:defRPr sz="1013" b="0">
                <a:solidFill>
                  <a:srgbClr val="617067"/>
                </a:solidFill>
                <a:latin typeface="Yu Gothic"/>
                <a:ea typeface="Yu Gothic"/>
                <a:cs typeface="Yu Gothic"/>
              </a:defRPr>
            </a:pPr>
            <a:r>
              <a:rPr sz="1013" b="0">
                <a:solidFill>
                  <a:srgbClr val="617067"/>
                </a:solidFill>
                <a:latin typeface="Yu Gothic"/>
                <a:ea typeface="Yu Gothic"/>
                <a:cs typeface="Yu Gothic"/>
              </a:rPr>
              <a:t>八千代・習志野に、</a:t>
            </a:r>
          </a:p>
          <a:p>
            <a:pPr algn="l">
              <a:defRPr sz="1013" b="0">
                <a:solidFill>
                  <a:srgbClr val="617067"/>
                </a:solidFill>
                <a:latin typeface="Yu Gothic"/>
                <a:ea typeface="Yu Gothic"/>
                <a:cs typeface="Yu Gothic"/>
              </a:defRPr>
            </a:pPr>
            <a:r>
              <a:rPr sz="1013" b="0">
                <a:solidFill>
                  <a:srgbClr val="617067"/>
                </a:solidFill>
                <a:latin typeface="Yu Gothic"/>
                <a:ea typeface="Yu Gothic"/>
                <a:cs typeface="Yu Gothic"/>
              </a:rPr>
              <a:t>保育園2園＋認定こども園1園</a:t>
            </a:r>
          </a:p>
        </p:txBody>
      </p:sp>
      <p:sp>
        <p:nvSpPr>
          <p:cNvPr id="25" name="about-rule">
            <a:extLst>
              <a:ext uri="{FF2B5EF4-FFF2-40B4-BE49-F238E27FC236}">
                <a16:creationId xmlns:a16="http://schemas.microsoft.com/office/drawing/2014/main" id="{7ECA557E-E82E-4347-8824-85ACBB2F4CBF}"/>
              </a:ext>
            </a:extLst>
          </p:cNvPr>
          <p:cNvSpPr>
            <a:spLocks noGrp="1"/>
          </p:cNvSpPr>
          <p:nvPr/>
        </p:nvSpPr>
        <p:spPr>
          <a:xfrm>
            <a:off x="533400" y="5905500"/>
            <a:ext cx="6496050" cy="38100"/>
          </a:xfrm>
          <a:prstGeom prst="rect">
            <a:avLst/>
          </a:prstGeom>
          <a:solidFill>
            <a:srgbClr val="E39418"/>
          </a:solidFill>
          <a:ln w="0">
            <a:noFill/>
            <a:prstDash val="solid"/>
          </a:ln>
        </p:spPr>
      </p:sp>
      <p:sp>
        <p:nvSpPr>
          <p:cNvPr id="26" name="section-mark">
            <a:extLst>
              <a:ext uri="{FF2B5EF4-FFF2-40B4-BE49-F238E27FC236}">
                <a16:creationId xmlns:a16="http://schemas.microsoft.com/office/drawing/2014/main" id="{1744CE44-6542-4EF2-80ED-7CAE5B92FE9A}"/>
              </a:ext>
            </a:extLst>
          </p:cNvPr>
          <p:cNvSpPr>
            <a:spLocks noGrp="1"/>
          </p:cNvSpPr>
          <p:nvPr/>
        </p:nvSpPr>
        <p:spPr>
          <a:xfrm>
            <a:off x="533400" y="6391275"/>
            <a:ext cx="85725" cy="228600"/>
          </a:xfrm>
          <a:prstGeom prst="roundRect">
            <a:avLst>
              <a:gd name="adj" fmla="val 50000"/>
            </a:avLst>
          </a:prstGeom>
          <a:solidFill>
            <a:srgbClr val="52782D"/>
          </a:solidFill>
          <a:ln w="0">
            <a:noFill/>
            <a:prstDash val="solid"/>
          </a:ln>
        </p:spPr>
      </p:sp>
      <p:sp>
        <p:nvSpPr>
          <p:cNvPr id="27" name="content-heading">
            <a:extLst>
              <a:ext uri="{FF2B5EF4-FFF2-40B4-BE49-F238E27FC236}">
                <a16:creationId xmlns:a16="http://schemas.microsoft.com/office/drawing/2014/main" id="{F0643637-0BDC-4107-BD0A-C7DD35A45F15}"/>
              </a:ext>
            </a:extLst>
          </p:cNvPr>
          <p:cNvSpPr>
            <a:spLocks noGrp="1"/>
          </p:cNvSpPr>
          <p:nvPr/>
        </p:nvSpPr>
        <p:spPr>
          <a:xfrm>
            <a:off x="723900" y="6362700"/>
            <a:ext cx="3238500" cy="285750"/>
          </a:xfrm>
          <a:prstGeom prst="rect">
            <a:avLst/>
          </a:prstGeom>
          <a:noFill/>
          <a:ln w="0">
            <a:noFill/>
            <a:prstDash val="solid"/>
          </a:ln>
        </p:spPr>
        <p:txBody>
          <a:bodyPr wrap="square" lIns="0" tIns="0" rIns="0" bIns="0" anchor="t">
            <a:normAutofit/>
          </a:bodyPr>
          <a:lstStyle/>
          <a:p>
            <a:pPr algn="l">
              <a:defRPr sz="1500" b="1">
                <a:solidFill>
                  <a:srgbClr val="20352A"/>
                </a:solidFill>
                <a:latin typeface="Yu Gothic"/>
                <a:ea typeface="Yu Gothic"/>
                <a:cs typeface="Yu Gothic"/>
              </a:defRPr>
            </a:pPr>
            <a:r>
              <a:rPr sz="1500" b="1">
                <a:solidFill>
                  <a:srgbClr val="20352A"/>
                </a:solidFill>
                <a:latin typeface="Yu Gothic"/>
                <a:ea typeface="Yu Gothic"/>
                <a:cs typeface="Yu Gothic"/>
              </a:rPr>
              <a:t>法人の安定と、園ごとの個性を両立</a:t>
            </a:r>
          </a:p>
        </p:txBody>
      </p:sp>
      <p:sp>
        <p:nvSpPr>
          <p:cNvPr id="28" name="about-body">
            <a:extLst>
              <a:ext uri="{FF2B5EF4-FFF2-40B4-BE49-F238E27FC236}">
                <a16:creationId xmlns:a16="http://schemas.microsoft.com/office/drawing/2014/main" id="{A47406DA-C5CD-4CE1-87E0-345329CBBE0B}"/>
              </a:ext>
            </a:extLst>
          </p:cNvPr>
          <p:cNvSpPr>
            <a:spLocks noGrp="1"/>
          </p:cNvSpPr>
          <p:nvPr/>
        </p:nvSpPr>
        <p:spPr>
          <a:xfrm>
            <a:off x="533400" y="6858000"/>
            <a:ext cx="6496050" cy="1619250"/>
          </a:xfrm>
          <a:prstGeom prst="rect">
            <a:avLst/>
          </a:prstGeom>
          <a:noFill/>
          <a:ln w="0">
            <a:noFill/>
            <a:prstDash val="solid"/>
          </a:ln>
        </p:spPr>
        <p:txBody>
          <a:bodyPr wrap="square" lIns="0" tIns="0" rIns="0" bIns="0" anchor="t">
            <a:noAutofit/>
          </a:bodyPr>
          <a:lstStyle/>
          <a:p>
            <a:pPr algn="l">
              <a:defRPr sz="1350" b="0">
                <a:solidFill>
                  <a:srgbClr val="20352A"/>
                </a:solidFill>
                <a:latin typeface="Yu Gothic"/>
                <a:ea typeface="Yu Gothic"/>
                <a:cs typeface="Yu Gothic"/>
              </a:defRPr>
            </a:pPr>
            <a:r>
              <a:rPr sz="1350" b="0" dirty="0">
                <a:solidFill>
                  <a:srgbClr val="20352A"/>
                </a:solidFill>
                <a:latin typeface="Yu Gothic"/>
                <a:ea typeface="Yu Gothic"/>
                <a:cs typeface="Yu Gothic"/>
              </a:rPr>
              <a:t>法人としての就業制度、研修、退職金、住宅支援、発達支援、ICT活用などは共通の基盤として整えています。一方で、園の規模、地域、建物、子どもの年齢構成、幼保連携型認定こども園としての役割などはそれぞれ異なります。全園を同じ形にそろえるのではなく、子どもと地域の姿に合わせて保育を考える。その違いが、保育者として経験の幅を広げます。</a:t>
            </a:r>
          </a:p>
        </p:txBody>
      </p:sp>
      <p:sp>
        <p:nvSpPr>
          <p:cNvPr id="29" name="about-band">
            <a:extLst>
              <a:ext uri="{FF2B5EF4-FFF2-40B4-BE49-F238E27FC236}">
                <a16:creationId xmlns:a16="http://schemas.microsoft.com/office/drawing/2014/main" id="{22124ECC-550D-4487-98A3-897E20FD8F9D}"/>
              </a:ext>
            </a:extLst>
          </p:cNvPr>
          <p:cNvSpPr>
            <a:spLocks noGrp="1"/>
          </p:cNvSpPr>
          <p:nvPr/>
        </p:nvSpPr>
        <p:spPr>
          <a:xfrm>
            <a:off x="533400" y="8858250"/>
            <a:ext cx="6496050" cy="914400"/>
          </a:xfrm>
          <a:prstGeom prst="roundRect">
            <a:avLst>
              <a:gd name="adj" fmla="val 8333"/>
            </a:avLst>
          </a:prstGeom>
          <a:solidFill>
            <a:srgbClr val="DDEBC4"/>
          </a:solidFill>
          <a:ln w="0">
            <a:noFill/>
            <a:prstDash val="solid"/>
          </a:ln>
        </p:spPr>
      </p:sp>
      <p:sp>
        <p:nvSpPr>
          <p:cNvPr id="30" name="about-callout">
            <a:extLst>
              <a:ext uri="{FF2B5EF4-FFF2-40B4-BE49-F238E27FC236}">
                <a16:creationId xmlns:a16="http://schemas.microsoft.com/office/drawing/2014/main" id="{9DE5ABF6-DDFA-40CE-81B1-11A95AF082D1}"/>
              </a:ext>
            </a:extLst>
          </p:cNvPr>
          <p:cNvSpPr>
            <a:spLocks noGrp="1"/>
          </p:cNvSpPr>
          <p:nvPr/>
        </p:nvSpPr>
        <p:spPr>
          <a:xfrm>
            <a:off x="781050" y="9096375"/>
            <a:ext cx="6000750" cy="590550"/>
          </a:xfrm>
          <a:prstGeom prst="rect">
            <a:avLst/>
          </a:prstGeom>
          <a:noFill/>
          <a:ln w="0">
            <a:noFill/>
            <a:prstDash val="solid"/>
          </a:ln>
        </p:spPr>
        <p:txBody>
          <a:bodyPr wrap="square" lIns="0" tIns="0" rIns="0" bIns="0" anchor="t">
            <a:normAutofit/>
          </a:bodyPr>
          <a:lstStyle/>
          <a:p>
            <a:pPr algn="ctr">
              <a:defRPr sz="1500" b="1">
                <a:solidFill>
                  <a:srgbClr val="294B2B"/>
                </a:solidFill>
                <a:latin typeface="Yu Gothic"/>
                <a:ea typeface="Yu Gothic"/>
                <a:cs typeface="Yu Gothic"/>
              </a:defRPr>
            </a:pPr>
            <a:r>
              <a:rPr sz="1500" b="1" dirty="0" err="1">
                <a:solidFill>
                  <a:srgbClr val="294B2B"/>
                </a:solidFill>
                <a:latin typeface="Yu Gothic"/>
                <a:ea typeface="Yu Gothic"/>
                <a:cs typeface="Yu Gothic"/>
              </a:rPr>
              <a:t>配属は、本人の希望を踏まえて相談します</a:t>
            </a:r>
            <a:r>
              <a:rPr sz="1500" b="1" dirty="0">
                <a:solidFill>
                  <a:srgbClr val="294B2B"/>
                </a:solidFill>
                <a:latin typeface="Yu Gothic"/>
                <a:ea typeface="Yu Gothic"/>
                <a:cs typeface="Yu Gothic"/>
              </a:rPr>
              <a:t>。</a:t>
            </a:r>
          </a:p>
          <a:p>
            <a:pPr algn="ctr">
              <a:defRPr sz="1500" b="1">
                <a:solidFill>
                  <a:srgbClr val="294B2B"/>
                </a:solidFill>
                <a:latin typeface="Yu Gothic"/>
                <a:ea typeface="Yu Gothic"/>
                <a:cs typeface="Yu Gothic"/>
              </a:defRPr>
            </a:pPr>
            <a:r>
              <a:rPr sz="1500" b="1" dirty="0">
                <a:solidFill>
                  <a:srgbClr val="294B2B"/>
                </a:solidFill>
                <a:latin typeface="Yu Gothic"/>
                <a:ea typeface="Yu Gothic"/>
                <a:cs typeface="Yu Gothic"/>
              </a:rPr>
              <a:t>1園だけでなく、複数園の見学も歓迎しています。</a:t>
            </a:r>
          </a:p>
        </p:txBody>
      </p:sp>
    </p:spTree>
    <p:extLst>
      <p:ext uri="{BB962C8B-B14F-4D97-AF65-F5344CB8AC3E}">
        <p14:creationId xmlns:p14="http://schemas.microsoft.com/office/powerpoint/2010/main" val="1406032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17" name="top-accent">
            <a:extLst>
              <a:ext uri="{FF2B5EF4-FFF2-40B4-BE49-F238E27FC236}">
                <a16:creationId xmlns:a16="http://schemas.microsoft.com/office/drawing/2014/main" id="{E0CEEB2D-795E-427B-BBC5-65C683ADA9E9}"/>
              </a:ext>
            </a:extLst>
          </p:cNvPr>
          <p:cNvSpPr>
            <a:spLocks noGrp="1"/>
          </p:cNvSpPr>
          <p:nvPr/>
        </p:nvSpPr>
        <p:spPr>
          <a:xfrm>
            <a:off x="0" y="0"/>
            <a:ext cx="7562850" cy="209550"/>
          </a:xfrm>
          <a:prstGeom prst="rect">
            <a:avLst/>
          </a:prstGeom>
          <a:solidFill>
            <a:srgbClr val="E39418"/>
          </a:solidFill>
          <a:ln w="0">
            <a:noFill/>
            <a:prstDash val="solid"/>
          </a:ln>
        </p:spPr>
      </p:sp>
      <p:sp>
        <p:nvSpPr>
          <p:cNvPr id="2" name="section-label">
            <a:extLst>
              <a:ext uri="{FF2B5EF4-FFF2-40B4-BE49-F238E27FC236}">
                <a16:creationId xmlns:a16="http://schemas.microsoft.com/office/drawing/2014/main" id="{C3D4082D-C91C-4C6D-9A7D-A0424D0E618D}"/>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E39418"/>
                </a:solidFill>
                <a:latin typeface="Yu Gothic"/>
                <a:ea typeface="Yu Gothic"/>
                <a:cs typeface="Yu Gothic"/>
              </a:defRPr>
            </a:pPr>
            <a:r>
              <a:rPr sz="975" b="1">
                <a:solidFill>
                  <a:srgbClr val="E39418"/>
                </a:solidFill>
                <a:latin typeface="Yu Gothic"/>
                <a:ea typeface="Yu Gothic"/>
                <a:cs typeface="Yu Gothic"/>
              </a:rPr>
              <a:t>THREE SCHOOLS</a:t>
            </a:r>
          </a:p>
        </p:txBody>
      </p:sp>
      <p:sp>
        <p:nvSpPr>
          <p:cNvPr id="3" name="header-dot">
            <a:extLst>
              <a:ext uri="{FF2B5EF4-FFF2-40B4-BE49-F238E27FC236}">
                <a16:creationId xmlns:a16="http://schemas.microsoft.com/office/drawing/2014/main" id="{5FE5604E-6E56-4CC0-B351-AE4551BE6D48}"/>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F7E9E5C3-43C5-4D7D-BC7D-44A3FA46304D}"/>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22B3B81A-A06B-4A74-8346-2026C649F431}"/>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59EA4FE1-0AC8-45F7-A925-6C603340DD51}"/>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06</a:t>
            </a:r>
          </a:p>
        </p:txBody>
      </p:sp>
      <p:sp>
        <p:nvSpPr>
          <p:cNvPr id="7" name="title-color-field">
            <a:extLst>
              <a:ext uri="{FF2B5EF4-FFF2-40B4-BE49-F238E27FC236}">
                <a16:creationId xmlns:a16="http://schemas.microsoft.com/office/drawing/2014/main" id="{CFCF4CA7-BA55-4084-B3A0-A651D68DF6DD}"/>
              </a:ext>
            </a:extLst>
          </p:cNvPr>
          <p:cNvSpPr>
            <a:spLocks noGrp="1"/>
          </p:cNvSpPr>
          <p:nvPr/>
        </p:nvSpPr>
        <p:spPr>
          <a:xfrm>
            <a:off x="400050" y="781050"/>
            <a:ext cx="6762750" cy="1752600"/>
          </a:xfrm>
          <a:prstGeom prst="roundRect">
            <a:avLst>
              <a:gd name="adj" fmla="val 4348"/>
            </a:avLst>
          </a:prstGeom>
          <a:solidFill>
            <a:srgbClr val="E39418"/>
          </a:solidFill>
          <a:ln w="0">
            <a:noFill/>
            <a:prstDash val="solid"/>
          </a:ln>
        </p:spPr>
      </p:sp>
      <p:sp>
        <p:nvSpPr>
          <p:cNvPr id="8" name="heading-bar-left">
            <a:extLst>
              <a:ext uri="{FF2B5EF4-FFF2-40B4-BE49-F238E27FC236}">
                <a16:creationId xmlns:a16="http://schemas.microsoft.com/office/drawing/2014/main" id="{81F3AB4E-D328-42B1-B818-164DBE42A98C}"/>
              </a:ext>
            </a:extLst>
          </p:cNvPr>
          <p:cNvSpPr>
            <a:spLocks noGrp="1"/>
          </p:cNvSpPr>
          <p:nvPr/>
        </p:nvSpPr>
        <p:spPr>
          <a:xfrm>
            <a:off x="857250" y="914400"/>
            <a:ext cx="438150" cy="76200"/>
          </a:xfrm>
          <a:prstGeom prst="roundRect">
            <a:avLst>
              <a:gd name="adj" fmla="val 50000"/>
            </a:avLst>
          </a:prstGeom>
          <a:solidFill>
            <a:srgbClr val="52782D"/>
          </a:solidFill>
          <a:ln w="0">
            <a:noFill/>
            <a:prstDash val="solid"/>
          </a:ln>
        </p:spPr>
      </p:sp>
      <p:sp>
        <p:nvSpPr>
          <p:cNvPr id="9" name="heading-bar-right">
            <a:extLst>
              <a:ext uri="{FF2B5EF4-FFF2-40B4-BE49-F238E27FC236}">
                <a16:creationId xmlns:a16="http://schemas.microsoft.com/office/drawing/2014/main" id="{F02949A6-DA04-4E93-A41A-A90B0A41A0D0}"/>
              </a:ext>
            </a:extLst>
          </p:cNvPr>
          <p:cNvSpPr>
            <a:spLocks noGrp="1"/>
          </p:cNvSpPr>
          <p:nvPr/>
        </p:nvSpPr>
        <p:spPr>
          <a:xfrm>
            <a:off x="6267450" y="914400"/>
            <a:ext cx="438150" cy="76200"/>
          </a:xfrm>
          <a:prstGeom prst="roundRect">
            <a:avLst>
              <a:gd name="adj" fmla="val 50000"/>
            </a:avLst>
          </a:prstGeom>
          <a:solidFill>
            <a:srgbClr val="52782D"/>
          </a:solidFill>
          <a:ln w="0">
            <a:noFill/>
            <a:prstDash val="solid"/>
          </a:ln>
        </p:spPr>
      </p:sp>
      <p:sp>
        <p:nvSpPr>
          <p:cNvPr id="10" name="heading-dot-left">
            <a:extLst>
              <a:ext uri="{FF2B5EF4-FFF2-40B4-BE49-F238E27FC236}">
                <a16:creationId xmlns:a16="http://schemas.microsoft.com/office/drawing/2014/main" id="{3EDD127E-04D0-4CEE-B8B4-16C703B2E83F}"/>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49867C55-3B74-42BE-9C1B-FF0831D13CC3}"/>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113B7AD9-58DF-47B6-B770-6E47AF4874A5}"/>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000" b="1">
                <a:solidFill>
                  <a:srgbClr val="FFFFFF"/>
                </a:solidFill>
                <a:latin typeface="Yu Gothic"/>
                <a:ea typeface="Yu Gothic"/>
                <a:cs typeface="Yu Gothic"/>
              </a:defRPr>
            </a:pPr>
            <a:r>
              <a:rPr sz="3000" b="1">
                <a:solidFill>
                  <a:srgbClr val="FFFFFF"/>
                </a:solidFill>
                <a:latin typeface="Yu Gothic"/>
                <a:ea typeface="Yu Gothic"/>
                <a:cs typeface="Yu Gothic"/>
              </a:rPr>
              <a:t>同じ法人、違う個性。</a:t>
            </a:r>
          </a:p>
          <a:p>
            <a:pPr algn="ctr">
              <a:defRPr sz="3000" b="1">
                <a:solidFill>
                  <a:srgbClr val="FFFFFF"/>
                </a:solidFill>
                <a:latin typeface="Yu Gothic"/>
                <a:ea typeface="Yu Gothic"/>
                <a:cs typeface="Yu Gothic"/>
              </a:defRPr>
            </a:pPr>
            <a:r>
              <a:rPr sz="3000" b="1">
                <a:solidFill>
                  <a:srgbClr val="FFFFFF"/>
                </a:solidFill>
                <a:latin typeface="Yu Gothic"/>
                <a:ea typeface="Yu Gothic"/>
                <a:cs typeface="Yu Gothic"/>
              </a:rPr>
              <a:t>3園から広がる保育の経験。</a:t>
            </a:r>
          </a:p>
        </p:txBody>
      </p:sp>
      <p:sp>
        <p:nvSpPr>
          <p:cNvPr id="13" name="slide-subtitle">
            <a:extLst>
              <a:ext uri="{FF2B5EF4-FFF2-40B4-BE49-F238E27FC236}">
                <a16:creationId xmlns:a16="http://schemas.microsoft.com/office/drawing/2014/main" id="{F2621FBE-014F-4626-9AAC-C8B0F4DBC33D}"/>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園の規模も、地域とのつながりも、そこで学べることも違います</a:t>
            </a:r>
          </a:p>
        </p:txBody>
      </p:sp>
      <p:sp>
        <p:nvSpPr>
          <p:cNvPr id="14" name="title-rule">
            <a:extLst>
              <a:ext uri="{FF2B5EF4-FFF2-40B4-BE49-F238E27FC236}">
                <a16:creationId xmlns:a16="http://schemas.microsoft.com/office/drawing/2014/main" id="{D7F67384-D7B8-4B0B-9AB4-9E0D83A95258}"/>
              </a:ext>
            </a:extLst>
          </p:cNvPr>
          <p:cNvSpPr>
            <a:spLocks noGrp="1"/>
          </p:cNvSpPr>
          <p:nvPr/>
        </p:nvSpPr>
        <p:spPr>
          <a:xfrm>
            <a:off x="533400" y="2667000"/>
            <a:ext cx="6496050" cy="57150"/>
          </a:xfrm>
          <a:prstGeom prst="rect">
            <a:avLst/>
          </a:prstGeom>
          <a:solidFill>
            <a:srgbClr val="E39418"/>
          </a:solidFill>
          <a:ln w="0">
            <a:noFill/>
            <a:prstDash val="solid"/>
          </a:ln>
        </p:spPr>
      </p:sp>
      <p:sp>
        <p:nvSpPr>
          <p:cNvPr id="15" name="title-rule-highlight">
            <a:extLst>
              <a:ext uri="{FF2B5EF4-FFF2-40B4-BE49-F238E27FC236}">
                <a16:creationId xmlns:a16="http://schemas.microsoft.com/office/drawing/2014/main" id="{A968033C-E304-4DEA-9EC5-12A025507C0B}"/>
              </a:ext>
            </a:extLst>
          </p:cNvPr>
          <p:cNvSpPr>
            <a:spLocks noGrp="1"/>
          </p:cNvSpPr>
          <p:nvPr/>
        </p:nvSpPr>
        <p:spPr>
          <a:xfrm>
            <a:off x="2343150" y="2667000"/>
            <a:ext cx="2876550" cy="57150"/>
          </a:xfrm>
          <a:prstGeom prst="rect">
            <a:avLst/>
          </a:prstGeom>
          <a:solidFill>
            <a:srgbClr val="52782D"/>
          </a:solidFill>
          <a:ln w="0">
            <a:noFill/>
            <a:prstDash val="solid"/>
          </a:ln>
        </p:spPr>
      </p:sp>
      <p:sp>
        <p:nvSpPr>
          <p:cNvPr id="16" name="school-panel-0">
            <a:extLst>
              <a:ext uri="{FF2B5EF4-FFF2-40B4-BE49-F238E27FC236}">
                <a16:creationId xmlns:a16="http://schemas.microsoft.com/office/drawing/2014/main" id="{892C8EE4-A23F-46A8-8ED1-E6819E4E231C}"/>
              </a:ext>
            </a:extLst>
          </p:cNvPr>
          <p:cNvSpPr>
            <a:spLocks noGrp="1"/>
          </p:cNvSpPr>
          <p:nvPr/>
        </p:nvSpPr>
        <p:spPr>
          <a:xfrm>
            <a:off x="533400" y="3067050"/>
            <a:ext cx="2000250" cy="6572250"/>
          </a:xfrm>
          <a:prstGeom prst="roundRect">
            <a:avLst>
              <a:gd name="adj" fmla="val 3810"/>
            </a:avLst>
          </a:prstGeom>
          <a:solidFill>
            <a:srgbClr val="FFFDF8"/>
          </a:solidFill>
          <a:ln w="9525">
            <a:solidFill>
              <a:srgbClr val="D8D5C7"/>
            </a:solidFill>
            <a:prstDash val="solid"/>
          </a:ln>
        </p:spPr>
      </p:sp>
      <p:pic>
        <p:nvPicPr>
          <p:cNvPr id="56" name="図 55"/>
          <p:cNvPicPr>
            <a:picLocks noChangeAspect="1"/>
          </p:cNvPicPr>
          <p:nvPr/>
        </p:nvPicPr>
        <p:blipFill>
          <a:blip r:embed="rId3"/>
          <a:srcRect l="19548" r="19548"/>
          <a:stretch>
            <a:fillRect/>
          </a:stretch>
        </p:blipFill>
        <p:spPr>
          <a:xfrm>
            <a:off x="533400" y="3067050"/>
            <a:ext cx="2000250" cy="2190750"/>
          </a:xfrm>
          <a:prstGeom prst="roundRect">
            <a:avLst>
              <a:gd name="adj" fmla="val 7619"/>
            </a:avLst>
          </a:prstGeom>
        </p:spPr>
      </p:pic>
      <p:sp>
        <p:nvSpPr>
          <p:cNvPr id="18" name="school-color-0">
            <a:extLst>
              <a:ext uri="{FF2B5EF4-FFF2-40B4-BE49-F238E27FC236}">
                <a16:creationId xmlns:a16="http://schemas.microsoft.com/office/drawing/2014/main" id="{08BAB7F8-350E-4928-8EB7-4478344B08A3}"/>
              </a:ext>
            </a:extLst>
          </p:cNvPr>
          <p:cNvSpPr>
            <a:spLocks noGrp="1"/>
          </p:cNvSpPr>
          <p:nvPr/>
        </p:nvSpPr>
        <p:spPr>
          <a:xfrm>
            <a:off x="533400" y="5067300"/>
            <a:ext cx="2000250" cy="152400"/>
          </a:xfrm>
          <a:prstGeom prst="rect">
            <a:avLst/>
          </a:prstGeom>
          <a:solidFill>
            <a:srgbClr val="52782D"/>
          </a:solidFill>
          <a:ln w="0">
            <a:noFill/>
            <a:prstDash val="solid"/>
          </a:ln>
        </p:spPr>
      </p:sp>
      <p:sp>
        <p:nvSpPr>
          <p:cNvPr id="19" name="school-no-0">
            <a:extLst>
              <a:ext uri="{FF2B5EF4-FFF2-40B4-BE49-F238E27FC236}">
                <a16:creationId xmlns:a16="http://schemas.microsoft.com/office/drawing/2014/main" id="{FEE051B3-22CB-400C-84CB-D929859EE071}"/>
              </a:ext>
            </a:extLst>
          </p:cNvPr>
          <p:cNvSpPr>
            <a:spLocks noGrp="1"/>
          </p:cNvSpPr>
          <p:nvPr/>
        </p:nvSpPr>
        <p:spPr>
          <a:xfrm>
            <a:off x="704850" y="5429250"/>
            <a:ext cx="514350" cy="400050"/>
          </a:xfrm>
          <a:prstGeom prst="rect">
            <a:avLst/>
          </a:prstGeom>
          <a:noFill/>
          <a:ln w="0">
            <a:noFill/>
            <a:prstDash val="solid"/>
          </a:ln>
        </p:spPr>
        <p:txBody>
          <a:bodyPr wrap="square" lIns="0" tIns="0" rIns="0" bIns="0" anchor="t">
            <a:normAutofit/>
          </a:bodyPr>
          <a:lstStyle/>
          <a:p>
            <a:pPr algn="l">
              <a:defRPr sz="1950" b="1">
                <a:solidFill>
                  <a:srgbClr val="52782D"/>
                </a:solidFill>
                <a:latin typeface="Yu Gothic"/>
                <a:ea typeface="Yu Gothic"/>
                <a:cs typeface="Yu Gothic"/>
              </a:defRPr>
            </a:pPr>
            <a:r>
              <a:rPr sz="1950" b="1">
                <a:solidFill>
                  <a:srgbClr val="52782D"/>
                </a:solidFill>
                <a:latin typeface="Yu Gothic"/>
                <a:ea typeface="Yu Gothic"/>
                <a:cs typeface="Yu Gothic"/>
              </a:rPr>
              <a:t>01</a:t>
            </a:r>
          </a:p>
        </p:txBody>
      </p:sp>
      <p:sp>
        <p:nvSpPr>
          <p:cNvPr id="20" name="school-title-0">
            <a:extLst>
              <a:ext uri="{FF2B5EF4-FFF2-40B4-BE49-F238E27FC236}">
                <a16:creationId xmlns:a16="http://schemas.microsoft.com/office/drawing/2014/main" id="{82E70A0C-8774-48E7-873C-3EC3856C21B0}"/>
              </a:ext>
            </a:extLst>
          </p:cNvPr>
          <p:cNvSpPr>
            <a:spLocks noGrp="1"/>
          </p:cNvSpPr>
          <p:nvPr/>
        </p:nvSpPr>
        <p:spPr>
          <a:xfrm>
            <a:off x="704850" y="5981700"/>
            <a:ext cx="1676400" cy="742950"/>
          </a:xfrm>
          <a:prstGeom prst="rect">
            <a:avLst/>
          </a:prstGeom>
          <a:noFill/>
          <a:ln w="0">
            <a:noFill/>
            <a:prstDash val="solid"/>
          </a:ln>
        </p:spPr>
        <p:txBody>
          <a:bodyPr wrap="square" lIns="0" tIns="0" rIns="0" bIns="0" anchor="t">
            <a:normAutofit/>
          </a:bodyPr>
          <a:lstStyle/>
          <a:p>
            <a:pPr algn="l">
              <a:defRPr sz="1875" b="1">
                <a:solidFill>
                  <a:srgbClr val="20352A"/>
                </a:solidFill>
                <a:latin typeface="Yu Gothic"/>
                <a:ea typeface="Yu Gothic"/>
                <a:cs typeface="Yu Gothic"/>
              </a:defRPr>
            </a:pPr>
            <a:r>
              <a:rPr sz="1875" b="1">
                <a:solidFill>
                  <a:srgbClr val="20352A"/>
                </a:solidFill>
                <a:latin typeface="Yu Gothic"/>
                <a:ea typeface="Yu Gothic"/>
                <a:cs typeface="Yu Gothic"/>
              </a:rPr>
              <a:t>緑が丘</a:t>
            </a:r>
          </a:p>
          <a:p>
            <a:pPr algn="l">
              <a:defRPr sz="1875" b="1">
                <a:solidFill>
                  <a:srgbClr val="20352A"/>
                </a:solidFill>
                <a:latin typeface="Yu Gothic"/>
                <a:ea typeface="Yu Gothic"/>
                <a:cs typeface="Yu Gothic"/>
              </a:defRPr>
            </a:pPr>
            <a:r>
              <a:rPr sz="1875" b="1">
                <a:solidFill>
                  <a:srgbClr val="20352A"/>
                </a:solidFill>
                <a:latin typeface="Yu Gothic"/>
                <a:ea typeface="Yu Gothic"/>
                <a:cs typeface="Yu Gothic"/>
              </a:rPr>
              <a:t>はぐみの杜</a:t>
            </a:r>
          </a:p>
        </p:txBody>
      </p:sp>
      <p:sp>
        <p:nvSpPr>
          <p:cNvPr id="21" name="school-type-0">
            <a:extLst>
              <a:ext uri="{FF2B5EF4-FFF2-40B4-BE49-F238E27FC236}">
                <a16:creationId xmlns:a16="http://schemas.microsoft.com/office/drawing/2014/main" id="{D31CCB6A-C0B8-4D85-91B1-F19C89B64524}"/>
              </a:ext>
            </a:extLst>
          </p:cNvPr>
          <p:cNvSpPr>
            <a:spLocks noGrp="1"/>
          </p:cNvSpPr>
          <p:nvPr/>
        </p:nvSpPr>
        <p:spPr>
          <a:xfrm>
            <a:off x="704850" y="6896100"/>
            <a:ext cx="1657350" cy="533400"/>
          </a:xfrm>
          <a:prstGeom prst="rect">
            <a:avLst/>
          </a:prstGeom>
          <a:noFill/>
          <a:ln w="0">
            <a:noFill/>
            <a:prstDash val="solid"/>
          </a:ln>
        </p:spPr>
        <p:txBody>
          <a:bodyPr wrap="square" lIns="0" tIns="0" rIns="0" bIns="0" anchor="t">
            <a:normAutofit/>
          </a:bodyPr>
          <a:lstStyle/>
          <a:p>
            <a:pPr algn="l">
              <a:defRPr sz="938" b="1">
                <a:solidFill>
                  <a:srgbClr val="617067"/>
                </a:solidFill>
                <a:latin typeface="Yu Gothic"/>
                <a:ea typeface="Yu Gothic"/>
                <a:cs typeface="Yu Gothic"/>
              </a:defRPr>
            </a:pPr>
            <a:r>
              <a:rPr sz="938" b="1">
                <a:solidFill>
                  <a:srgbClr val="617067"/>
                </a:solidFill>
                <a:latin typeface="Yu Gothic"/>
                <a:ea typeface="Yu Gothic"/>
                <a:cs typeface="Yu Gothic"/>
              </a:rPr>
              <a:t>認可保育所｜八千代市</a:t>
            </a:r>
          </a:p>
        </p:txBody>
      </p:sp>
      <p:sp>
        <p:nvSpPr>
          <p:cNvPr id="22" name="school-capacity-0">
            <a:extLst>
              <a:ext uri="{FF2B5EF4-FFF2-40B4-BE49-F238E27FC236}">
                <a16:creationId xmlns:a16="http://schemas.microsoft.com/office/drawing/2014/main" id="{A8B2117C-E401-4521-B564-0C4CE0D842A1}"/>
              </a:ext>
            </a:extLst>
          </p:cNvPr>
          <p:cNvSpPr>
            <a:spLocks noGrp="1"/>
          </p:cNvSpPr>
          <p:nvPr/>
        </p:nvSpPr>
        <p:spPr>
          <a:xfrm>
            <a:off x="704850" y="7600950"/>
            <a:ext cx="1657350" cy="361950"/>
          </a:xfrm>
          <a:prstGeom prst="rect">
            <a:avLst/>
          </a:prstGeom>
          <a:noFill/>
          <a:ln w="0">
            <a:noFill/>
            <a:prstDash val="solid"/>
          </a:ln>
        </p:spPr>
        <p:txBody>
          <a:bodyPr wrap="square" lIns="0" tIns="0" rIns="0" bIns="0" anchor="t">
            <a:normAutofit/>
          </a:bodyPr>
          <a:lstStyle/>
          <a:p>
            <a:pPr algn="l">
              <a:defRPr sz="1650" b="1">
                <a:solidFill>
                  <a:srgbClr val="52782D"/>
                </a:solidFill>
                <a:latin typeface="Yu Gothic"/>
                <a:ea typeface="Yu Gothic"/>
                <a:cs typeface="Yu Gothic"/>
              </a:defRPr>
            </a:pPr>
            <a:r>
              <a:rPr sz="1650" b="1">
                <a:solidFill>
                  <a:srgbClr val="52782D"/>
                </a:solidFill>
                <a:latin typeface="Yu Gothic"/>
                <a:ea typeface="Yu Gothic"/>
                <a:cs typeface="Yu Gothic"/>
              </a:rPr>
              <a:t>定員160名</a:t>
            </a:r>
          </a:p>
        </p:txBody>
      </p:sp>
      <p:sp>
        <p:nvSpPr>
          <p:cNvPr id="23" name="school-copy-0">
            <a:extLst>
              <a:ext uri="{FF2B5EF4-FFF2-40B4-BE49-F238E27FC236}">
                <a16:creationId xmlns:a16="http://schemas.microsoft.com/office/drawing/2014/main" id="{68759D52-4A9A-423E-9B9E-5478FB1A9647}"/>
              </a:ext>
            </a:extLst>
          </p:cNvPr>
          <p:cNvSpPr>
            <a:spLocks noGrp="1"/>
          </p:cNvSpPr>
          <p:nvPr/>
        </p:nvSpPr>
        <p:spPr>
          <a:xfrm>
            <a:off x="704850" y="8172450"/>
            <a:ext cx="1657350" cy="1181100"/>
          </a:xfrm>
          <a:prstGeom prst="rect">
            <a:avLst/>
          </a:prstGeom>
          <a:noFill/>
          <a:ln w="0">
            <a:noFill/>
            <a:prstDash val="solid"/>
          </a:ln>
        </p:spPr>
        <p:txBody>
          <a:bodyPr wrap="square" lIns="0" tIns="0" rIns="0" bIns="0" anchor="t">
            <a:noAutofit/>
          </a:bodyPr>
          <a:lstStyle/>
          <a:p>
            <a:pPr algn="l">
              <a:defRPr sz="1125" b="0">
                <a:solidFill>
                  <a:srgbClr val="20352A"/>
                </a:solidFill>
                <a:latin typeface="Yu Gothic"/>
                <a:ea typeface="Yu Gothic"/>
                <a:cs typeface="Yu Gothic"/>
              </a:defRPr>
            </a:pPr>
            <a:r>
              <a:rPr sz="1125" b="0">
                <a:solidFill>
                  <a:srgbClr val="20352A"/>
                </a:solidFill>
                <a:latin typeface="Yu Gothic"/>
                <a:ea typeface="Yu Gothic"/>
                <a:cs typeface="Yu Gothic"/>
              </a:rPr>
              <a:t>大規模園・広い園庭・フリー職員を多く配置。幅広い年齢と多職種の中で学べます。</a:t>
            </a:r>
          </a:p>
        </p:txBody>
      </p:sp>
      <p:sp>
        <p:nvSpPr>
          <p:cNvPr id="24" name="school-panel-1">
            <a:extLst>
              <a:ext uri="{FF2B5EF4-FFF2-40B4-BE49-F238E27FC236}">
                <a16:creationId xmlns:a16="http://schemas.microsoft.com/office/drawing/2014/main" id="{C529FD57-4BD1-40BC-AC6F-88C3CDEA8B68}"/>
              </a:ext>
            </a:extLst>
          </p:cNvPr>
          <p:cNvSpPr>
            <a:spLocks noGrp="1"/>
          </p:cNvSpPr>
          <p:nvPr/>
        </p:nvSpPr>
        <p:spPr>
          <a:xfrm>
            <a:off x="2743200" y="3067050"/>
            <a:ext cx="2000250" cy="6572250"/>
          </a:xfrm>
          <a:prstGeom prst="roundRect">
            <a:avLst>
              <a:gd name="adj" fmla="val 3810"/>
            </a:avLst>
          </a:prstGeom>
          <a:solidFill>
            <a:srgbClr val="FFFDF8"/>
          </a:solidFill>
          <a:ln w="9525">
            <a:solidFill>
              <a:srgbClr val="D8D5C7"/>
            </a:solidFill>
            <a:prstDash val="solid"/>
          </a:ln>
        </p:spPr>
      </p:sp>
      <p:pic>
        <p:nvPicPr>
          <p:cNvPr id="64" name="図 63"/>
          <p:cNvPicPr>
            <a:picLocks noChangeAspect="1"/>
          </p:cNvPicPr>
          <p:nvPr/>
        </p:nvPicPr>
        <p:blipFill>
          <a:blip r:embed="rId4"/>
          <a:srcRect l="15555" r="15555"/>
          <a:stretch>
            <a:fillRect/>
          </a:stretch>
        </p:blipFill>
        <p:spPr>
          <a:xfrm>
            <a:off x="2743200" y="3067050"/>
            <a:ext cx="2000250" cy="2190750"/>
          </a:xfrm>
          <a:prstGeom prst="roundRect">
            <a:avLst>
              <a:gd name="adj" fmla="val 7619"/>
            </a:avLst>
          </a:prstGeom>
        </p:spPr>
      </p:pic>
      <p:sp>
        <p:nvSpPr>
          <p:cNvPr id="26" name="school-color-1">
            <a:extLst>
              <a:ext uri="{FF2B5EF4-FFF2-40B4-BE49-F238E27FC236}">
                <a16:creationId xmlns:a16="http://schemas.microsoft.com/office/drawing/2014/main" id="{03D78D5C-FE2C-4B03-A20A-2AEBC86CA19C}"/>
              </a:ext>
            </a:extLst>
          </p:cNvPr>
          <p:cNvSpPr>
            <a:spLocks noGrp="1"/>
          </p:cNvSpPr>
          <p:nvPr/>
        </p:nvSpPr>
        <p:spPr>
          <a:xfrm>
            <a:off x="2743200" y="5067300"/>
            <a:ext cx="2000250" cy="152400"/>
          </a:xfrm>
          <a:prstGeom prst="rect">
            <a:avLst/>
          </a:prstGeom>
          <a:solidFill>
            <a:srgbClr val="E39418"/>
          </a:solidFill>
          <a:ln w="0">
            <a:noFill/>
            <a:prstDash val="solid"/>
          </a:ln>
        </p:spPr>
      </p:sp>
      <p:sp>
        <p:nvSpPr>
          <p:cNvPr id="27" name="school-no-1">
            <a:extLst>
              <a:ext uri="{FF2B5EF4-FFF2-40B4-BE49-F238E27FC236}">
                <a16:creationId xmlns:a16="http://schemas.microsoft.com/office/drawing/2014/main" id="{3F4CA3C7-0D81-4DE2-8DFE-56FAC29B5AF0}"/>
              </a:ext>
            </a:extLst>
          </p:cNvPr>
          <p:cNvSpPr>
            <a:spLocks noGrp="1"/>
          </p:cNvSpPr>
          <p:nvPr/>
        </p:nvSpPr>
        <p:spPr>
          <a:xfrm>
            <a:off x="2914650" y="5429250"/>
            <a:ext cx="514350" cy="400050"/>
          </a:xfrm>
          <a:prstGeom prst="rect">
            <a:avLst/>
          </a:prstGeom>
          <a:noFill/>
          <a:ln w="0">
            <a:noFill/>
            <a:prstDash val="solid"/>
          </a:ln>
        </p:spPr>
        <p:txBody>
          <a:bodyPr wrap="square" lIns="0" tIns="0" rIns="0" bIns="0" anchor="t">
            <a:normAutofit/>
          </a:bodyPr>
          <a:lstStyle/>
          <a:p>
            <a:pPr algn="l">
              <a:defRPr sz="1950" b="1">
                <a:solidFill>
                  <a:srgbClr val="E39418"/>
                </a:solidFill>
                <a:latin typeface="Yu Gothic"/>
                <a:ea typeface="Yu Gothic"/>
                <a:cs typeface="Yu Gothic"/>
              </a:defRPr>
            </a:pPr>
            <a:r>
              <a:rPr sz="1950" b="1">
                <a:solidFill>
                  <a:srgbClr val="E39418"/>
                </a:solidFill>
                <a:latin typeface="Yu Gothic"/>
                <a:ea typeface="Yu Gothic"/>
                <a:cs typeface="Yu Gothic"/>
              </a:rPr>
              <a:t>02</a:t>
            </a:r>
          </a:p>
        </p:txBody>
      </p:sp>
      <p:sp>
        <p:nvSpPr>
          <p:cNvPr id="28" name="school-title-1">
            <a:extLst>
              <a:ext uri="{FF2B5EF4-FFF2-40B4-BE49-F238E27FC236}">
                <a16:creationId xmlns:a16="http://schemas.microsoft.com/office/drawing/2014/main" id="{58495BAB-7F03-4A8D-9943-7A54A0E8C8ED}"/>
              </a:ext>
            </a:extLst>
          </p:cNvPr>
          <p:cNvSpPr>
            <a:spLocks noGrp="1"/>
          </p:cNvSpPr>
          <p:nvPr/>
        </p:nvSpPr>
        <p:spPr>
          <a:xfrm>
            <a:off x="2914650" y="5981700"/>
            <a:ext cx="1676400" cy="742950"/>
          </a:xfrm>
          <a:prstGeom prst="rect">
            <a:avLst/>
          </a:prstGeom>
          <a:noFill/>
          <a:ln w="0">
            <a:noFill/>
            <a:prstDash val="solid"/>
          </a:ln>
        </p:spPr>
        <p:txBody>
          <a:bodyPr wrap="square" lIns="0" tIns="0" rIns="0" bIns="0" anchor="t">
            <a:normAutofit/>
          </a:bodyPr>
          <a:lstStyle/>
          <a:p>
            <a:pPr algn="l">
              <a:defRPr sz="1875" b="1">
                <a:solidFill>
                  <a:srgbClr val="20352A"/>
                </a:solidFill>
                <a:latin typeface="Yu Gothic"/>
                <a:ea typeface="Yu Gothic"/>
                <a:cs typeface="Yu Gothic"/>
              </a:defRPr>
            </a:pPr>
            <a:r>
              <a:rPr sz="1875" b="1">
                <a:solidFill>
                  <a:srgbClr val="20352A"/>
                </a:solidFill>
                <a:latin typeface="Yu Gothic"/>
                <a:ea typeface="Yu Gothic"/>
                <a:cs typeface="Yu Gothic"/>
              </a:rPr>
              <a:t>ブレーメン実花</a:t>
            </a:r>
          </a:p>
        </p:txBody>
      </p:sp>
      <p:sp>
        <p:nvSpPr>
          <p:cNvPr id="29" name="school-type-1">
            <a:extLst>
              <a:ext uri="{FF2B5EF4-FFF2-40B4-BE49-F238E27FC236}">
                <a16:creationId xmlns:a16="http://schemas.microsoft.com/office/drawing/2014/main" id="{8631BD3C-D483-46D5-B7C1-7AE1E3DFCF2C}"/>
              </a:ext>
            </a:extLst>
          </p:cNvPr>
          <p:cNvSpPr>
            <a:spLocks noGrp="1"/>
          </p:cNvSpPr>
          <p:nvPr/>
        </p:nvSpPr>
        <p:spPr>
          <a:xfrm>
            <a:off x="2914650" y="6896100"/>
            <a:ext cx="1657350" cy="533400"/>
          </a:xfrm>
          <a:prstGeom prst="rect">
            <a:avLst/>
          </a:prstGeom>
          <a:noFill/>
          <a:ln w="0">
            <a:noFill/>
            <a:prstDash val="solid"/>
          </a:ln>
        </p:spPr>
        <p:txBody>
          <a:bodyPr wrap="square" lIns="0" tIns="0" rIns="0" bIns="0" anchor="t">
            <a:normAutofit/>
          </a:bodyPr>
          <a:lstStyle/>
          <a:p>
            <a:pPr algn="l">
              <a:defRPr sz="938" b="1">
                <a:solidFill>
                  <a:srgbClr val="617067"/>
                </a:solidFill>
                <a:latin typeface="Yu Gothic"/>
                <a:ea typeface="Yu Gothic"/>
                <a:cs typeface="Yu Gothic"/>
              </a:defRPr>
            </a:pPr>
            <a:r>
              <a:rPr sz="938" b="1">
                <a:solidFill>
                  <a:srgbClr val="617067"/>
                </a:solidFill>
                <a:latin typeface="Yu Gothic"/>
                <a:ea typeface="Yu Gothic"/>
                <a:cs typeface="Yu Gothic"/>
              </a:rPr>
              <a:t>幼保連携型認定こども園｜習志野市</a:t>
            </a:r>
          </a:p>
        </p:txBody>
      </p:sp>
      <p:sp>
        <p:nvSpPr>
          <p:cNvPr id="30" name="school-capacity-1">
            <a:extLst>
              <a:ext uri="{FF2B5EF4-FFF2-40B4-BE49-F238E27FC236}">
                <a16:creationId xmlns:a16="http://schemas.microsoft.com/office/drawing/2014/main" id="{CE82A2F7-7F4A-427A-9E15-A7EC4FFBDB8C}"/>
              </a:ext>
            </a:extLst>
          </p:cNvPr>
          <p:cNvSpPr>
            <a:spLocks noGrp="1"/>
          </p:cNvSpPr>
          <p:nvPr/>
        </p:nvSpPr>
        <p:spPr>
          <a:xfrm>
            <a:off x="2914650" y="7600950"/>
            <a:ext cx="1657350" cy="361950"/>
          </a:xfrm>
          <a:prstGeom prst="rect">
            <a:avLst/>
          </a:prstGeom>
          <a:noFill/>
          <a:ln w="0">
            <a:noFill/>
            <a:prstDash val="solid"/>
          </a:ln>
        </p:spPr>
        <p:txBody>
          <a:bodyPr wrap="square" lIns="0" tIns="0" rIns="0" bIns="0" anchor="t">
            <a:normAutofit/>
          </a:bodyPr>
          <a:lstStyle/>
          <a:p>
            <a:pPr algn="l">
              <a:defRPr sz="1650" b="1">
                <a:solidFill>
                  <a:srgbClr val="E39418"/>
                </a:solidFill>
                <a:latin typeface="Yu Gothic"/>
                <a:ea typeface="Yu Gothic"/>
                <a:cs typeface="Yu Gothic"/>
              </a:defRPr>
            </a:pPr>
            <a:r>
              <a:rPr sz="1650" b="1">
                <a:solidFill>
                  <a:srgbClr val="E39418"/>
                </a:solidFill>
                <a:latin typeface="Yu Gothic"/>
                <a:ea typeface="Yu Gothic"/>
                <a:cs typeface="Yu Gothic"/>
              </a:rPr>
              <a:t>定員130名</a:t>
            </a:r>
          </a:p>
        </p:txBody>
      </p:sp>
      <p:sp>
        <p:nvSpPr>
          <p:cNvPr id="31" name="school-copy-1">
            <a:extLst>
              <a:ext uri="{FF2B5EF4-FFF2-40B4-BE49-F238E27FC236}">
                <a16:creationId xmlns:a16="http://schemas.microsoft.com/office/drawing/2014/main" id="{58106111-3D7A-426F-8A36-E388C78FE3B1}"/>
              </a:ext>
            </a:extLst>
          </p:cNvPr>
          <p:cNvSpPr>
            <a:spLocks noGrp="1"/>
          </p:cNvSpPr>
          <p:nvPr/>
        </p:nvSpPr>
        <p:spPr>
          <a:xfrm>
            <a:off x="2914650" y="8172450"/>
            <a:ext cx="1657350" cy="1181100"/>
          </a:xfrm>
          <a:prstGeom prst="rect">
            <a:avLst/>
          </a:prstGeom>
          <a:noFill/>
          <a:ln w="0">
            <a:noFill/>
            <a:prstDash val="solid"/>
          </a:ln>
        </p:spPr>
        <p:txBody>
          <a:bodyPr wrap="square" lIns="0" tIns="0" rIns="0" bIns="0" anchor="t">
            <a:noAutofit/>
          </a:bodyPr>
          <a:lstStyle/>
          <a:p>
            <a:pPr algn="l">
              <a:defRPr sz="1125" b="0">
                <a:solidFill>
                  <a:srgbClr val="20352A"/>
                </a:solidFill>
                <a:latin typeface="Yu Gothic"/>
                <a:ea typeface="Yu Gothic"/>
                <a:cs typeface="Yu Gothic"/>
              </a:defRPr>
            </a:pPr>
            <a:r>
              <a:rPr sz="1125" b="0">
                <a:solidFill>
                  <a:srgbClr val="20352A"/>
                </a:solidFill>
                <a:latin typeface="Yu Gothic"/>
                <a:ea typeface="Yu Gothic"/>
                <a:cs typeface="Yu Gothic"/>
              </a:rPr>
              <a:t>広い園地と自然環境。幼児教育と保育、地域・小学校とのつながりを経験できます。</a:t>
            </a:r>
          </a:p>
        </p:txBody>
      </p:sp>
      <p:sp>
        <p:nvSpPr>
          <p:cNvPr id="32" name="school-panel-2">
            <a:extLst>
              <a:ext uri="{FF2B5EF4-FFF2-40B4-BE49-F238E27FC236}">
                <a16:creationId xmlns:a16="http://schemas.microsoft.com/office/drawing/2014/main" id="{BC318DD9-0235-42D0-857D-0FE848FEC771}"/>
              </a:ext>
            </a:extLst>
          </p:cNvPr>
          <p:cNvSpPr>
            <a:spLocks noGrp="1"/>
          </p:cNvSpPr>
          <p:nvPr/>
        </p:nvSpPr>
        <p:spPr>
          <a:xfrm>
            <a:off x="4953000" y="3067050"/>
            <a:ext cx="2000250" cy="6572250"/>
          </a:xfrm>
          <a:prstGeom prst="roundRect">
            <a:avLst>
              <a:gd name="adj" fmla="val 3810"/>
            </a:avLst>
          </a:prstGeom>
          <a:solidFill>
            <a:srgbClr val="FFFDF8"/>
          </a:solidFill>
          <a:ln w="9525">
            <a:solidFill>
              <a:srgbClr val="D8D5C7"/>
            </a:solidFill>
            <a:prstDash val="solid"/>
          </a:ln>
        </p:spPr>
      </p:sp>
      <p:pic>
        <p:nvPicPr>
          <p:cNvPr id="72" name="図 71"/>
          <p:cNvPicPr>
            <a:picLocks noChangeAspect="1"/>
          </p:cNvPicPr>
          <p:nvPr/>
        </p:nvPicPr>
        <p:blipFill>
          <a:blip r:embed="rId5"/>
          <a:srcRect l="19298" r="19298"/>
          <a:stretch>
            <a:fillRect/>
          </a:stretch>
        </p:blipFill>
        <p:spPr>
          <a:xfrm>
            <a:off x="4953000" y="3067050"/>
            <a:ext cx="2000250" cy="2190750"/>
          </a:xfrm>
          <a:prstGeom prst="roundRect">
            <a:avLst>
              <a:gd name="adj" fmla="val 7619"/>
            </a:avLst>
          </a:prstGeom>
        </p:spPr>
      </p:pic>
      <p:sp>
        <p:nvSpPr>
          <p:cNvPr id="34" name="school-color-2">
            <a:extLst>
              <a:ext uri="{FF2B5EF4-FFF2-40B4-BE49-F238E27FC236}">
                <a16:creationId xmlns:a16="http://schemas.microsoft.com/office/drawing/2014/main" id="{4DE5D9DE-AA77-4EA9-A787-0BEC57CEC261}"/>
              </a:ext>
            </a:extLst>
          </p:cNvPr>
          <p:cNvSpPr>
            <a:spLocks noGrp="1"/>
          </p:cNvSpPr>
          <p:nvPr/>
        </p:nvSpPr>
        <p:spPr>
          <a:xfrm>
            <a:off x="4953000" y="5067300"/>
            <a:ext cx="2000250" cy="152400"/>
          </a:xfrm>
          <a:prstGeom prst="rect">
            <a:avLst/>
          </a:prstGeom>
          <a:solidFill>
            <a:srgbClr val="5D99AE"/>
          </a:solidFill>
          <a:ln w="0">
            <a:noFill/>
            <a:prstDash val="solid"/>
          </a:ln>
        </p:spPr>
      </p:sp>
      <p:sp>
        <p:nvSpPr>
          <p:cNvPr id="35" name="school-no-2">
            <a:extLst>
              <a:ext uri="{FF2B5EF4-FFF2-40B4-BE49-F238E27FC236}">
                <a16:creationId xmlns:a16="http://schemas.microsoft.com/office/drawing/2014/main" id="{F00CC1B5-F424-431E-9474-9516B5673C13}"/>
              </a:ext>
            </a:extLst>
          </p:cNvPr>
          <p:cNvSpPr>
            <a:spLocks noGrp="1"/>
          </p:cNvSpPr>
          <p:nvPr/>
        </p:nvSpPr>
        <p:spPr>
          <a:xfrm>
            <a:off x="5124450" y="5429250"/>
            <a:ext cx="514350" cy="400050"/>
          </a:xfrm>
          <a:prstGeom prst="rect">
            <a:avLst/>
          </a:prstGeom>
          <a:noFill/>
          <a:ln w="0">
            <a:noFill/>
            <a:prstDash val="solid"/>
          </a:ln>
        </p:spPr>
        <p:txBody>
          <a:bodyPr wrap="square" lIns="0" tIns="0" rIns="0" bIns="0" anchor="t">
            <a:normAutofit/>
          </a:bodyPr>
          <a:lstStyle/>
          <a:p>
            <a:pPr algn="l">
              <a:defRPr sz="1950" b="1">
                <a:solidFill>
                  <a:srgbClr val="5D99AE"/>
                </a:solidFill>
                <a:latin typeface="Yu Gothic"/>
                <a:ea typeface="Yu Gothic"/>
                <a:cs typeface="Yu Gothic"/>
              </a:defRPr>
            </a:pPr>
            <a:r>
              <a:rPr sz="1950" b="1">
                <a:solidFill>
                  <a:srgbClr val="5D99AE"/>
                </a:solidFill>
                <a:latin typeface="Yu Gothic"/>
                <a:ea typeface="Yu Gothic"/>
                <a:cs typeface="Yu Gothic"/>
              </a:rPr>
              <a:t>03</a:t>
            </a:r>
          </a:p>
        </p:txBody>
      </p:sp>
      <p:sp>
        <p:nvSpPr>
          <p:cNvPr id="36" name="school-title-2">
            <a:extLst>
              <a:ext uri="{FF2B5EF4-FFF2-40B4-BE49-F238E27FC236}">
                <a16:creationId xmlns:a16="http://schemas.microsoft.com/office/drawing/2014/main" id="{037A4B01-8C08-4989-BD3F-0B9AE479EF51}"/>
              </a:ext>
            </a:extLst>
          </p:cNvPr>
          <p:cNvSpPr>
            <a:spLocks noGrp="1"/>
          </p:cNvSpPr>
          <p:nvPr/>
        </p:nvSpPr>
        <p:spPr>
          <a:xfrm>
            <a:off x="5124450" y="5981700"/>
            <a:ext cx="1676400" cy="742950"/>
          </a:xfrm>
          <a:prstGeom prst="rect">
            <a:avLst/>
          </a:prstGeom>
          <a:noFill/>
          <a:ln w="0">
            <a:noFill/>
            <a:prstDash val="solid"/>
          </a:ln>
        </p:spPr>
        <p:txBody>
          <a:bodyPr wrap="square" lIns="0" tIns="0" rIns="0" bIns="0" anchor="t">
            <a:normAutofit/>
          </a:bodyPr>
          <a:lstStyle/>
          <a:p>
            <a:pPr algn="l">
              <a:defRPr sz="1875" b="1">
                <a:solidFill>
                  <a:srgbClr val="20352A"/>
                </a:solidFill>
                <a:latin typeface="Yu Gothic"/>
                <a:ea typeface="Yu Gothic"/>
                <a:cs typeface="Yu Gothic"/>
              </a:defRPr>
            </a:pPr>
            <a:r>
              <a:rPr sz="1875" b="1">
                <a:solidFill>
                  <a:srgbClr val="20352A"/>
                </a:solidFill>
                <a:latin typeface="Yu Gothic"/>
                <a:ea typeface="Yu Gothic"/>
                <a:cs typeface="Yu Gothic"/>
              </a:rPr>
              <a:t>ブレーメン</a:t>
            </a:r>
          </a:p>
          <a:p>
            <a:pPr algn="l">
              <a:defRPr sz="1875" b="1">
                <a:solidFill>
                  <a:srgbClr val="20352A"/>
                </a:solidFill>
                <a:latin typeface="Yu Gothic"/>
                <a:ea typeface="Yu Gothic"/>
                <a:cs typeface="Yu Gothic"/>
              </a:defRPr>
            </a:pPr>
            <a:r>
              <a:rPr sz="1875" b="1">
                <a:solidFill>
                  <a:srgbClr val="20352A"/>
                </a:solidFill>
                <a:latin typeface="Yu Gothic"/>
                <a:ea typeface="Yu Gothic"/>
                <a:cs typeface="Yu Gothic"/>
              </a:rPr>
              <a:t>津田沼</a:t>
            </a:r>
          </a:p>
        </p:txBody>
      </p:sp>
      <p:sp>
        <p:nvSpPr>
          <p:cNvPr id="37" name="school-type-2">
            <a:extLst>
              <a:ext uri="{FF2B5EF4-FFF2-40B4-BE49-F238E27FC236}">
                <a16:creationId xmlns:a16="http://schemas.microsoft.com/office/drawing/2014/main" id="{19EEF93C-B8E1-4D7C-83FD-B6418B4A88E4}"/>
              </a:ext>
            </a:extLst>
          </p:cNvPr>
          <p:cNvSpPr>
            <a:spLocks noGrp="1"/>
          </p:cNvSpPr>
          <p:nvPr/>
        </p:nvSpPr>
        <p:spPr>
          <a:xfrm>
            <a:off x="5124450" y="6896100"/>
            <a:ext cx="1657350" cy="533400"/>
          </a:xfrm>
          <a:prstGeom prst="rect">
            <a:avLst/>
          </a:prstGeom>
          <a:noFill/>
          <a:ln w="0">
            <a:noFill/>
            <a:prstDash val="solid"/>
          </a:ln>
        </p:spPr>
        <p:txBody>
          <a:bodyPr wrap="square" lIns="0" tIns="0" rIns="0" bIns="0" anchor="t">
            <a:normAutofit/>
          </a:bodyPr>
          <a:lstStyle/>
          <a:p>
            <a:pPr algn="l">
              <a:defRPr sz="938" b="1">
                <a:solidFill>
                  <a:srgbClr val="617067"/>
                </a:solidFill>
                <a:latin typeface="Yu Gothic"/>
                <a:ea typeface="Yu Gothic"/>
                <a:cs typeface="Yu Gothic"/>
              </a:defRPr>
            </a:pPr>
            <a:r>
              <a:rPr sz="938" b="1">
                <a:solidFill>
                  <a:srgbClr val="617067"/>
                </a:solidFill>
                <a:latin typeface="Yu Gothic"/>
                <a:ea typeface="Yu Gothic"/>
                <a:cs typeface="Yu Gothic"/>
              </a:rPr>
              <a:t>認可保育所｜習志野市</a:t>
            </a:r>
          </a:p>
        </p:txBody>
      </p:sp>
      <p:sp>
        <p:nvSpPr>
          <p:cNvPr id="38" name="school-capacity-2">
            <a:extLst>
              <a:ext uri="{FF2B5EF4-FFF2-40B4-BE49-F238E27FC236}">
                <a16:creationId xmlns:a16="http://schemas.microsoft.com/office/drawing/2014/main" id="{5C1C81DF-AAE1-44F2-A5D0-320C83982225}"/>
              </a:ext>
            </a:extLst>
          </p:cNvPr>
          <p:cNvSpPr>
            <a:spLocks noGrp="1"/>
          </p:cNvSpPr>
          <p:nvPr/>
        </p:nvSpPr>
        <p:spPr>
          <a:xfrm>
            <a:off x="5124450" y="7600950"/>
            <a:ext cx="1657350" cy="361950"/>
          </a:xfrm>
          <a:prstGeom prst="rect">
            <a:avLst/>
          </a:prstGeom>
          <a:noFill/>
          <a:ln w="0">
            <a:noFill/>
            <a:prstDash val="solid"/>
          </a:ln>
        </p:spPr>
        <p:txBody>
          <a:bodyPr wrap="square" lIns="0" tIns="0" rIns="0" bIns="0" anchor="t">
            <a:normAutofit/>
          </a:bodyPr>
          <a:lstStyle/>
          <a:p>
            <a:pPr algn="l">
              <a:defRPr sz="1650" b="1">
                <a:solidFill>
                  <a:srgbClr val="5D99AE"/>
                </a:solidFill>
                <a:latin typeface="Yu Gothic"/>
                <a:ea typeface="Yu Gothic"/>
                <a:cs typeface="Yu Gothic"/>
              </a:defRPr>
            </a:pPr>
            <a:r>
              <a:rPr sz="1650" b="1">
                <a:solidFill>
                  <a:srgbClr val="5D99AE"/>
                </a:solidFill>
                <a:latin typeface="Yu Gothic"/>
                <a:ea typeface="Yu Gothic"/>
                <a:cs typeface="Yu Gothic"/>
              </a:rPr>
              <a:t>定員149名</a:t>
            </a:r>
          </a:p>
        </p:txBody>
      </p:sp>
      <p:sp>
        <p:nvSpPr>
          <p:cNvPr id="39" name="school-copy-2">
            <a:extLst>
              <a:ext uri="{FF2B5EF4-FFF2-40B4-BE49-F238E27FC236}">
                <a16:creationId xmlns:a16="http://schemas.microsoft.com/office/drawing/2014/main" id="{0DE3AF55-B12F-4B45-AF4C-2A4C7EE5B7CB}"/>
              </a:ext>
            </a:extLst>
          </p:cNvPr>
          <p:cNvSpPr>
            <a:spLocks noGrp="1"/>
          </p:cNvSpPr>
          <p:nvPr/>
        </p:nvSpPr>
        <p:spPr>
          <a:xfrm>
            <a:off x="5124450" y="8172450"/>
            <a:ext cx="1657350" cy="1181100"/>
          </a:xfrm>
          <a:prstGeom prst="rect">
            <a:avLst/>
          </a:prstGeom>
          <a:noFill/>
          <a:ln w="0">
            <a:noFill/>
            <a:prstDash val="solid"/>
          </a:ln>
        </p:spPr>
        <p:txBody>
          <a:bodyPr wrap="square" lIns="0" tIns="0" rIns="0" bIns="0" anchor="t">
            <a:noAutofit/>
          </a:bodyPr>
          <a:lstStyle/>
          <a:p>
            <a:pPr algn="l">
              <a:defRPr sz="1125" b="0">
                <a:solidFill>
                  <a:srgbClr val="20352A"/>
                </a:solidFill>
                <a:latin typeface="Yu Gothic"/>
                <a:ea typeface="Yu Gothic"/>
                <a:cs typeface="Yu Gothic"/>
              </a:defRPr>
            </a:pPr>
            <a:r>
              <a:rPr sz="1125" b="0">
                <a:solidFill>
                  <a:srgbClr val="20352A"/>
                </a:solidFill>
                <a:latin typeface="Yu Gothic"/>
                <a:ea typeface="Yu Gothic"/>
                <a:cs typeface="Yu Gothic"/>
              </a:rPr>
              <a:t>3駅から通勤可能。一時預かりを通して、地域の子育ても支えます。</a:t>
            </a:r>
          </a:p>
        </p:txBody>
      </p:sp>
    </p:spTree>
    <p:extLst>
      <p:ext uri="{BB962C8B-B14F-4D97-AF65-F5344CB8AC3E}">
        <p14:creationId xmlns:p14="http://schemas.microsoft.com/office/powerpoint/2010/main" val="1748460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47" name="top-accent">
            <a:extLst>
              <a:ext uri="{FF2B5EF4-FFF2-40B4-BE49-F238E27FC236}">
                <a16:creationId xmlns:a16="http://schemas.microsoft.com/office/drawing/2014/main" id="{5F660340-DE89-4FB7-A431-20248D193710}"/>
              </a:ext>
            </a:extLst>
          </p:cNvPr>
          <p:cNvSpPr>
            <a:spLocks noGrp="1"/>
          </p:cNvSpPr>
          <p:nvPr/>
        </p:nvSpPr>
        <p:spPr>
          <a:xfrm>
            <a:off x="0" y="0"/>
            <a:ext cx="7562850" cy="209550"/>
          </a:xfrm>
          <a:prstGeom prst="rect">
            <a:avLst/>
          </a:prstGeom>
          <a:solidFill>
            <a:srgbClr val="52782D"/>
          </a:solidFill>
          <a:ln w="0">
            <a:noFill/>
            <a:prstDash val="solid"/>
          </a:ln>
        </p:spPr>
      </p:sp>
      <p:sp>
        <p:nvSpPr>
          <p:cNvPr id="2" name="section-label">
            <a:extLst>
              <a:ext uri="{FF2B5EF4-FFF2-40B4-BE49-F238E27FC236}">
                <a16:creationId xmlns:a16="http://schemas.microsoft.com/office/drawing/2014/main" id="{3E0AF1CF-7B22-4B54-A2D5-062A0DA94E40}"/>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52782D"/>
                </a:solidFill>
                <a:latin typeface="Yu Gothic"/>
                <a:ea typeface="Yu Gothic"/>
                <a:cs typeface="Yu Gothic"/>
              </a:defRPr>
            </a:pPr>
            <a:r>
              <a:rPr sz="975" b="1">
                <a:solidFill>
                  <a:srgbClr val="52782D"/>
                </a:solidFill>
                <a:latin typeface="Yu Gothic"/>
                <a:ea typeface="Yu Gothic"/>
                <a:cs typeface="Yu Gothic"/>
              </a:rPr>
              <a:t>FIRST YEAR</a:t>
            </a:r>
          </a:p>
        </p:txBody>
      </p:sp>
      <p:sp>
        <p:nvSpPr>
          <p:cNvPr id="3" name="header-dot">
            <a:extLst>
              <a:ext uri="{FF2B5EF4-FFF2-40B4-BE49-F238E27FC236}">
                <a16:creationId xmlns:a16="http://schemas.microsoft.com/office/drawing/2014/main" id="{5B2BD19F-85C3-4742-8311-6803430A13FA}"/>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95FA4BDD-8657-4D4F-B040-C0D273CEDE1A}"/>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6E4B556D-12B8-4CBA-8C94-CC214BD0F8CC}"/>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B0379F13-DCC9-428D-BCE6-EC964A2469F9}"/>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07</a:t>
            </a:r>
          </a:p>
        </p:txBody>
      </p:sp>
      <p:sp>
        <p:nvSpPr>
          <p:cNvPr id="7" name="title-color-field">
            <a:extLst>
              <a:ext uri="{FF2B5EF4-FFF2-40B4-BE49-F238E27FC236}">
                <a16:creationId xmlns:a16="http://schemas.microsoft.com/office/drawing/2014/main" id="{00287ACC-0358-4137-BBF1-E88BCFC4C4AF}"/>
              </a:ext>
            </a:extLst>
          </p:cNvPr>
          <p:cNvSpPr>
            <a:spLocks noGrp="1"/>
          </p:cNvSpPr>
          <p:nvPr/>
        </p:nvSpPr>
        <p:spPr>
          <a:xfrm>
            <a:off x="400050" y="781050"/>
            <a:ext cx="6762750" cy="1752600"/>
          </a:xfrm>
          <a:prstGeom prst="roundRect">
            <a:avLst>
              <a:gd name="adj" fmla="val 4348"/>
            </a:avLst>
          </a:prstGeom>
          <a:solidFill>
            <a:srgbClr val="52782D"/>
          </a:solidFill>
          <a:ln w="0">
            <a:noFill/>
            <a:prstDash val="solid"/>
          </a:ln>
        </p:spPr>
      </p:sp>
      <p:sp>
        <p:nvSpPr>
          <p:cNvPr id="8" name="heading-bar-left">
            <a:extLst>
              <a:ext uri="{FF2B5EF4-FFF2-40B4-BE49-F238E27FC236}">
                <a16:creationId xmlns:a16="http://schemas.microsoft.com/office/drawing/2014/main" id="{AC406E2F-A1CD-49E3-897F-220545C240EA}"/>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EDB4E2A7-3200-4AFC-8A4E-24D7030811CA}"/>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42E4C301-5C48-4030-8462-BD68714330B3}"/>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947ACFAD-028C-499F-929D-DCC4576FD8B6}"/>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0F9880D6-A923-4AD5-A399-7A7DF14A31C7}"/>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150" b="1">
                <a:solidFill>
                  <a:srgbClr val="FFFFFF"/>
                </a:solidFill>
                <a:latin typeface="Yu Gothic"/>
                <a:ea typeface="Yu Gothic"/>
                <a:cs typeface="Yu Gothic"/>
              </a:defRPr>
            </a:pPr>
            <a:r>
              <a:rPr sz="3150" b="1">
                <a:solidFill>
                  <a:srgbClr val="FFFFFF"/>
                </a:solidFill>
                <a:latin typeface="Yu Gothic"/>
                <a:ea typeface="Yu Gothic"/>
                <a:cs typeface="Yu Gothic"/>
              </a:rPr>
              <a:t>1年目。仕事を覚えながら、</a:t>
            </a:r>
          </a:p>
          <a:p>
            <a:pPr algn="ctr">
              <a:defRPr sz="3150" b="1">
                <a:solidFill>
                  <a:srgbClr val="FFFFFF"/>
                </a:solidFill>
                <a:latin typeface="Yu Gothic"/>
                <a:ea typeface="Yu Gothic"/>
                <a:cs typeface="Yu Gothic"/>
              </a:defRPr>
            </a:pPr>
            <a:r>
              <a:rPr sz="3150" b="1">
                <a:solidFill>
                  <a:srgbClr val="FFFFFF"/>
                </a:solidFill>
                <a:latin typeface="Yu Gothic"/>
                <a:ea typeface="Yu Gothic"/>
                <a:cs typeface="Yu Gothic"/>
              </a:rPr>
              <a:t>保育を深めていく。</a:t>
            </a:r>
          </a:p>
        </p:txBody>
      </p:sp>
      <p:sp>
        <p:nvSpPr>
          <p:cNvPr id="13" name="slide-subtitle">
            <a:extLst>
              <a:ext uri="{FF2B5EF4-FFF2-40B4-BE49-F238E27FC236}">
                <a16:creationId xmlns:a16="http://schemas.microsoft.com/office/drawing/2014/main" id="{3A3A6D38-2B38-4556-A1E2-C56BEEF06DEE}"/>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lang="ja-JP" altLang="en-US" sz="1238" b="0">
                <a:solidFill>
                  <a:srgbClr val="FFFFFF"/>
                </a:solidFill>
                <a:latin typeface="Yu Gothic"/>
                <a:ea typeface="Yu Gothic"/>
                <a:cs typeface="Yu Gothic"/>
              </a:rPr>
              <a:t>記録も保護者とのやりとりも、先輩と確認しながら少しずつ。</a:t>
            </a:r>
            <a:endParaRPr sz="1238" b="0" dirty="0">
              <a:solidFill>
                <a:srgbClr val="FFFFFF"/>
              </a:solidFill>
              <a:latin typeface="Yu Gothic"/>
              <a:ea typeface="Yu Gothic"/>
              <a:cs typeface="Yu Gothic"/>
            </a:endParaRPr>
          </a:p>
        </p:txBody>
      </p:sp>
      <p:sp>
        <p:nvSpPr>
          <p:cNvPr id="14" name="title-rule">
            <a:extLst>
              <a:ext uri="{FF2B5EF4-FFF2-40B4-BE49-F238E27FC236}">
                <a16:creationId xmlns:a16="http://schemas.microsoft.com/office/drawing/2014/main" id="{A0EF5DC0-CF29-4097-BE8A-C5503D7B3489}"/>
              </a:ext>
            </a:extLst>
          </p:cNvPr>
          <p:cNvSpPr>
            <a:spLocks noGrp="1"/>
          </p:cNvSpPr>
          <p:nvPr/>
        </p:nvSpPr>
        <p:spPr>
          <a:xfrm>
            <a:off x="533400" y="2667000"/>
            <a:ext cx="6496050" cy="57150"/>
          </a:xfrm>
          <a:prstGeom prst="rect">
            <a:avLst/>
          </a:prstGeom>
          <a:solidFill>
            <a:srgbClr val="52782D"/>
          </a:solidFill>
          <a:ln w="0">
            <a:noFill/>
            <a:prstDash val="solid"/>
          </a:ln>
        </p:spPr>
      </p:sp>
      <p:sp>
        <p:nvSpPr>
          <p:cNvPr id="15" name="title-rule-highlight">
            <a:extLst>
              <a:ext uri="{FF2B5EF4-FFF2-40B4-BE49-F238E27FC236}">
                <a16:creationId xmlns:a16="http://schemas.microsoft.com/office/drawing/2014/main" id="{49CC6432-1030-4E49-B11F-A9A9E889FBD8}"/>
              </a:ext>
            </a:extLst>
          </p:cNvPr>
          <p:cNvSpPr>
            <a:spLocks noGrp="1"/>
          </p:cNvSpPr>
          <p:nvPr/>
        </p:nvSpPr>
        <p:spPr>
          <a:xfrm>
            <a:off x="2343150" y="2667000"/>
            <a:ext cx="2876550" cy="57150"/>
          </a:xfrm>
          <a:prstGeom prst="rect">
            <a:avLst/>
          </a:prstGeom>
          <a:solidFill>
            <a:srgbClr val="E39418"/>
          </a:solidFill>
          <a:ln w="0">
            <a:noFill/>
            <a:prstDash val="solid"/>
          </a:ln>
        </p:spPr>
      </p:sp>
      <p:sp>
        <p:nvSpPr>
          <p:cNvPr id="16" name="stage-no-0">
            <a:extLst>
              <a:ext uri="{FF2B5EF4-FFF2-40B4-BE49-F238E27FC236}">
                <a16:creationId xmlns:a16="http://schemas.microsoft.com/office/drawing/2014/main" id="{96172F54-63E4-4FED-9FBE-C5279AF16956}"/>
              </a:ext>
            </a:extLst>
          </p:cNvPr>
          <p:cNvSpPr>
            <a:spLocks noGrp="1"/>
          </p:cNvSpPr>
          <p:nvPr/>
        </p:nvSpPr>
        <p:spPr>
          <a:xfrm>
            <a:off x="533400" y="3105150"/>
            <a:ext cx="914400" cy="876300"/>
          </a:xfrm>
          <a:prstGeom prst="roundRect">
            <a:avLst>
              <a:gd name="adj" fmla="val 8696"/>
            </a:avLst>
          </a:prstGeom>
          <a:solidFill>
            <a:srgbClr val="E39418"/>
          </a:solidFill>
          <a:ln w="0">
            <a:noFill/>
            <a:prstDash val="solid"/>
          </a:ln>
        </p:spPr>
      </p:sp>
      <p:sp>
        <p:nvSpPr>
          <p:cNvPr id="17" name="stage-label-0">
            <a:extLst>
              <a:ext uri="{FF2B5EF4-FFF2-40B4-BE49-F238E27FC236}">
                <a16:creationId xmlns:a16="http://schemas.microsoft.com/office/drawing/2014/main" id="{3310F344-5773-4473-B30D-098C634B0FBE}"/>
              </a:ext>
            </a:extLst>
          </p:cNvPr>
          <p:cNvSpPr>
            <a:spLocks noGrp="1"/>
          </p:cNvSpPr>
          <p:nvPr/>
        </p:nvSpPr>
        <p:spPr>
          <a:xfrm>
            <a:off x="647700" y="3267075"/>
            <a:ext cx="685800" cy="533400"/>
          </a:xfrm>
          <a:prstGeom prst="rect">
            <a:avLst/>
          </a:prstGeom>
          <a:noFill/>
          <a:ln w="0">
            <a:noFill/>
            <a:prstDash val="solid"/>
          </a:ln>
        </p:spPr>
        <p:txBody>
          <a:bodyPr wrap="square" lIns="0" tIns="0" rIns="0" bIns="0" anchor="ctr">
            <a:normAutofit/>
          </a:bodyPr>
          <a:lstStyle/>
          <a:p>
            <a:pPr algn="ctr">
              <a:defRPr sz="1350" b="1">
                <a:solidFill>
                  <a:srgbClr val="FFFFFF"/>
                </a:solidFill>
                <a:latin typeface="Yu Gothic"/>
                <a:ea typeface="Yu Gothic"/>
                <a:cs typeface="Yu Gothic"/>
              </a:defRPr>
            </a:pPr>
            <a:r>
              <a:rPr sz="1350" b="1">
                <a:solidFill>
                  <a:srgbClr val="FFFFFF"/>
                </a:solidFill>
                <a:latin typeface="Yu Gothic"/>
                <a:ea typeface="Yu Gothic"/>
                <a:cs typeface="Yu Gothic"/>
              </a:rPr>
              <a:t>入職前</a:t>
            </a:r>
          </a:p>
        </p:txBody>
      </p:sp>
      <p:sp>
        <p:nvSpPr>
          <p:cNvPr id="18" name="stage-title-0">
            <a:extLst>
              <a:ext uri="{FF2B5EF4-FFF2-40B4-BE49-F238E27FC236}">
                <a16:creationId xmlns:a16="http://schemas.microsoft.com/office/drawing/2014/main" id="{11605143-7CC4-457E-9A53-5F4970C51CB7}"/>
              </a:ext>
            </a:extLst>
          </p:cNvPr>
          <p:cNvSpPr>
            <a:spLocks noGrp="1"/>
          </p:cNvSpPr>
          <p:nvPr/>
        </p:nvSpPr>
        <p:spPr>
          <a:xfrm>
            <a:off x="1752600" y="3162300"/>
            <a:ext cx="1714500" cy="323850"/>
          </a:xfrm>
          <a:prstGeom prst="rect">
            <a:avLst/>
          </a:prstGeom>
          <a:noFill/>
          <a:ln w="0">
            <a:noFill/>
            <a:prstDash val="solid"/>
          </a:ln>
        </p:spPr>
        <p:txBody>
          <a:bodyPr wrap="square" lIns="0" tIns="0" rIns="0" bIns="0" anchor="t">
            <a:normAutofit/>
          </a:bodyPr>
          <a:lstStyle/>
          <a:p>
            <a:pPr algn="l">
              <a:defRPr sz="1800" b="1">
                <a:solidFill>
                  <a:srgbClr val="E39418"/>
                </a:solidFill>
                <a:latin typeface="Yu Gothic"/>
                <a:ea typeface="Yu Gothic"/>
                <a:cs typeface="Yu Gothic"/>
              </a:defRPr>
            </a:pPr>
            <a:r>
              <a:rPr sz="1800" b="1">
                <a:solidFill>
                  <a:srgbClr val="E39418"/>
                </a:solidFill>
                <a:latin typeface="Yu Gothic"/>
                <a:ea typeface="Yu Gothic"/>
                <a:cs typeface="Yu Gothic"/>
              </a:rPr>
              <a:t>園を知る</a:t>
            </a:r>
          </a:p>
        </p:txBody>
      </p:sp>
      <p:sp>
        <p:nvSpPr>
          <p:cNvPr id="19" name="stage-copy-0">
            <a:extLst>
              <a:ext uri="{FF2B5EF4-FFF2-40B4-BE49-F238E27FC236}">
                <a16:creationId xmlns:a16="http://schemas.microsoft.com/office/drawing/2014/main" id="{099DA8D5-167C-4304-B8CB-9BA6AA33A58F}"/>
              </a:ext>
            </a:extLst>
          </p:cNvPr>
          <p:cNvSpPr>
            <a:spLocks noGrp="1"/>
          </p:cNvSpPr>
          <p:nvPr/>
        </p:nvSpPr>
        <p:spPr>
          <a:xfrm>
            <a:off x="1752600" y="3581400"/>
            <a:ext cx="3905250" cy="438150"/>
          </a:xfrm>
          <a:prstGeom prst="rect">
            <a:avLst/>
          </a:prstGeom>
          <a:noFill/>
          <a:ln w="0">
            <a:noFill/>
            <a:prstDash val="solid"/>
          </a:ln>
        </p:spPr>
        <p:txBody>
          <a:bodyPr wrap="square" lIns="0" tIns="0" rIns="0" bIns="0" anchor="t">
            <a:noAutofit/>
          </a:bodyPr>
          <a:lstStyle/>
          <a:p>
            <a:pPr algn="l">
              <a:defRPr sz="1238" b="0">
                <a:solidFill>
                  <a:srgbClr val="20352A"/>
                </a:solidFill>
                <a:latin typeface="Yu Gothic"/>
                <a:ea typeface="Yu Gothic"/>
                <a:cs typeface="Yu Gothic"/>
              </a:defRPr>
            </a:pPr>
            <a:r>
              <a:rPr sz="1238" b="0">
                <a:solidFill>
                  <a:srgbClr val="20352A"/>
                </a:solidFill>
                <a:latin typeface="Yu Gothic"/>
                <a:ea typeface="Yu Gothic"/>
                <a:cs typeface="Yu Gothic"/>
              </a:rPr>
              <a:t>見学・質問・配属や勤務の説明</a:t>
            </a:r>
          </a:p>
        </p:txBody>
      </p:sp>
      <p:sp>
        <p:nvSpPr>
          <p:cNvPr id="20" name="stage-next-0">
            <a:extLst>
              <a:ext uri="{FF2B5EF4-FFF2-40B4-BE49-F238E27FC236}">
                <a16:creationId xmlns:a16="http://schemas.microsoft.com/office/drawing/2014/main" id="{B24D1260-C4C9-44D3-9A87-11A3183EF0CB}"/>
              </a:ext>
            </a:extLst>
          </p:cNvPr>
          <p:cNvSpPr>
            <a:spLocks noGrp="1"/>
          </p:cNvSpPr>
          <p:nvPr/>
        </p:nvSpPr>
        <p:spPr>
          <a:xfrm>
            <a:off x="6210300" y="3390900"/>
            <a:ext cx="819150" cy="266700"/>
          </a:xfrm>
          <a:prstGeom prst="rect">
            <a:avLst/>
          </a:prstGeom>
          <a:noFill/>
          <a:ln w="0">
            <a:noFill/>
            <a:prstDash val="solid"/>
          </a:ln>
        </p:spPr>
        <p:txBody>
          <a:bodyPr wrap="square" lIns="0" tIns="0" rIns="0" bIns="0" anchor="t">
            <a:normAutofit/>
          </a:bodyPr>
          <a:lstStyle/>
          <a:p>
            <a:pPr algn="r">
              <a:defRPr sz="1050" b="1">
                <a:solidFill>
                  <a:srgbClr val="617067"/>
                </a:solidFill>
                <a:latin typeface="Yu Gothic"/>
                <a:ea typeface="Yu Gothic"/>
                <a:cs typeface="Yu Gothic"/>
              </a:defRPr>
            </a:pPr>
            <a:r>
              <a:rPr sz="1050" b="1">
                <a:solidFill>
                  <a:srgbClr val="617067"/>
                </a:solidFill>
                <a:latin typeface="Yu Gothic"/>
                <a:ea typeface="Yu Gothic"/>
                <a:cs typeface="Yu Gothic"/>
              </a:rPr>
              <a:t>次へ</a:t>
            </a:r>
          </a:p>
        </p:txBody>
      </p:sp>
      <p:sp>
        <p:nvSpPr>
          <p:cNvPr id="21" name="stage-line-0">
            <a:extLst>
              <a:ext uri="{FF2B5EF4-FFF2-40B4-BE49-F238E27FC236}">
                <a16:creationId xmlns:a16="http://schemas.microsoft.com/office/drawing/2014/main" id="{4D24531B-A127-4746-9DFA-D5BF2D7B9557}"/>
              </a:ext>
            </a:extLst>
          </p:cNvPr>
          <p:cNvSpPr>
            <a:spLocks noGrp="1"/>
          </p:cNvSpPr>
          <p:nvPr/>
        </p:nvSpPr>
        <p:spPr>
          <a:xfrm>
            <a:off x="990600" y="3981450"/>
            <a:ext cx="28575" cy="342900"/>
          </a:xfrm>
          <a:prstGeom prst="rect">
            <a:avLst/>
          </a:prstGeom>
          <a:solidFill>
            <a:srgbClr val="D8D5C7"/>
          </a:solidFill>
          <a:ln w="0">
            <a:noFill/>
            <a:prstDash val="solid"/>
          </a:ln>
        </p:spPr>
      </p:sp>
      <p:sp>
        <p:nvSpPr>
          <p:cNvPr id="22" name="stage-no-1">
            <a:extLst>
              <a:ext uri="{FF2B5EF4-FFF2-40B4-BE49-F238E27FC236}">
                <a16:creationId xmlns:a16="http://schemas.microsoft.com/office/drawing/2014/main" id="{0E300700-49ED-47A4-BAA8-A51231014BFF}"/>
              </a:ext>
            </a:extLst>
          </p:cNvPr>
          <p:cNvSpPr>
            <a:spLocks noGrp="1"/>
          </p:cNvSpPr>
          <p:nvPr/>
        </p:nvSpPr>
        <p:spPr>
          <a:xfrm>
            <a:off x="533400" y="4324350"/>
            <a:ext cx="914400" cy="876300"/>
          </a:xfrm>
          <a:prstGeom prst="roundRect">
            <a:avLst>
              <a:gd name="adj" fmla="val 8696"/>
            </a:avLst>
          </a:prstGeom>
          <a:solidFill>
            <a:srgbClr val="5D99AE"/>
          </a:solidFill>
          <a:ln w="0">
            <a:noFill/>
            <a:prstDash val="solid"/>
          </a:ln>
        </p:spPr>
      </p:sp>
      <p:sp>
        <p:nvSpPr>
          <p:cNvPr id="23" name="stage-label-1">
            <a:extLst>
              <a:ext uri="{FF2B5EF4-FFF2-40B4-BE49-F238E27FC236}">
                <a16:creationId xmlns:a16="http://schemas.microsoft.com/office/drawing/2014/main" id="{A0548F5F-10DF-47BA-90AF-B075A5B73035}"/>
              </a:ext>
            </a:extLst>
          </p:cNvPr>
          <p:cNvSpPr>
            <a:spLocks noGrp="1"/>
          </p:cNvSpPr>
          <p:nvPr/>
        </p:nvSpPr>
        <p:spPr>
          <a:xfrm>
            <a:off x="647700" y="4486275"/>
            <a:ext cx="685800" cy="533400"/>
          </a:xfrm>
          <a:prstGeom prst="rect">
            <a:avLst/>
          </a:prstGeom>
          <a:noFill/>
          <a:ln w="0">
            <a:noFill/>
            <a:prstDash val="solid"/>
          </a:ln>
        </p:spPr>
        <p:txBody>
          <a:bodyPr wrap="square" lIns="0" tIns="0" rIns="0" bIns="0" anchor="ctr">
            <a:normAutofit/>
          </a:bodyPr>
          <a:lstStyle/>
          <a:p>
            <a:pPr algn="ctr">
              <a:defRPr sz="1350" b="1">
                <a:solidFill>
                  <a:srgbClr val="FFFFFF"/>
                </a:solidFill>
                <a:latin typeface="Yu Gothic"/>
                <a:ea typeface="Yu Gothic"/>
                <a:cs typeface="Yu Gothic"/>
              </a:defRPr>
            </a:pPr>
            <a:r>
              <a:rPr sz="1350" b="1">
                <a:solidFill>
                  <a:srgbClr val="FFFFFF"/>
                </a:solidFill>
                <a:latin typeface="Yu Gothic"/>
                <a:ea typeface="Yu Gothic"/>
                <a:cs typeface="Yu Gothic"/>
              </a:rPr>
              <a:t>4月</a:t>
            </a:r>
          </a:p>
        </p:txBody>
      </p:sp>
      <p:sp>
        <p:nvSpPr>
          <p:cNvPr id="24" name="stage-title-1">
            <a:extLst>
              <a:ext uri="{FF2B5EF4-FFF2-40B4-BE49-F238E27FC236}">
                <a16:creationId xmlns:a16="http://schemas.microsoft.com/office/drawing/2014/main" id="{4BAE882A-71A7-4E00-AA5F-ED74FEE046BA}"/>
              </a:ext>
            </a:extLst>
          </p:cNvPr>
          <p:cNvSpPr>
            <a:spLocks noGrp="1"/>
          </p:cNvSpPr>
          <p:nvPr/>
        </p:nvSpPr>
        <p:spPr>
          <a:xfrm>
            <a:off x="1752600" y="4381500"/>
            <a:ext cx="1714500" cy="323850"/>
          </a:xfrm>
          <a:prstGeom prst="rect">
            <a:avLst/>
          </a:prstGeom>
          <a:noFill/>
          <a:ln w="0">
            <a:noFill/>
            <a:prstDash val="solid"/>
          </a:ln>
        </p:spPr>
        <p:txBody>
          <a:bodyPr wrap="square" lIns="0" tIns="0" rIns="0" bIns="0" anchor="t">
            <a:normAutofit/>
          </a:bodyPr>
          <a:lstStyle/>
          <a:p>
            <a:pPr algn="l">
              <a:defRPr sz="1800" b="1">
                <a:solidFill>
                  <a:srgbClr val="5D99AE"/>
                </a:solidFill>
                <a:latin typeface="Yu Gothic"/>
                <a:ea typeface="Yu Gothic"/>
                <a:cs typeface="Yu Gothic"/>
              </a:defRPr>
            </a:pPr>
            <a:r>
              <a:rPr sz="1800" b="1">
                <a:solidFill>
                  <a:srgbClr val="5D99AE"/>
                </a:solidFill>
                <a:latin typeface="Yu Gothic"/>
                <a:ea typeface="Yu Gothic"/>
                <a:cs typeface="Yu Gothic"/>
              </a:rPr>
              <a:t>実務を始める</a:t>
            </a:r>
          </a:p>
        </p:txBody>
      </p:sp>
      <p:sp>
        <p:nvSpPr>
          <p:cNvPr id="25" name="stage-copy-1">
            <a:extLst>
              <a:ext uri="{FF2B5EF4-FFF2-40B4-BE49-F238E27FC236}">
                <a16:creationId xmlns:a16="http://schemas.microsoft.com/office/drawing/2014/main" id="{C08D11D7-55A8-4656-92B5-90660D8EF642}"/>
              </a:ext>
            </a:extLst>
          </p:cNvPr>
          <p:cNvSpPr>
            <a:spLocks noGrp="1"/>
          </p:cNvSpPr>
          <p:nvPr/>
        </p:nvSpPr>
        <p:spPr>
          <a:xfrm>
            <a:off x="1752600" y="4800600"/>
            <a:ext cx="3905250" cy="438150"/>
          </a:xfrm>
          <a:prstGeom prst="rect">
            <a:avLst/>
          </a:prstGeom>
          <a:noFill/>
          <a:ln w="0">
            <a:noFill/>
            <a:prstDash val="solid"/>
          </a:ln>
        </p:spPr>
        <p:txBody>
          <a:bodyPr wrap="square" lIns="0" tIns="0" rIns="0" bIns="0" anchor="t">
            <a:noAutofit/>
          </a:bodyPr>
          <a:lstStyle/>
          <a:p>
            <a:pPr algn="l">
              <a:defRPr sz="1238" b="0">
                <a:solidFill>
                  <a:srgbClr val="20352A"/>
                </a:solidFill>
                <a:latin typeface="Yu Gothic"/>
                <a:ea typeface="Yu Gothic"/>
                <a:cs typeface="Yu Gothic"/>
              </a:defRPr>
            </a:pPr>
            <a:r>
              <a:rPr sz="1238" b="0">
                <a:solidFill>
                  <a:srgbClr val="20352A"/>
                </a:solidFill>
                <a:latin typeface="Yu Gothic"/>
                <a:ea typeface="Yu Gothic"/>
                <a:cs typeface="Yu Gothic"/>
              </a:rPr>
              <a:t>保育・記録・保護者対応を、先輩と確認しながら開始</a:t>
            </a:r>
          </a:p>
        </p:txBody>
      </p:sp>
      <p:sp>
        <p:nvSpPr>
          <p:cNvPr id="26" name="stage-next-1">
            <a:extLst>
              <a:ext uri="{FF2B5EF4-FFF2-40B4-BE49-F238E27FC236}">
                <a16:creationId xmlns:a16="http://schemas.microsoft.com/office/drawing/2014/main" id="{B6D29951-4509-46C1-AF4D-3C0B1D7DF41D}"/>
              </a:ext>
            </a:extLst>
          </p:cNvPr>
          <p:cNvSpPr>
            <a:spLocks noGrp="1"/>
          </p:cNvSpPr>
          <p:nvPr/>
        </p:nvSpPr>
        <p:spPr>
          <a:xfrm>
            <a:off x="6210300" y="4610100"/>
            <a:ext cx="819150" cy="266700"/>
          </a:xfrm>
          <a:prstGeom prst="rect">
            <a:avLst/>
          </a:prstGeom>
          <a:noFill/>
          <a:ln w="0">
            <a:noFill/>
            <a:prstDash val="solid"/>
          </a:ln>
        </p:spPr>
        <p:txBody>
          <a:bodyPr wrap="square" lIns="0" tIns="0" rIns="0" bIns="0" anchor="t">
            <a:normAutofit/>
          </a:bodyPr>
          <a:lstStyle/>
          <a:p>
            <a:pPr algn="r">
              <a:defRPr sz="1050" b="1">
                <a:solidFill>
                  <a:srgbClr val="617067"/>
                </a:solidFill>
                <a:latin typeface="Yu Gothic"/>
                <a:ea typeface="Yu Gothic"/>
                <a:cs typeface="Yu Gothic"/>
              </a:defRPr>
            </a:pPr>
            <a:r>
              <a:rPr sz="1050" b="1">
                <a:solidFill>
                  <a:srgbClr val="617067"/>
                </a:solidFill>
                <a:latin typeface="Yu Gothic"/>
                <a:ea typeface="Yu Gothic"/>
                <a:cs typeface="Yu Gothic"/>
              </a:rPr>
              <a:t>次へ</a:t>
            </a:r>
          </a:p>
        </p:txBody>
      </p:sp>
      <p:sp>
        <p:nvSpPr>
          <p:cNvPr id="27" name="stage-line-1">
            <a:extLst>
              <a:ext uri="{FF2B5EF4-FFF2-40B4-BE49-F238E27FC236}">
                <a16:creationId xmlns:a16="http://schemas.microsoft.com/office/drawing/2014/main" id="{F2C8F8D6-0EB3-4F58-B8F3-269E46385383}"/>
              </a:ext>
            </a:extLst>
          </p:cNvPr>
          <p:cNvSpPr>
            <a:spLocks noGrp="1"/>
          </p:cNvSpPr>
          <p:nvPr/>
        </p:nvSpPr>
        <p:spPr>
          <a:xfrm>
            <a:off x="990600" y="5200650"/>
            <a:ext cx="28575" cy="342900"/>
          </a:xfrm>
          <a:prstGeom prst="rect">
            <a:avLst/>
          </a:prstGeom>
          <a:solidFill>
            <a:srgbClr val="D8D5C7"/>
          </a:solidFill>
          <a:ln w="0">
            <a:noFill/>
            <a:prstDash val="solid"/>
          </a:ln>
        </p:spPr>
      </p:sp>
      <p:sp>
        <p:nvSpPr>
          <p:cNvPr id="28" name="stage-no-2">
            <a:extLst>
              <a:ext uri="{FF2B5EF4-FFF2-40B4-BE49-F238E27FC236}">
                <a16:creationId xmlns:a16="http://schemas.microsoft.com/office/drawing/2014/main" id="{6C2EB29F-763C-4BC6-AD94-9A7843C18583}"/>
              </a:ext>
            </a:extLst>
          </p:cNvPr>
          <p:cNvSpPr>
            <a:spLocks noGrp="1"/>
          </p:cNvSpPr>
          <p:nvPr/>
        </p:nvSpPr>
        <p:spPr>
          <a:xfrm>
            <a:off x="533400" y="5543550"/>
            <a:ext cx="914400" cy="876300"/>
          </a:xfrm>
          <a:prstGeom prst="roundRect">
            <a:avLst>
              <a:gd name="adj" fmla="val 8696"/>
            </a:avLst>
          </a:prstGeom>
          <a:solidFill>
            <a:srgbClr val="52782D"/>
          </a:solidFill>
          <a:ln w="0">
            <a:noFill/>
            <a:prstDash val="solid"/>
          </a:ln>
        </p:spPr>
      </p:sp>
      <p:sp>
        <p:nvSpPr>
          <p:cNvPr id="29" name="stage-label-2">
            <a:extLst>
              <a:ext uri="{FF2B5EF4-FFF2-40B4-BE49-F238E27FC236}">
                <a16:creationId xmlns:a16="http://schemas.microsoft.com/office/drawing/2014/main" id="{A8AA90C9-5B9F-4D20-86F0-6B4361BD1247}"/>
              </a:ext>
            </a:extLst>
          </p:cNvPr>
          <p:cNvSpPr>
            <a:spLocks noGrp="1"/>
          </p:cNvSpPr>
          <p:nvPr/>
        </p:nvSpPr>
        <p:spPr>
          <a:xfrm>
            <a:off x="647700" y="5705475"/>
            <a:ext cx="685800" cy="533400"/>
          </a:xfrm>
          <a:prstGeom prst="rect">
            <a:avLst/>
          </a:prstGeom>
          <a:noFill/>
          <a:ln w="0">
            <a:noFill/>
            <a:prstDash val="solid"/>
          </a:ln>
        </p:spPr>
        <p:txBody>
          <a:bodyPr wrap="square" lIns="0" tIns="0" rIns="0" bIns="0" anchor="ctr">
            <a:normAutofit/>
          </a:bodyPr>
          <a:lstStyle/>
          <a:p>
            <a:pPr algn="ctr">
              <a:defRPr sz="1350" b="1">
                <a:solidFill>
                  <a:srgbClr val="FFFFFF"/>
                </a:solidFill>
                <a:latin typeface="Yu Gothic"/>
                <a:ea typeface="Yu Gothic"/>
                <a:cs typeface="Yu Gothic"/>
              </a:defRPr>
            </a:pPr>
            <a:r>
              <a:rPr sz="1350" b="1">
                <a:solidFill>
                  <a:srgbClr val="FFFFFF"/>
                </a:solidFill>
                <a:latin typeface="Yu Gothic"/>
                <a:ea typeface="Yu Gothic"/>
                <a:cs typeface="Yu Gothic"/>
              </a:rPr>
              <a:t>春-夏</a:t>
            </a:r>
          </a:p>
        </p:txBody>
      </p:sp>
      <p:sp>
        <p:nvSpPr>
          <p:cNvPr id="30" name="stage-title-2">
            <a:extLst>
              <a:ext uri="{FF2B5EF4-FFF2-40B4-BE49-F238E27FC236}">
                <a16:creationId xmlns:a16="http://schemas.microsoft.com/office/drawing/2014/main" id="{ACBFB84F-4D4F-4C3B-8863-0347405DC3C3}"/>
              </a:ext>
            </a:extLst>
          </p:cNvPr>
          <p:cNvSpPr>
            <a:spLocks noGrp="1"/>
          </p:cNvSpPr>
          <p:nvPr/>
        </p:nvSpPr>
        <p:spPr>
          <a:xfrm>
            <a:off x="1752600" y="5600700"/>
            <a:ext cx="1714500" cy="323850"/>
          </a:xfrm>
          <a:prstGeom prst="rect">
            <a:avLst/>
          </a:prstGeom>
          <a:noFill/>
          <a:ln w="0">
            <a:noFill/>
            <a:prstDash val="solid"/>
          </a:ln>
        </p:spPr>
        <p:txBody>
          <a:bodyPr wrap="square" lIns="0" tIns="0" rIns="0" bIns="0" anchor="t">
            <a:normAutofit/>
          </a:bodyPr>
          <a:lstStyle/>
          <a:p>
            <a:pPr algn="l">
              <a:defRPr sz="1800" b="1">
                <a:solidFill>
                  <a:srgbClr val="52782D"/>
                </a:solidFill>
                <a:latin typeface="Yu Gothic"/>
                <a:ea typeface="Yu Gothic"/>
                <a:cs typeface="Yu Gothic"/>
              </a:defRPr>
            </a:pPr>
            <a:r>
              <a:rPr sz="1800" b="1">
                <a:solidFill>
                  <a:srgbClr val="52782D"/>
                </a:solidFill>
                <a:latin typeface="Yu Gothic"/>
                <a:ea typeface="Yu Gothic"/>
                <a:cs typeface="Yu Gothic"/>
              </a:rPr>
              <a:t>基本を固める</a:t>
            </a:r>
          </a:p>
        </p:txBody>
      </p:sp>
      <p:sp>
        <p:nvSpPr>
          <p:cNvPr id="31" name="stage-copy-2">
            <a:extLst>
              <a:ext uri="{FF2B5EF4-FFF2-40B4-BE49-F238E27FC236}">
                <a16:creationId xmlns:a16="http://schemas.microsoft.com/office/drawing/2014/main" id="{4216A98C-C4E8-4184-99F3-F89617B2F826}"/>
              </a:ext>
            </a:extLst>
          </p:cNvPr>
          <p:cNvSpPr>
            <a:spLocks noGrp="1"/>
          </p:cNvSpPr>
          <p:nvPr/>
        </p:nvSpPr>
        <p:spPr>
          <a:xfrm>
            <a:off x="1752600" y="6019800"/>
            <a:ext cx="3905250" cy="438150"/>
          </a:xfrm>
          <a:prstGeom prst="rect">
            <a:avLst/>
          </a:prstGeom>
          <a:noFill/>
          <a:ln w="0">
            <a:noFill/>
            <a:prstDash val="solid"/>
          </a:ln>
        </p:spPr>
        <p:txBody>
          <a:bodyPr wrap="square" lIns="0" tIns="0" rIns="0" bIns="0" anchor="t">
            <a:noAutofit/>
          </a:bodyPr>
          <a:lstStyle/>
          <a:p>
            <a:pPr algn="l">
              <a:defRPr sz="1238" b="0">
                <a:solidFill>
                  <a:srgbClr val="20352A"/>
                </a:solidFill>
                <a:latin typeface="Yu Gothic"/>
                <a:ea typeface="Yu Gothic"/>
                <a:cs typeface="Yu Gothic"/>
              </a:defRPr>
            </a:pPr>
            <a:r>
              <a:rPr sz="1238" b="0">
                <a:solidFill>
                  <a:srgbClr val="20352A"/>
                </a:solidFill>
                <a:latin typeface="Yu Gothic"/>
                <a:ea typeface="Yu Gothic"/>
                <a:cs typeface="Yu Gothic"/>
              </a:rPr>
              <a:t>安全確認、日誌・連絡、クラス内の役割を身につける</a:t>
            </a:r>
          </a:p>
        </p:txBody>
      </p:sp>
      <p:sp>
        <p:nvSpPr>
          <p:cNvPr id="32" name="stage-next-2">
            <a:extLst>
              <a:ext uri="{FF2B5EF4-FFF2-40B4-BE49-F238E27FC236}">
                <a16:creationId xmlns:a16="http://schemas.microsoft.com/office/drawing/2014/main" id="{0133447B-252A-4060-8C3D-745481AA6705}"/>
              </a:ext>
            </a:extLst>
          </p:cNvPr>
          <p:cNvSpPr>
            <a:spLocks noGrp="1"/>
          </p:cNvSpPr>
          <p:nvPr/>
        </p:nvSpPr>
        <p:spPr>
          <a:xfrm>
            <a:off x="6210300" y="5829300"/>
            <a:ext cx="819150" cy="266700"/>
          </a:xfrm>
          <a:prstGeom prst="rect">
            <a:avLst/>
          </a:prstGeom>
          <a:noFill/>
          <a:ln w="0">
            <a:noFill/>
            <a:prstDash val="solid"/>
          </a:ln>
        </p:spPr>
        <p:txBody>
          <a:bodyPr wrap="square" lIns="0" tIns="0" rIns="0" bIns="0" anchor="t">
            <a:normAutofit/>
          </a:bodyPr>
          <a:lstStyle/>
          <a:p>
            <a:pPr algn="r">
              <a:defRPr sz="1050" b="1">
                <a:solidFill>
                  <a:srgbClr val="617067"/>
                </a:solidFill>
                <a:latin typeface="Yu Gothic"/>
                <a:ea typeface="Yu Gothic"/>
                <a:cs typeface="Yu Gothic"/>
              </a:defRPr>
            </a:pPr>
            <a:r>
              <a:rPr sz="1050" b="1">
                <a:solidFill>
                  <a:srgbClr val="617067"/>
                </a:solidFill>
                <a:latin typeface="Yu Gothic"/>
                <a:ea typeface="Yu Gothic"/>
                <a:cs typeface="Yu Gothic"/>
              </a:rPr>
              <a:t>次へ</a:t>
            </a:r>
          </a:p>
        </p:txBody>
      </p:sp>
      <p:sp>
        <p:nvSpPr>
          <p:cNvPr id="33" name="stage-line-2">
            <a:extLst>
              <a:ext uri="{FF2B5EF4-FFF2-40B4-BE49-F238E27FC236}">
                <a16:creationId xmlns:a16="http://schemas.microsoft.com/office/drawing/2014/main" id="{2FDAB483-3528-4119-80F4-7F6A6D865B86}"/>
              </a:ext>
            </a:extLst>
          </p:cNvPr>
          <p:cNvSpPr>
            <a:spLocks noGrp="1"/>
          </p:cNvSpPr>
          <p:nvPr/>
        </p:nvSpPr>
        <p:spPr>
          <a:xfrm>
            <a:off x="990600" y="6419850"/>
            <a:ext cx="28575" cy="342900"/>
          </a:xfrm>
          <a:prstGeom prst="rect">
            <a:avLst/>
          </a:prstGeom>
          <a:solidFill>
            <a:srgbClr val="D8D5C7"/>
          </a:solidFill>
          <a:ln w="0">
            <a:noFill/>
            <a:prstDash val="solid"/>
          </a:ln>
        </p:spPr>
      </p:sp>
      <p:sp>
        <p:nvSpPr>
          <p:cNvPr id="34" name="stage-no-3">
            <a:extLst>
              <a:ext uri="{FF2B5EF4-FFF2-40B4-BE49-F238E27FC236}">
                <a16:creationId xmlns:a16="http://schemas.microsoft.com/office/drawing/2014/main" id="{113C55AA-BD11-4225-811F-8CD077996DFD}"/>
              </a:ext>
            </a:extLst>
          </p:cNvPr>
          <p:cNvSpPr>
            <a:spLocks noGrp="1"/>
          </p:cNvSpPr>
          <p:nvPr/>
        </p:nvSpPr>
        <p:spPr>
          <a:xfrm>
            <a:off x="533400" y="6762750"/>
            <a:ext cx="914400" cy="876300"/>
          </a:xfrm>
          <a:prstGeom prst="roundRect">
            <a:avLst>
              <a:gd name="adj" fmla="val 8696"/>
            </a:avLst>
          </a:prstGeom>
          <a:solidFill>
            <a:srgbClr val="5D99AE"/>
          </a:solidFill>
          <a:ln w="0">
            <a:noFill/>
            <a:prstDash val="solid"/>
          </a:ln>
        </p:spPr>
      </p:sp>
      <p:sp>
        <p:nvSpPr>
          <p:cNvPr id="35" name="stage-label-3">
            <a:extLst>
              <a:ext uri="{FF2B5EF4-FFF2-40B4-BE49-F238E27FC236}">
                <a16:creationId xmlns:a16="http://schemas.microsoft.com/office/drawing/2014/main" id="{FAEF5AE3-39DD-475F-A9E8-83A940A38E3C}"/>
              </a:ext>
            </a:extLst>
          </p:cNvPr>
          <p:cNvSpPr>
            <a:spLocks noGrp="1"/>
          </p:cNvSpPr>
          <p:nvPr/>
        </p:nvSpPr>
        <p:spPr>
          <a:xfrm>
            <a:off x="647700" y="6924675"/>
            <a:ext cx="685800" cy="533400"/>
          </a:xfrm>
          <a:prstGeom prst="rect">
            <a:avLst/>
          </a:prstGeom>
          <a:noFill/>
          <a:ln w="0">
            <a:noFill/>
            <a:prstDash val="solid"/>
          </a:ln>
        </p:spPr>
        <p:txBody>
          <a:bodyPr wrap="square" lIns="0" tIns="0" rIns="0" bIns="0" anchor="ctr">
            <a:normAutofit/>
          </a:bodyPr>
          <a:lstStyle/>
          <a:p>
            <a:pPr algn="ctr">
              <a:defRPr sz="1350" b="1">
                <a:solidFill>
                  <a:srgbClr val="FFFFFF"/>
                </a:solidFill>
                <a:latin typeface="Yu Gothic"/>
                <a:ea typeface="Yu Gothic"/>
                <a:cs typeface="Yu Gothic"/>
              </a:defRPr>
            </a:pPr>
            <a:r>
              <a:rPr sz="1350" b="1">
                <a:solidFill>
                  <a:srgbClr val="FFFFFF"/>
                </a:solidFill>
                <a:latin typeface="Yu Gothic"/>
                <a:ea typeface="Yu Gothic"/>
                <a:cs typeface="Yu Gothic"/>
              </a:rPr>
              <a:t>秋-冬</a:t>
            </a:r>
          </a:p>
        </p:txBody>
      </p:sp>
      <p:sp>
        <p:nvSpPr>
          <p:cNvPr id="36" name="stage-title-3">
            <a:extLst>
              <a:ext uri="{FF2B5EF4-FFF2-40B4-BE49-F238E27FC236}">
                <a16:creationId xmlns:a16="http://schemas.microsoft.com/office/drawing/2014/main" id="{A89C10A2-0034-462A-A856-1AF16526185E}"/>
              </a:ext>
            </a:extLst>
          </p:cNvPr>
          <p:cNvSpPr>
            <a:spLocks noGrp="1"/>
          </p:cNvSpPr>
          <p:nvPr/>
        </p:nvSpPr>
        <p:spPr>
          <a:xfrm>
            <a:off x="1752600" y="6819900"/>
            <a:ext cx="1714500" cy="323850"/>
          </a:xfrm>
          <a:prstGeom prst="rect">
            <a:avLst/>
          </a:prstGeom>
          <a:noFill/>
          <a:ln w="0">
            <a:noFill/>
            <a:prstDash val="solid"/>
          </a:ln>
        </p:spPr>
        <p:txBody>
          <a:bodyPr wrap="square" lIns="0" tIns="0" rIns="0" bIns="0" anchor="t">
            <a:normAutofit/>
          </a:bodyPr>
          <a:lstStyle/>
          <a:p>
            <a:pPr algn="l">
              <a:defRPr sz="1800" b="1">
                <a:solidFill>
                  <a:srgbClr val="5D99AE"/>
                </a:solidFill>
                <a:latin typeface="Yu Gothic"/>
                <a:ea typeface="Yu Gothic"/>
                <a:cs typeface="Yu Gothic"/>
              </a:defRPr>
            </a:pPr>
            <a:r>
              <a:rPr sz="1800" b="1">
                <a:solidFill>
                  <a:srgbClr val="5D99AE"/>
                </a:solidFill>
                <a:latin typeface="Yu Gothic"/>
                <a:ea typeface="Yu Gothic"/>
                <a:cs typeface="Yu Gothic"/>
              </a:rPr>
              <a:t>担当を広げる</a:t>
            </a:r>
          </a:p>
        </p:txBody>
      </p:sp>
      <p:sp>
        <p:nvSpPr>
          <p:cNvPr id="37" name="stage-copy-3">
            <a:extLst>
              <a:ext uri="{FF2B5EF4-FFF2-40B4-BE49-F238E27FC236}">
                <a16:creationId xmlns:a16="http://schemas.microsoft.com/office/drawing/2014/main" id="{9D2C47DE-F3EE-4066-BDF5-2F1567F7F2F9}"/>
              </a:ext>
            </a:extLst>
          </p:cNvPr>
          <p:cNvSpPr>
            <a:spLocks noGrp="1"/>
          </p:cNvSpPr>
          <p:nvPr/>
        </p:nvSpPr>
        <p:spPr>
          <a:xfrm>
            <a:off x="1752600" y="7239000"/>
            <a:ext cx="3905250" cy="438150"/>
          </a:xfrm>
          <a:prstGeom prst="rect">
            <a:avLst/>
          </a:prstGeom>
          <a:noFill/>
          <a:ln w="0">
            <a:noFill/>
            <a:prstDash val="solid"/>
          </a:ln>
        </p:spPr>
        <p:txBody>
          <a:bodyPr wrap="square" lIns="0" tIns="0" rIns="0" bIns="0" anchor="t">
            <a:noAutofit/>
          </a:bodyPr>
          <a:lstStyle/>
          <a:p>
            <a:pPr algn="l">
              <a:defRPr sz="1238" b="0">
                <a:solidFill>
                  <a:srgbClr val="20352A"/>
                </a:solidFill>
                <a:latin typeface="Yu Gothic"/>
                <a:ea typeface="Yu Gothic"/>
                <a:cs typeface="Yu Gothic"/>
              </a:defRPr>
            </a:pPr>
            <a:r>
              <a:rPr sz="1238" b="0">
                <a:solidFill>
                  <a:srgbClr val="20352A"/>
                </a:solidFill>
                <a:latin typeface="Yu Gothic"/>
                <a:ea typeface="Yu Gothic"/>
                <a:cs typeface="Yu Gothic"/>
              </a:rPr>
              <a:t>計画や行事、個別対応もチームで経験</a:t>
            </a:r>
          </a:p>
        </p:txBody>
      </p:sp>
      <p:sp>
        <p:nvSpPr>
          <p:cNvPr id="38" name="stage-next-3">
            <a:extLst>
              <a:ext uri="{FF2B5EF4-FFF2-40B4-BE49-F238E27FC236}">
                <a16:creationId xmlns:a16="http://schemas.microsoft.com/office/drawing/2014/main" id="{FD0AFECD-BCB0-473E-B825-9B012AF6345D}"/>
              </a:ext>
            </a:extLst>
          </p:cNvPr>
          <p:cNvSpPr>
            <a:spLocks noGrp="1"/>
          </p:cNvSpPr>
          <p:nvPr/>
        </p:nvSpPr>
        <p:spPr>
          <a:xfrm>
            <a:off x="6210300" y="7048500"/>
            <a:ext cx="819150" cy="266700"/>
          </a:xfrm>
          <a:prstGeom prst="rect">
            <a:avLst/>
          </a:prstGeom>
          <a:noFill/>
          <a:ln w="0">
            <a:noFill/>
            <a:prstDash val="solid"/>
          </a:ln>
        </p:spPr>
        <p:txBody>
          <a:bodyPr wrap="square" lIns="0" tIns="0" rIns="0" bIns="0" anchor="t">
            <a:normAutofit/>
          </a:bodyPr>
          <a:lstStyle/>
          <a:p>
            <a:pPr algn="r">
              <a:defRPr sz="1050" b="1">
                <a:solidFill>
                  <a:srgbClr val="617067"/>
                </a:solidFill>
                <a:latin typeface="Yu Gothic"/>
                <a:ea typeface="Yu Gothic"/>
                <a:cs typeface="Yu Gothic"/>
              </a:defRPr>
            </a:pPr>
            <a:r>
              <a:rPr sz="1050" b="1">
                <a:solidFill>
                  <a:srgbClr val="617067"/>
                </a:solidFill>
                <a:latin typeface="Yu Gothic"/>
                <a:ea typeface="Yu Gothic"/>
                <a:cs typeface="Yu Gothic"/>
              </a:rPr>
              <a:t>次へ</a:t>
            </a:r>
          </a:p>
        </p:txBody>
      </p:sp>
      <p:sp>
        <p:nvSpPr>
          <p:cNvPr id="39" name="stage-line-3">
            <a:extLst>
              <a:ext uri="{FF2B5EF4-FFF2-40B4-BE49-F238E27FC236}">
                <a16:creationId xmlns:a16="http://schemas.microsoft.com/office/drawing/2014/main" id="{D93B02C4-D65F-4C9E-BCF6-E4EA4A214D18}"/>
              </a:ext>
            </a:extLst>
          </p:cNvPr>
          <p:cNvSpPr>
            <a:spLocks noGrp="1"/>
          </p:cNvSpPr>
          <p:nvPr/>
        </p:nvSpPr>
        <p:spPr>
          <a:xfrm>
            <a:off x="990600" y="7639050"/>
            <a:ext cx="28575" cy="342900"/>
          </a:xfrm>
          <a:prstGeom prst="rect">
            <a:avLst/>
          </a:prstGeom>
          <a:solidFill>
            <a:srgbClr val="D8D5C7"/>
          </a:solidFill>
          <a:ln w="0">
            <a:noFill/>
            <a:prstDash val="solid"/>
          </a:ln>
        </p:spPr>
      </p:sp>
      <p:sp>
        <p:nvSpPr>
          <p:cNvPr id="40" name="stage-no-4">
            <a:extLst>
              <a:ext uri="{FF2B5EF4-FFF2-40B4-BE49-F238E27FC236}">
                <a16:creationId xmlns:a16="http://schemas.microsoft.com/office/drawing/2014/main" id="{637AFE5B-A619-4AB4-BF14-022482C73B91}"/>
              </a:ext>
            </a:extLst>
          </p:cNvPr>
          <p:cNvSpPr>
            <a:spLocks noGrp="1"/>
          </p:cNvSpPr>
          <p:nvPr/>
        </p:nvSpPr>
        <p:spPr>
          <a:xfrm>
            <a:off x="533400" y="7981950"/>
            <a:ext cx="914400" cy="876300"/>
          </a:xfrm>
          <a:prstGeom prst="roundRect">
            <a:avLst>
              <a:gd name="adj" fmla="val 8696"/>
            </a:avLst>
          </a:prstGeom>
          <a:solidFill>
            <a:srgbClr val="52782D"/>
          </a:solidFill>
          <a:ln w="0">
            <a:noFill/>
            <a:prstDash val="solid"/>
          </a:ln>
        </p:spPr>
      </p:sp>
      <p:sp>
        <p:nvSpPr>
          <p:cNvPr id="41" name="stage-label-4">
            <a:extLst>
              <a:ext uri="{FF2B5EF4-FFF2-40B4-BE49-F238E27FC236}">
                <a16:creationId xmlns:a16="http://schemas.microsoft.com/office/drawing/2014/main" id="{08E9296D-8933-4809-9F1D-323A9914DB6C}"/>
              </a:ext>
            </a:extLst>
          </p:cNvPr>
          <p:cNvSpPr>
            <a:spLocks noGrp="1"/>
          </p:cNvSpPr>
          <p:nvPr/>
        </p:nvSpPr>
        <p:spPr>
          <a:xfrm>
            <a:off x="647700" y="8143875"/>
            <a:ext cx="685800" cy="533400"/>
          </a:xfrm>
          <a:prstGeom prst="rect">
            <a:avLst/>
          </a:prstGeom>
          <a:noFill/>
          <a:ln w="0">
            <a:noFill/>
            <a:prstDash val="solid"/>
          </a:ln>
        </p:spPr>
        <p:txBody>
          <a:bodyPr wrap="square" lIns="0" tIns="0" rIns="0" bIns="0" anchor="ctr">
            <a:normAutofit/>
          </a:bodyPr>
          <a:lstStyle/>
          <a:p>
            <a:pPr algn="ctr">
              <a:defRPr sz="1350" b="1">
                <a:solidFill>
                  <a:srgbClr val="FFFFFF"/>
                </a:solidFill>
                <a:latin typeface="Yu Gothic"/>
                <a:ea typeface="Yu Gothic"/>
                <a:cs typeface="Yu Gothic"/>
              </a:defRPr>
            </a:pPr>
            <a:r>
              <a:rPr sz="1350" b="1">
                <a:solidFill>
                  <a:srgbClr val="FFFFFF"/>
                </a:solidFill>
                <a:latin typeface="Yu Gothic"/>
                <a:ea typeface="Yu Gothic"/>
                <a:cs typeface="Yu Gothic"/>
              </a:rPr>
              <a:t>年度末</a:t>
            </a:r>
          </a:p>
        </p:txBody>
      </p:sp>
      <p:sp>
        <p:nvSpPr>
          <p:cNvPr id="42" name="stage-title-4">
            <a:extLst>
              <a:ext uri="{FF2B5EF4-FFF2-40B4-BE49-F238E27FC236}">
                <a16:creationId xmlns:a16="http://schemas.microsoft.com/office/drawing/2014/main" id="{5BB28BF3-8A71-4E2E-B061-0CD8627C9B8F}"/>
              </a:ext>
            </a:extLst>
          </p:cNvPr>
          <p:cNvSpPr>
            <a:spLocks noGrp="1"/>
          </p:cNvSpPr>
          <p:nvPr/>
        </p:nvSpPr>
        <p:spPr>
          <a:xfrm>
            <a:off x="1752600" y="8039100"/>
            <a:ext cx="1714500" cy="323850"/>
          </a:xfrm>
          <a:prstGeom prst="rect">
            <a:avLst/>
          </a:prstGeom>
          <a:noFill/>
          <a:ln w="0">
            <a:noFill/>
            <a:prstDash val="solid"/>
          </a:ln>
        </p:spPr>
        <p:txBody>
          <a:bodyPr wrap="square" lIns="0" tIns="0" rIns="0" bIns="0" anchor="t">
            <a:normAutofit/>
          </a:bodyPr>
          <a:lstStyle/>
          <a:p>
            <a:pPr algn="l">
              <a:defRPr sz="1800" b="1">
                <a:solidFill>
                  <a:srgbClr val="52782D"/>
                </a:solidFill>
                <a:latin typeface="Yu Gothic"/>
                <a:ea typeface="Yu Gothic"/>
                <a:cs typeface="Yu Gothic"/>
              </a:defRPr>
            </a:pPr>
            <a:r>
              <a:rPr sz="1800" b="1">
                <a:solidFill>
                  <a:srgbClr val="52782D"/>
                </a:solidFill>
                <a:latin typeface="Yu Gothic"/>
                <a:ea typeface="Yu Gothic"/>
                <a:cs typeface="Yu Gothic"/>
              </a:rPr>
              <a:t>次につなげる</a:t>
            </a:r>
          </a:p>
        </p:txBody>
      </p:sp>
      <p:sp>
        <p:nvSpPr>
          <p:cNvPr id="43" name="stage-copy-4">
            <a:extLst>
              <a:ext uri="{FF2B5EF4-FFF2-40B4-BE49-F238E27FC236}">
                <a16:creationId xmlns:a16="http://schemas.microsoft.com/office/drawing/2014/main" id="{FBE25DD8-96D0-4C6E-BB19-B289FA6D16D9}"/>
              </a:ext>
            </a:extLst>
          </p:cNvPr>
          <p:cNvSpPr>
            <a:spLocks noGrp="1"/>
          </p:cNvSpPr>
          <p:nvPr/>
        </p:nvSpPr>
        <p:spPr>
          <a:xfrm>
            <a:off x="1752600" y="8458200"/>
            <a:ext cx="3905250" cy="438150"/>
          </a:xfrm>
          <a:prstGeom prst="rect">
            <a:avLst/>
          </a:prstGeom>
          <a:noFill/>
          <a:ln w="0">
            <a:noFill/>
            <a:prstDash val="solid"/>
          </a:ln>
        </p:spPr>
        <p:txBody>
          <a:bodyPr wrap="square" lIns="0" tIns="0" rIns="0" bIns="0" anchor="t">
            <a:noAutofit/>
          </a:bodyPr>
          <a:lstStyle/>
          <a:p>
            <a:pPr algn="l">
              <a:defRPr sz="1238" b="0">
                <a:solidFill>
                  <a:srgbClr val="20352A"/>
                </a:solidFill>
                <a:latin typeface="Yu Gothic"/>
                <a:ea typeface="Yu Gothic"/>
                <a:cs typeface="Yu Gothic"/>
              </a:defRPr>
            </a:pPr>
            <a:r>
              <a:rPr sz="1238" b="0">
                <a:solidFill>
                  <a:srgbClr val="20352A"/>
                </a:solidFill>
                <a:latin typeface="Yu Gothic"/>
                <a:ea typeface="Yu Gothic"/>
                <a:cs typeface="Yu Gothic"/>
              </a:rPr>
              <a:t>できたことと次年度の課題を整理</a:t>
            </a:r>
          </a:p>
        </p:txBody>
      </p:sp>
      <p:sp>
        <p:nvSpPr>
          <p:cNvPr id="44" name="stage-next-4">
            <a:extLst>
              <a:ext uri="{FF2B5EF4-FFF2-40B4-BE49-F238E27FC236}">
                <a16:creationId xmlns:a16="http://schemas.microsoft.com/office/drawing/2014/main" id="{2BA93F30-EAB8-4F21-A4D4-D00C9A1CDC09}"/>
              </a:ext>
            </a:extLst>
          </p:cNvPr>
          <p:cNvSpPr>
            <a:spLocks noGrp="1"/>
          </p:cNvSpPr>
          <p:nvPr/>
        </p:nvSpPr>
        <p:spPr>
          <a:xfrm>
            <a:off x="6210300" y="8267700"/>
            <a:ext cx="819150" cy="266700"/>
          </a:xfrm>
          <a:prstGeom prst="rect">
            <a:avLst/>
          </a:prstGeom>
          <a:noFill/>
          <a:ln w="0">
            <a:noFill/>
            <a:prstDash val="solid"/>
          </a:ln>
        </p:spPr>
        <p:txBody>
          <a:bodyPr wrap="square" lIns="0" tIns="0" rIns="0" bIns="0" anchor="t">
            <a:normAutofit/>
          </a:bodyPr>
          <a:lstStyle/>
          <a:p>
            <a:pPr algn="r">
              <a:defRPr sz="1050" b="1">
                <a:solidFill>
                  <a:srgbClr val="617067"/>
                </a:solidFill>
                <a:latin typeface="Yu Gothic"/>
                <a:ea typeface="Yu Gothic"/>
                <a:cs typeface="Yu Gothic"/>
              </a:defRPr>
            </a:pPr>
            <a:r>
              <a:rPr sz="1050" b="1">
                <a:solidFill>
                  <a:srgbClr val="617067"/>
                </a:solidFill>
                <a:latin typeface="Yu Gothic"/>
                <a:ea typeface="Yu Gothic"/>
                <a:cs typeface="Yu Gothic"/>
              </a:rPr>
              <a:t>成長</a:t>
            </a:r>
          </a:p>
        </p:txBody>
      </p:sp>
      <p:sp>
        <p:nvSpPr>
          <p:cNvPr id="45" name="first-year-band">
            <a:extLst>
              <a:ext uri="{FF2B5EF4-FFF2-40B4-BE49-F238E27FC236}">
                <a16:creationId xmlns:a16="http://schemas.microsoft.com/office/drawing/2014/main" id="{F6151C8D-D0DC-4478-A17F-2D6062858DD2}"/>
              </a:ext>
            </a:extLst>
          </p:cNvPr>
          <p:cNvSpPr>
            <a:spLocks noGrp="1"/>
          </p:cNvSpPr>
          <p:nvPr/>
        </p:nvSpPr>
        <p:spPr>
          <a:xfrm>
            <a:off x="533400" y="9277350"/>
            <a:ext cx="6496050" cy="552450"/>
          </a:xfrm>
          <a:prstGeom prst="roundRect">
            <a:avLst>
              <a:gd name="adj" fmla="val 13793"/>
            </a:avLst>
          </a:prstGeom>
          <a:solidFill>
            <a:srgbClr val="E39418"/>
          </a:solidFill>
          <a:ln w="0">
            <a:noFill/>
            <a:prstDash val="solid"/>
          </a:ln>
        </p:spPr>
      </p:sp>
      <p:sp>
        <p:nvSpPr>
          <p:cNvPr id="46" name="first-year-note">
            <a:extLst>
              <a:ext uri="{FF2B5EF4-FFF2-40B4-BE49-F238E27FC236}">
                <a16:creationId xmlns:a16="http://schemas.microsoft.com/office/drawing/2014/main" id="{E046DBEA-0227-4EA3-972C-DAF005CA221C}"/>
              </a:ext>
            </a:extLst>
          </p:cNvPr>
          <p:cNvSpPr>
            <a:spLocks noGrp="1"/>
          </p:cNvSpPr>
          <p:nvPr/>
        </p:nvSpPr>
        <p:spPr>
          <a:xfrm>
            <a:off x="704850" y="9448800"/>
            <a:ext cx="6153150" cy="266700"/>
          </a:xfrm>
          <a:prstGeom prst="rect">
            <a:avLst/>
          </a:prstGeom>
          <a:noFill/>
          <a:ln w="0">
            <a:noFill/>
            <a:prstDash val="solid"/>
          </a:ln>
        </p:spPr>
        <p:txBody>
          <a:bodyPr wrap="square" lIns="0" tIns="0" rIns="0" bIns="0" anchor="t">
            <a:normAutofit fontScale="94334"/>
          </a:bodyPr>
          <a:lstStyle/>
          <a:p>
            <a:pPr algn="ctr">
              <a:defRPr sz="1200" b="1">
                <a:solidFill>
                  <a:srgbClr val="FFFFFF"/>
                </a:solidFill>
                <a:latin typeface="Yu Gothic"/>
                <a:ea typeface="Yu Gothic"/>
                <a:cs typeface="Yu Gothic"/>
              </a:defRPr>
            </a:pPr>
            <a:r>
              <a:rPr sz="1200" b="1">
                <a:solidFill>
                  <a:srgbClr val="FFFFFF"/>
                </a:solidFill>
                <a:latin typeface="Yu Gothic"/>
                <a:ea typeface="Yu Gothic"/>
                <a:cs typeface="Yu Gothic"/>
              </a:rPr>
              <a:t>一人で完璧にこなすことより、分からないことをその日のうちに確認する姿勢を大切にします。</a:t>
            </a:r>
          </a:p>
        </p:txBody>
      </p:sp>
    </p:spTree>
    <p:extLst>
      <p:ext uri="{BB962C8B-B14F-4D97-AF65-F5344CB8AC3E}">
        <p14:creationId xmlns:p14="http://schemas.microsoft.com/office/powerpoint/2010/main" val="911805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16" name="top-accent">
            <a:extLst>
              <a:ext uri="{FF2B5EF4-FFF2-40B4-BE49-F238E27FC236}">
                <a16:creationId xmlns:a16="http://schemas.microsoft.com/office/drawing/2014/main" id="{C9585DA8-85EB-45C7-901D-0BE23F4F86FC}"/>
              </a:ext>
            </a:extLst>
          </p:cNvPr>
          <p:cNvSpPr>
            <a:spLocks noGrp="1"/>
          </p:cNvSpPr>
          <p:nvPr/>
        </p:nvSpPr>
        <p:spPr>
          <a:xfrm>
            <a:off x="0" y="0"/>
            <a:ext cx="7562850" cy="209550"/>
          </a:xfrm>
          <a:prstGeom prst="rect">
            <a:avLst/>
          </a:prstGeom>
          <a:solidFill>
            <a:srgbClr val="5D99AE"/>
          </a:solidFill>
          <a:ln w="0">
            <a:noFill/>
            <a:prstDash val="solid"/>
          </a:ln>
        </p:spPr>
      </p:sp>
      <p:sp>
        <p:nvSpPr>
          <p:cNvPr id="2" name="section-label">
            <a:extLst>
              <a:ext uri="{FF2B5EF4-FFF2-40B4-BE49-F238E27FC236}">
                <a16:creationId xmlns:a16="http://schemas.microsoft.com/office/drawing/2014/main" id="{068D0DDA-3085-4772-9BEC-30761DFA420F}"/>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5D99AE"/>
                </a:solidFill>
                <a:latin typeface="Yu Gothic"/>
                <a:ea typeface="Yu Gothic"/>
                <a:cs typeface="Yu Gothic"/>
              </a:defRPr>
            </a:pPr>
            <a:r>
              <a:rPr sz="975" b="1">
                <a:solidFill>
                  <a:srgbClr val="5D99AE"/>
                </a:solidFill>
                <a:latin typeface="Yu Gothic"/>
                <a:ea typeface="Yu Gothic"/>
                <a:cs typeface="Yu Gothic"/>
              </a:rPr>
              <a:t>A DAY AT WORK</a:t>
            </a:r>
          </a:p>
        </p:txBody>
      </p:sp>
      <p:sp>
        <p:nvSpPr>
          <p:cNvPr id="3" name="header-dot">
            <a:extLst>
              <a:ext uri="{FF2B5EF4-FFF2-40B4-BE49-F238E27FC236}">
                <a16:creationId xmlns:a16="http://schemas.microsoft.com/office/drawing/2014/main" id="{416C7A5D-0E2C-43A5-A802-3F49AB0531E4}"/>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3A1275DC-604C-4F79-803F-788F999AF7B7}"/>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DCEE8EBE-01C8-43BF-BE6B-8320B72C4469}"/>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5694B034-2B2F-4D81-B8AB-422F51906FB0}"/>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08</a:t>
            </a:r>
          </a:p>
        </p:txBody>
      </p:sp>
      <p:sp>
        <p:nvSpPr>
          <p:cNvPr id="7" name="title-color-field">
            <a:extLst>
              <a:ext uri="{FF2B5EF4-FFF2-40B4-BE49-F238E27FC236}">
                <a16:creationId xmlns:a16="http://schemas.microsoft.com/office/drawing/2014/main" id="{0F1DD09E-B02F-476D-BB61-34A693112EE4}"/>
              </a:ext>
            </a:extLst>
          </p:cNvPr>
          <p:cNvSpPr>
            <a:spLocks noGrp="1"/>
          </p:cNvSpPr>
          <p:nvPr/>
        </p:nvSpPr>
        <p:spPr>
          <a:xfrm>
            <a:off x="400050" y="781050"/>
            <a:ext cx="6762750" cy="1752600"/>
          </a:xfrm>
          <a:prstGeom prst="roundRect">
            <a:avLst>
              <a:gd name="adj" fmla="val 4348"/>
            </a:avLst>
          </a:prstGeom>
          <a:solidFill>
            <a:srgbClr val="5D99AE"/>
          </a:solidFill>
          <a:ln w="0">
            <a:noFill/>
            <a:prstDash val="solid"/>
          </a:ln>
        </p:spPr>
      </p:sp>
      <p:sp>
        <p:nvSpPr>
          <p:cNvPr id="8" name="heading-bar-left">
            <a:extLst>
              <a:ext uri="{FF2B5EF4-FFF2-40B4-BE49-F238E27FC236}">
                <a16:creationId xmlns:a16="http://schemas.microsoft.com/office/drawing/2014/main" id="{1BC734C6-4C25-4795-B749-C4205ED809B9}"/>
              </a:ext>
            </a:extLst>
          </p:cNvPr>
          <p:cNvSpPr>
            <a:spLocks noGrp="1"/>
          </p:cNvSpPr>
          <p:nvPr/>
        </p:nvSpPr>
        <p:spPr>
          <a:xfrm>
            <a:off x="857250" y="914400"/>
            <a:ext cx="438150" cy="76200"/>
          </a:xfrm>
          <a:prstGeom prst="roundRect">
            <a:avLst>
              <a:gd name="adj" fmla="val 50000"/>
            </a:avLst>
          </a:prstGeom>
          <a:solidFill>
            <a:srgbClr val="E39418"/>
          </a:solidFill>
          <a:ln w="0">
            <a:noFill/>
            <a:prstDash val="solid"/>
          </a:ln>
        </p:spPr>
      </p:sp>
      <p:sp>
        <p:nvSpPr>
          <p:cNvPr id="9" name="heading-bar-right">
            <a:extLst>
              <a:ext uri="{FF2B5EF4-FFF2-40B4-BE49-F238E27FC236}">
                <a16:creationId xmlns:a16="http://schemas.microsoft.com/office/drawing/2014/main" id="{B4525D46-D847-45B3-A701-B6614DDC30C6}"/>
              </a:ext>
            </a:extLst>
          </p:cNvPr>
          <p:cNvSpPr>
            <a:spLocks noGrp="1"/>
          </p:cNvSpPr>
          <p:nvPr/>
        </p:nvSpPr>
        <p:spPr>
          <a:xfrm>
            <a:off x="6267450" y="914400"/>
            <a:ext cx="438150" cy="76200"/>
          </a:xfrm>
          <a:prstGeom prst="roundRect">
            <a:avLst>
              <a:gd name="adj" fmla="val 50000"/>
            </a:avLst>
          </a:prstGeom>
          <a:solidFill>
            <a:srgbClr val="E39418"/>
          </a:solidFill>
          <a:ln w="0">
            <a:noFill/>
            <a:prstDash val="solid"/>
          </a:ln>
        </p:spPr>
      </p:sp>
      <p:sp>
        <p:nvSpPr>
          <p:cNvPr id="10" name="heading-dot-left">
            <a:extLst>
              <a:ext uri="{FF2B5EF4-FFF2-40B4-BE49-F238E27FC236}">
                <a16:creationId xmlns:a16="http://schemas.microsoft.com/office/drawing/2014/main" id="{AA390F54-6EEF-4C17-9F71-284E19CD5454}"/>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EB9956D0-B0B6-491C-A58B-62A74BC75C08}"/>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A4CB706F-5C98-4580-A4BA-9F04F9747D63}"/>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a:bodyPr>
          <a:lstStyle/>
          <a:p>
            <a:pPr algn="ctr">
              <a:defRPr sz="3000" b="1">
                <a:solidFill>
                  <a:srgbClr val="FFFFFF"/>
                </a:solidFill>
                <a:latin typeface="Yu Gothic"/>
                <a:ea typeface="Yu Gothic"/>
                <a:cs typeface="Yu Gothic"/>
              </a:defRPr>
            </a:pPr>
            <a:r>
              <a:rPr sz="3000" b="1">
                <a:solidFill>
                  <a:srgbClr val="FFFFFF"/>
                </a:solidFill>
                <a:latin typeface="Yu Gothic"/>
                <a:ea typeface="Yu Gothic"/>
                <a:cs typeface="Yu Gothic"/>
              </a:rPr>
              <a:t>子どもと関わる時間も、</a:t>
            </a:r>
          </a:p>
          <a:p>
            <a:pPr algn="ctr">
              <a:defRPr sz="3000" b="1">
                <a:solidFill>
                  <a:srgbClr val="FFFFFF"/>
                </a:solidFill>
                <a:latin typeface="Yu Gothic"/>
                <a:ea typeface="Yu Gothic"/>
                <a:cs typeface="Yu Gothic"/>
              </a:defRPr>
            </a:pPr>
            <a:r>
              <a:rPr sz="3000" b="1">
                <a:solidFill>
                  <a:srgbClr val="FFFFFF"/>
                </a:solidFill>
                <a:latin typeface="Yu Gothic"/>
                <a:ea typeface="Yu Gothic"/>
                <a:cs typeface="Yu Gothic"/>
              </a:rPr>
              <a:t>保育を支える時間も大切に。</a:t>
            </a:r>
          </a:p>
        </p:txBody>
      </p:sp>
      <p:sp>
        <p:nvSpPr>
          <p:cNvPr id="13" name="slide-subtitle">
            <a:extLst>
              <a:ext uri="{FF2B5EF4-FFF2-40B4-BE49-F238E27FC236}">
                <a16:creationId xmlns:a16="http://schemas.microsoft.com/office/drawing/2014/main" id="{63A07692-3348-4DCD-B6BD-E2E678F0F8CF}"/>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8:00出勤の一例｜早番・中番・遅番などのシフト制</a:t>
            </a:r>
          </a:p>
        </p:txBody>
      </p:sp>
      <p:sp>
        <p:nvSpPr>
          <p:cNvPr id="14" name="title-rule">
            <a:extLst>
              <a:ext uri="{FF2B5EF4-FFF2-40B4-BE49-F238E27FC236}">
                <a16:creationId xmlns:a16="http://schemas.microsoft.com/office/drawing/2014/main" id="{56CF0D12-E396-422F-BF86-F660CCA78898}"/>
              </a:ext>
            </a:extLst>
          </p:cNvPr>
          <p:cNvSpPr>
            <a:spLocks noGrp="1"/>
          </p:cNvSpPr>
          <p:nvPr/>
        </p:nvSpPr>
        <p:spPr>
          <a:xfrm>
            <a:off x="533400" y="2667000"/>
            <a:ext cx="6496050" cy="57150"/>
          </a:xfrm>
          <a:prstGeom prst="rect">
            <a:avLst/>
          </a:prstGeom>
          <a:solidFill>
            <a:srgbClr val="5D99AE"/>
          </a:solidFill>
          <a:ln w="0">
            <a:noFill/>
            <a:prstDash val="solid"/>
          </a:ln>
        </p:spPr>
      </p:sp>
      <p:sp>
        <p:nvSpPr>
          <p:cNvPr id="15" name="title-rule-highlight">
            <a:extLst>
              <a:ext uri="{FF2B5EF4-FFF2-40B4-BE49-F238E27FC236}">
                <a16:creationId xmlns:a16="http://schemas.microsoft.com/office/drawing/2014/main" id="{781113C8-5B46-4074-AFA7-8F3BA6536CC7}"/>
              </a:ext>
            </a:extLst>
          </p:cNvPr>
          <p:cNvSpPr>
            <a:spLocks noGrp="1"/>
          </p:cNvSpPr>
          <p:nvPr/>
        </p:nvSpPr>
        <p:spPr>
          <a:xfrm>
            <a:off x="2343150" y="2667000"/>
            <a:ext cx="2876550" cy="57150"/>
          </a:xfrm>
          <a:prstGeom prst="rect">
            <a:avLst/>
          </a:prstGeom>
          <a:solidFill>
            <a:srgbClr val="E39418"/>
          </a:solidFill>
          <a:ln w="0">
            <a:noFill/>
            <a:prstDash val="solid"/>
          </a:ln>
        </p:spPr>
      </p:sp>
      <p:pic>
        <p:nvPicPr>
          <p:cNvPr id="77" name="図 76"/>
          <p:cNvPicPr>
            <a:picLocks noChangeAspect="1"/>
          </p:cNvPicPr>
          <p:nvPr/>
        </p:nvPicPr>
        <p:blipFill>
          <a:blip r:embed="rId3"/>
          <a:srcRect l="16789" r="16789"/>
          <a:stretch>
            <a:fillRect/>
          </a:stretch>
        </p:blipFill>
        <p:spPr>
          <a:xfrm>
            <a:off x="533400" y="3067050"/>
            <a:ext cx="2781300" cy="3143250"/>
          </a:xfrm>
          <a:prstGeom prst="roundRect">
            <a:avLst>
              <a:gd name="adj" fmla="val 5479"/>
            </a:avLst>
          </a:prstGeom>
        </p:spPr>
      </p:pic>
      <p:sp>
        <p:nvSpPr>
          <p:cNvPr id="17" name="work-time">
            <a:extLst>
              <a:ext uri="{FF2B5EF4-FFF2-40B4-BE49-F238E27FC236}">
                <a16:creationId xmlns:a16="http://schemas.microsoft.com/office/drawing/2014/main" id="{4FEE5A63-FB4A-4699-B8F0-57AA34DEC133}"/>
              </a:ext>
            </a:extLst>
          </p:cNvPr>
          <p:cNvSpPr>
            <a:spLocks noGrp="1"/>
          </p:cNvSpPr>
          <p:nvPr/>
        </p:nvSpPr>
        <p:spPr>
          <a:xfrm>
            <a:off x="533400" y="6477000"/>
            <a:ext cx="2781300" cy="876300"/>
          </a:xfrm>
          <a:prstGeom prst="roundRect">
            <a:avLst>
              <a:gd name="adj" fmla="val 8696"/>
            </a:avLst>
          </a:prstGeom>
          <a:solidFill>
            <a:srgbClr val="294B2B"/>
          </a:solidFill>
          <a:ln w="0">
            <a:noFill/>
            <a:prstDash val="solid"/>
          </a:ln>
        </p:spPr>
      </p:sp>
      <p:sp>
        <p:nvSpPr>
          <p:cNvPr id="18" name="work-time-label">
            <a:extLst>
              <a:ext uri="{FF2B5EF4-FFF2-40B4-BE49-F238E27FC236}">
                <a16:creationId xmlns:a16="http://schemas.microsoft.com/office/drawing/2014/main" id="{6B0ECEB3-551D-4951-817D-F9CFFC462F88}"/>
              </a:ext>
            </a:extLst>
          </p:cNvPr>
          <p:cNvSpPr>
            <a:spLocks noGrp="1"/>
          </p:cNvSpPr>
          <p:nvPr/>
        </p:nvSpPr>
        <p:spPr>
          <a:xfrm>
            <a:off x="723900" y="6648450"/>
            <a:ext cx="2400300" cy="285750"/>
          </a:xfrm>
          <a:prstGeom prst="rect">
            <a:avLst/>
          </a:prstGeom>
          <a:noFill/>
          <a:ln w="0">
            <a:noFill/>
            <a:prstDash val="solid"/>
          </a:ln>
        </p:spPr>
        <p:txBody>
          <a:bodyPr wrap="square" lIns="0" tIns="0" rIns="0" bIns="0" anchor="t">
            <a:normAutofit/>
          </a:bodyPr>
          <a:lstStyle/>
          <a:p>
            <a:pPr algn="l">
              <a:defRPr sz="1275" b="1">
                <a:solidFill>
                  <a:srgbClr val="FFFFFF"/>
                </a:solidFill>
                <a:latin typeface="Yu Gothic"/>
                <a:ea typeface="Yu Gothic"/>
                <a:cs typeface="Yu Gothic"/>
              </a:defRPr>
            </a:pPr>
            <a:r>
              <a:rPr sz="1275" b="1">
                <a:solidFill>
                  <a:srgbClr val="FFFFFF"/>
                </a:solidFill>
                <a:latin typeface="Yu Gothic"/>
                <a:ea typeface="Yu Gothic"/>
                <a:cs typeface="Yu Gothic"/>
              </a:rPr>
              <a:t>勤務時間</a:t>
            </a:r>
          </a:p>
        </p:txBody>
      </p:sp>
      <p:sp>
        <p:nvSpPr>
          <p:cNvPr id="19" name="work-time-value">
            <a:extLst>
              <a:ext uri="{FF2B5EF4-FFF2-40B4-BE49-F238E27FC236}">
                <a16:creationId xmlns:a16="http://schemas.microsoft.com/office/drawing/2014/main" id="{4BDAF5C0-9E3E-4323-90D8-A3CC3DD51558}"/>
              </a:ext>
            </a:extLst>
          </p:cNvPr>
          <p:cNvSpPr>
            <a:spLocks noGrp="1"/>
          </p:cNvSpPr>
          <p:nvPr/>
        </p:nvSpPr>
        <p:spPr>
          <a:xfrm>
            <a:off x="723900" y="7000875"/>
            <a:ext cx="2400300" cy="228600"/>
          </a:xfrm>
          <a:prstGeom prst="rect">
            <a:avLst/>
          </a:prstGeom>
          <a:noFill/>
          <a:ln w="0">
            <a:noFill/>
            <a:prstDash val="solid"/>
          </a:ln>
        </p:spPr>
        <p:txBody>
          <a:bodyPr wrap="square" lIns="0" tIns="0" rIns="0" bIns="0" anchor="t">
            <a:normAutofit/>
          </a:bodyPr>
          <a:lstStyle/>
          <a:p>
            <a:pPr algn="l">
              <a:defRPr sz="1125" b="0">
                <a:solidFill>
                  <a:srgbClr val="FFFFFF"/>
                </a:solidFill>
                <a:latin typeface="Yu Gothic"/>
                <a:ea typeface="Yu Gothic"/>
                <a:cs typeface="Yu Gothic"/>
              </a:defRPr>
            </a:pPr>
            <a:r>
              <a:rPr sz="1125" b="0">
                <a:solidFill>
                  <a:srgbClr val="FFFFFF"/>
                </a:solidFill>
                <a:latin typeface="Yu Gothic"/>
                <a:ea typeface="Yu Gothic"/>
                <a:cs typeface="Yu Gothic"/>
              </a:rPr>
              <a:t>6:45-19:15の範囲で実働8時間</a:t>
            </a:r>
          </a:p>
        </p:txBody>
      </p:sp>
      <p:sp>
        <p:nvSpPr>
          <p:cNvPr id="20" name="time-0">
            <a:extLst>
              <a:ext uri="{FF2B5EF4-FFF2-40B4-BE49-F238E27FC236}">
                <a16:creationId xmlns:a16="http://schemas.microsoft.com/office/drawing/2014/main" id="{13F0908C-8873-4081-8C9A-1397446F1C5F}"/>
              </a:ext>
            </a:extLst>
          </p:cNvPr>
          <p:cNvSpPr>
            <a:spLocks noGrp="1"/>
          </p:cNvSpPr>
          <p:nvPr/>
        </p:nvSpPr>
        <p:spPr>
          <a:xfrm>
            <a:off x="3714750" y="3086100"/>
            <a:ext cx="685800" cy="247650"/>
          </a:xfrm>
          <a:prstGeom prst="rect">
            <a:avLst/>
          </a:prstGeom>
          <a:noFill/>
          <a:ln w="0">
            <a:noFill/>
            <a:prstDash val="solid"/>
          </a:ln>
        </p:spPr>
        <p:txBody>
          <a:bodyPr wrap="square" lIns="0" tIns="0" rIns="0" bIns="0" anchor="t">
            <a:normAutofit/>
          </a:bodyPr>
          <a:lstStyle/>
          <a:p>
            <a:pPr algn="l">
              <a:defRPr sz="1200" b="1">
                <a:solidFill>
                  <a:srgbClr val="52782D"/>
                </a:solidFill>
                <a:latin typeface="Yu Gothic"/>
                <a:ea typeface="Yu Gothic"/>
                <a:cs typeface="Yu Gothic"/>
              </a:defRPr>
            </a:pPr>
            <a:r>
              <a:rPr sz="1200" b="1">
                <a:solidFill>
                  <a:srgbClr val="52782D"/>
                </a:solidFill>
                <a:latin typeface="Yu Gothic"/>
                <a:ea typeface="Yu Gothic"/>
                <a:cs typeface="Yu Gothic"/>
              </a:rPr>
              <a:t>8:00</a:t>
            </a:r>
          </a:p>
        </p:txBody>
      </p:sp>
      <p:sp>
        <p:nvSpPr>
          <p:cNvPr id="21" name="activity-0">
            <a:extLst>
              <a:ext uri="{FF2B5EF4-FFF2-40B4-BE49-F238E27FC236}">
                <a16:creationId xmlns:a16="http://schemas.microsoft.com/office/drawing/2014/main" id="{FB7B1536-1BA8-4624-97C5-15874035A954}"/>
              </a:ext>
            </a:extLst>
          </p:cNvPr>
          <p:cNvSpPr>
            <a:spLocks noGrp="1"/>
          </p:cNvSpPr>
          <p:nvPr/>
        </p:nvSpPr>
        <p:spPr>
          <a:xfrm>
            <a:off x="4495800" y="3086100"/>
            <a:ext cx="2533650" cy="285750"/>
          </a:xfrm>
          <a:prstGeom prst="rect">
            <a:avLst/>
          </a:prstGeom>
          <a:noFill/>
          <a:ln w="0">
            <a:noFill/>
            <a:prstDash val="solid"/>
          </a:ln>
        </p:spPr>
        <p:txBody>
          <a:bodyPr wrap="square" lIns="0" tIns="0" rIns="0" bIns="0" anchor="t">
            <a:normAutofit/>
          </a:bodyPr>
          <a:lstStyle/>
          <a:p>
            <a:pPr algn="l">
              <a:defRPr sz="1200" b="0">
                <a:solidFill>
                  <a:srgbClr val="20352A"/>
                </a:solidFill>
                <a:latin typeface="Yu Gothic"/>
                <a:ea typeface="Yu Gothic"/>
                <a:cs typeface="Yu Gothic"/>
              </a:defRPr>
            </a:pPr>
            <a:r>
              <a:rPr sz="1200" b="0">
                <a:solidFill>
                  <a:srgbClr val="20352A"/>
                </a:solidFill>
                <a:latin typeface="Yu Gothic"/>
                <a:ea typeface="Yu Gothic"/>
                <a:cs typeface="Yu Gothic"/>
              </a:rPr>
              <a:t>出勤・連絡事項を確認</a:t>
            </a:r>
          </a:p>
        </p:txBody>
      </p:sp>
      <p:sp>
        <p:nvSpPr>
          <p:cNvPr id="22" name="schedule-line-0">
            <a:extLst>
              <a:ext uri="{FF2B5EF4-FFF2-40B4-BE49-F238E27FC236}">
                <a16:creationId xmlns:a16="http://schemas.microsoft.com/office/drawing/2014/main" id="{D5806EA7-3CCE-422D-9E6F-70FD4F987E6F}"/>
              </a:ext>
            </a:extLst>
          </p:cNvPr>
          <p:cNvSpPr>
            <a:spLocks noGrp="1"/>
          </p:cNvSpPr>
          <p:nvPr/>
        </p:nvSpPr>
        <p:spPr>
          <a:xfrm>
            <a:off x="3714750" y="3448050"/>
            <a:ext cx="3314700" cy="9525"/>
          </a:xfrm>
          <a:prstGeom prst="rect">
            <a:avLst/>
          </a:prstGeom>
          <a:solidFill>
            <a:srgbClr val="D8D5C7"/>
          </a:solidFill>
          <a:ln w="0">
            <a:noFill/>
            <a:prstDash val="solid"/>
          </a:ln>
        </p:spPr>
      </p:sp>
      <p:sp>
        <p:nvSpPr>
          <p:cNvPr id="23" name="time-1">
            <a:extLst>
              <a:ext uri="{FF2B5EF4-FFF2-40B4-BE49-F238E27FC236}">
                <a16:creationId xmlns:a16="http://schemas.microsoft.com/office/drawing/2014/main" id="{60F3B1CE-78F4-4B04-A84D-F8309D54C095}"/>
              </a:ext>
            </a:extLst>
          </p:cNvPr>
          <p:cNvSpPr>
            <a:spLocks noGrp="1"/>
          </p:cNvSpPr>
          <p:nvPr/>
        </p:nvSpPr>
        <p:spPr>
          <a:xfrm>
            <a:off x="3714750" y="3667125"/>
            <a:ext cx="685800" cy="247650"/>
          </a:xfrm>
          <a:prstGeom prst="rect">
            <a:avLst/>
          </a:prstGeom>
          <a:noFill/>
          <a:ln w="0">
            <a:noFill/>
            <a:prstDash val="solid"/>
          </a:ln>
        </p:spPr>
        <p:txBody>
          <a:bodyPr wrap="square" lIns="0" tIns="0" rIns="0" bIns="0" anchor="t">
            <a:normAutofit/>
          </a:bodyPr>
          <a:lstStyle/>
          <a:p>
            <a:pPr algn="l">
              <a:defRPr sz="1200" b="1">
                <a:solidFill>
                  <a:srgbClr val="52782D"/>
                </a:solidFill>
                <a:latin typeface="Yu Gothic"/>
                <a:ea typeface="Yu Gothic"/>
                <a:cs typeface="Yu Gothic"/>
              </a:defRPr>
            </a:pPr>
            <a:r>
              <a:rPr sz="1200" b="1">
                <a:solidFill>
                  <a:srgbClr val="52782D"/>
                </a:solidFill>
                <a:latin typeface="Yu Gothic"/>
                <a:ea typeface="Yu Gothic"/>
                <a:cs typeface="Yu Gothic"/>
              </a:rPr>
              <a:t>8:15</a:t>
            </a:r>
          </a:p>
        </p:txBody>
      </p:sp>
      <p:sp>
        <p:nvSpPr>
          <p:cNvPr id="24" name="activity-1">
            <a:extLst>
              <a:ext uri="{FF2B5EF4-FFF2-40B4-BE49-F238E27FC236}">
                <a16:creationId xmlns:a16="http://schemas.microsoft.com/office/drawing/2014/main" id="{B61339DD-5D44-4D51-B2EA-E5185DE05231}"/>
              </a:ext>
            </a:extLst>
          </p:cNvPr>
          <p:cNvSpPr>
            <a:spLocks noGrp="1"/>
          </p:cNvSpPr>
          <p:nvPr/>
        </p:nvSpPr>
        <p:spPr>
          <a:xfrm>
            <a:off x="4495800" y="3667125"/>
            <a:ext cx="2533650" cy="285750"/>
          </a:xfrm>
          <a:prstGeom prst="rect">
            <a:avLst/>
          </a:prstGeom>
          <a:noFill/>
          <a:ln w="0">
            <a:noFill/>
            <a:prstDash val="solid"/>
          </a:ln>
        </p:spPr>
        <p:txBody>
          <a:bodyPr wrap="square" lIns="0" tIns="0" rIns="0" bIns="0" anchor="t">
            <a:normAutofit/>
          </a:bodyPr>
          <a:lstStyle/>
          <a:p>
            <a:pPr algn="l">
              <a:defRPr sz="1200" b="0">
                <a:solidFill>
                  <a:srgbClr val="20352A"/>
                </a:solidFill>
                <a:latin typeface="Yu Gothic"/>
                <a:ea typeface="Yu Gothic"/>
                <a:cs typeface="Yu Gothic"/>
              </a:defRPr>
            </a:pPr>
            <a:r>
              <a:rPr sz="1200" b="0">
                <a:solidFill>
                  <a:srgbClr val="20352A"/>
                </a:solidFill>
                <a:latin typeface="Yu Gothic"/>
                <a:ea typeface="Yu Gothic"/>
                <a:cs typeface="Yu Gothic"/>
              </a:rPr>
              <a:t>朝礼・クラス打合せ</a:t>
            </a:r>
          </a:p>
        </p:txBody>
      </p:sp>
      <p:sp>
        <p:nvSpPr>
          <p:cNvPr id="25" name="schedule-line-1">
            <a:extLst>
              <a:ext uri="{FF2B5EF4-FFF2-40B4-BE49-F238E27FC236}">
                <a16:creationId xmlns:a16="http://schemas.microsoft.com/office/drawing/2014/main" id="{C739BDE0-CCBE-4510-8256-5E4B9E30B4BE}"/>
              </a:ext>
            </a:extLst>
          </p:cNvPr>
          <p:cNvSpPr>
            <a:spLocks noGrp="1"/>
          </p:cNvSpPr>
          <p:nvPr/>
        </p:nvSpPr>
        <p:spPr>
          <a:xfrm>
            <a:off x="3714750" y="4029075"/>
            <a:ext cx="3314700" cy="9525"/>
          </a:xfrm>
          <a:prstGeom prst="rect">
            <a:avLst/>
          </a:prstGeom>
          <a:solidFill>
            <a:srgbClr val="D8D5C7"/>
          </a:solidFill>
          <a:ln w="0">
            <a:noFill/>
            <a:prstDash val="solid"/>
          </a:ln>
        </p:spPr>
      </p:sp>
      <p:sp>
        <p:nvSpPr>
          <p:cNvPr id="26" name="time-2">
            <a:extLst>
              <a:ext uri="{FF2B5EF4-FFF2-40B4-BE49-F238E27FC236}">
                <a16:creationId xmlns:a16="http://schemas.microsoft.com/office/drawing/2014/main" id="{BE98D0AE-EE43-432A-9EEA-CB8B0C217A35}"/>
              </a:ext>
            </a:extLst>
          </p:cNvPr>
          <p:cNvSpPr>
            <a:spLocks noGrp="1"/>
          </p:cNvSpPr>
          <p:nvPr/>
        </p:nvSpPr>
        <p:spPr>
          <a:xfrm>
            <a:off x="3714750" y="4248150"/>
            <a:ext cx="685800" cy="247650"/>
          </a:xfrm>
          <a:prstGeom prst="rect">
            <a:avLst/>
          </a:prstGeom>
          <a:noFill/>
          <a:ln w="0">
            <a:noFill/>
            <a:prstDash val="solid"/>
          </a:ln>
        </p:spPr>
        <p:txBody>
          <a:bodyPr wrap="square" lIns="0" tIns="0" rIns="0" bIns="0" anchor="t">
            <a:normAutofit/>
          </a:bodyPr>
          <a:lstStyle/>
          <a:p>
            <a:pPr algn="l">
              <a:defRPr sz="1200" b="1">
                <a:solidFill>
                  <a:srgbClr val="52782D"/>
                </a:solidFill>
                <a:latin typeface="Yu Gothic"/>
                <a:ea typeface="Yu Gothic"/>
                <a:cs typeface="Yu Gothic"/>
              </a:defRPr>
            </a:pPr>
            <a:r>
              <a:rPr sz="1200" b="1">
                <a:solidFill>
                  <a:srgbClr val="52782D"/>
                </a:solidFill>
                <a:latin typeface="Yu Gothic"/>
                <a:ea typeface="Yu Gothic"/>
                <a:cs typeface="Yu Gothic"/>
              </a:rPr>
              <a:t>9:00</a:t>
            </a:r>
          </a:p>
        </p:txBody>
      </p:sp>
      <p:sp>
        <p:nvSpPr>
          <p:cNvPr id="27" name="activity-2">
            <a:extLst>
              <a:ext uri="{FF2B5EF4-FFF2-40B4-BE49-F238E27FC236}">
                <a16:creationId xmlns:a16="http://schemas.microsoft.com/office/drawing/2014/main" id="{29B3E921-1EB5-4E0A-94EC-E799A2C9878A}"/>
              </a:ext>
            </a:extLst>
          </p:cNvPr>
          <p:cNvSpPr>
            <a:spLocks noGrp="1"/>
          </p:cNvSpPr>
          <p:nvPr/>
        </p:nvSpPr>
        <p:spPr>
          <a:xfrm>
            <a:off x="4495800" y="4248150"/>
            <a:ext cx="2533650" cy="285750"/>
          </a:xfrm>
          <a:prstGeom prst="rect">
            <a:avLst/>
          </a:prstGeom>
          <a:noFill/>
          <a:ln w="0">
            <a:noFill/>
            <a:prstDash val="solid"/>
          </a:ln>
        </p:spPr>
        <p:txBody>
          <a:bodyPr wrap="square" lIns="0" tIns="0" rIns="0" bIns="0" anchor="t">
            <a:normAutofit/>
          </a:bodyPr>
          <a:lstStyle/>
          <a:p>
            <a:pPr algn="l">
              <a:defRPr sz="1200" b="0">
                <a:solidFill>
                  <a:srgbClr val="20352A"/>
                </a:solidFill>
                <a:latin typeface="Yu Gothic"/>
                <a:ea typeface="Yu Gothic"/>
                <a:cs typeface="Yu Gothic"/>
              </a:defRPr>
            </a:pPr>
            <a:r>
              <a:rPr sz="1200" b="0">
                <a:solidFill>
                  <a:srgbClr val="20352A"/>
                </a:solidFill>
                <a:latin typeface="Yu Gothic"/>
                <a:ea typeface="Yu Gothic"/>
                <a:cs typeface="Yu Gothic"/>
              </a:rPr>
              <a:t>おやつ・朝の集まり</a:t>
            </a:r>
          </a:p>
        </p:txBody>
      </p:sp>
      <p:sp>
        <p:nvSpPr>
          <p:cNvPr id="28" name="schedule-line-2">
            <a:extLst>
              <a:ext uri="{FF2B5EF4-FFF2-40B4-BE49-F238E27FC236}">
                <a16:creationId xmlns:a16="http://schemas.microsoft.com/office/drawing/2014/main" id="{2A54D129-0E06-4762-894B-4C3F2CD7D8DF}"/>
              </a:ext>
            </a:extLst>
          </p:cNvPr>
          <p:cNvSpPr>
            <a:spLocks noGrp="1"/>
          </p:cNvSpPr>
          <p:nvPr/>
        </p:nvSpPr>
        <p:spPr>
          <a:xfrm>
            <a:off x="3714750" y="4610100"/>
            <a:ext cx="3314700" cy="9525"/>
          </a:xfrm>
          <a:prstGeom prst="rect">
            <a:avLst/>
          </a:prstGeom>
          <a:solidFill>
            <a:srgbClr val="D8D5C7"/>
          </a:solidFill>
          <a:ln w="0">
            <a:noFill/>
            <a:prstDash val="solid"/>
          </a:ln>
        </p:spPr>
      </p:sp>
      <p:sp>
        <p:nvSpPr>
          <p:cNvPr id="29" name="time-3">
            <a:extLst>
              <a:ext uri="{FF2B5EF4-FFF2-40B4-BE49-F238E27FC236}">
                <a16:creationId xmlns:a16="http://schemas.microsoft.com/office/drawing/2014/main" id="{821106A5-F9AB-4A1B-AB86-57DD0F4BD9A8}"/>
              </a:ext>
            </a:extLst>
          </p:cNvPr>
          <p:cNvSpPr>
            <a:spLocks noGrp="1"/>
          </p:cNvSpPr>
          <p:nvPr/>
        </p:nvSpPr>
        <p:spPr>
          <a:xfrm>
            <a:off x="3714750" y="4829175"/>
            <a:ext cx="685800" cy="247650"/>
          </a:xfrm>
          <a:prstGeom prst="rect">
            <a:avLst/>
          </a:prstGeom>
          <a:noFill/>
          <a:ln w="0">
            <a:noFill/>
            <a:prstDash val="solid"/>
          </a:ln>
        </p:spPr>
        <p:txBody>
          <a:bodyPr wrap="square" lIns="0" tIns="0" rIns="0" bIns="0" anchor="t">
            <a:normAutofit/>
          </a:bodyPr>
          <a:lstStyle/>
          <a:p>
            <a:pPr algn="l">
              <a:defRPr sz="1200" b="1">
                <a:solidFill>
                  <a:srgbClr val="52782D"/>
                </a:solidFill>
                <a:latin typeface="Yu Gothic"/>
                <a:ea typeface="Yu Gothic"/>
                <a:cs typeface="Yu Gothic"/>
              </a:defRPr>
            </a:pPr>
            <a:r>
              <a:rPr sz="1200" b="1">
                <a:solidFill>
                  <a:srgbClr val="52782D"/>
                </a:solidFill>
                <a:latin typeface="Yu Gothic"/>
                <a:ea typeface="Yu Gothic"/>
                <a:cs typeface="Yu Gothic"/>
              </a:rPr>
              <a:t>9:30</a:t>
            </a:r>
          </a:p>
        </p:txBody>
      </p:sp>
      <p:sp>
        <p:nvSpPr>
          <p:cNvPr id="30" name="activity-3">
            <a:extLst>
              <a:ext uri="{FF2B5EF4-FFF2-40B4-BE49-F238E27FC236}">
                <a16:creationId xmlns:a16="http://schemas.microsoft.com/office/drawing/2014/main" id="{98CF043E-2A8A-4CE3-993A-3F7C0EAE7D45}"/>
              </a:ext>
            </a:extLst>
          </p:cNvPr>
          <p:cNvSpPr>
            <a:spLocks noGrp="1"/>
          </p:cNvSpPr>
          <p:nvPr/>
        </p:nvSpPr>
        <p:spPr>
          <a:xfrm>
            <a:off x="4495800" y="4829175"/>
            <a:ext cx="2533650" cy="285750"/>
          </a:xfrm>
          <a:prstGeom prst="rect">
            <a:avLst/>
          </a:prstGeom>
          <a:noFill/>
          <a:ln w="0">
            <a:noFill/>
            <a:prstDash val="solid"/>
          </a:ln>
        </p:spPr>
        <p:txBody>
          <a:bodyPr wrap="square" lIns="0" tIns="0" rIns="0" bIns="0" anchor="t">
            <a:normAutofit/>
          </a:bodyPr>
          <a:lstStyle/>
          <a:p>
            <a:pPr algn="l">
              <a:defRPr sz="1200" b="0">
                <a:solidFill>
                  <a:srgbClr val="20352A"/>
                </a:solidFill>
                <a:latin typeface="Yu Gothic"/>
                <a:ea typeface="Yu Gothic"/>
                <a:cs typeface="Yu Gothic"/>
              </a:defRPr>
            </a:pPr>
            <a:r>
              <a:rPr sz="1200" b="0">
                <a:solidFill>
                  <a:srgbClr val="20352A"/>
                </a:solidFill>
                <a:latin typeface="Yu Gothic"/>
                <a:ea typeface="Yu Gothic"/>
                <a:cs typeface="Yu Gothic"/>
              </a:rPr>
              <a:t>戸外遊び・室内遊び</a:t>
            </a:r>
          </a:p>
        </p:txBody>
      </p:sp>
      <p:sp>
        <p:nvSpPr>
          <p:cNvPr id="31" name="schedule-line-3">
            <a:extLst>
              <a:ext uri="{FF2B5EF4-FFF2-40B4-BE49-F238E27FC236}">
                <a16:creationId xmlns:a16="http://schemas.microsoft.com/office/drawing/2014/main" id="{74657C12-3F1F-433A-9E47-DB63A028A8DD}"/>
              </a:ext>
            </a:extLst>
          </p:cNvPr>
          <p:cNvSpPr>
            <a:spLocks noGrp="1"/>
          </p:cNvSpPr>
          <p:nvPr/>
        </p:nvSpPr>
        <p:spPr>
          <a:xfrm>
            <a:off x="3714750" y="5191125"/>
            <a:ext cx="3314700" cy="9525"/>
          </a:xfrm>
          <a:prstGeom prst="rect">
            <a:avLst/>
          </a:prstGeom>
          <a:solidFill>
            <a:srgbClr val="D8D5C7"/>
          </a:solidFill>
          <a:ln w="0">
            <a:noFill/>
            <a:prstDash val="solid"/>
          </a:ln>
        </p:spPr>
      </p:sp>
      <p:sp>
        <p:nvSpPr>
          <p:cNvPr id="32" name="time-4">
            <a:extLst>
              <a:ext uri="{FF2B5EF4-FFF2-40B4-BE49-F238E27FC236}">
                <a16:creationId xmlns:a16="http://schemas.microsoft.com/office/drawing/2014/main" id="{BF80CFF7-873A-4C5F-A3B1-D4DE7DBA4BEA}"/>
              </a:ext>
            </a:extLst>
          </p:cNvPr>
          <p:cNvSpPr>
            <a:spLocks noGrp="1"/>
          </p:cNvSpPr>
          <p:nvPr/>
        </p:nvSpPr>
        <p:spPr>
          <a:xfrm>
            <a:off x="3714750" y="5410200"/>
            <a:ext cx="685800" cy="247650"/>
          </a:xfrm>
          <a:prstGeom prst="rect">
            <a:avLst/>
          </a:prstGeom>
          <a:noFill/>
          <a:ln w="0">
            <a:noFill/>
            <a:prstDash val="solid"/>
          </a:ln>
        </p:spPr>
        <p:txBody>
          <a:bodyPr wrap="square" lIns="0" tIns="0" rIns="0" bIns="0" anchor="t">
            <a:normAutofit/>
          </a:bodyPr>
          <a:lstStyle/>
          <a:p>
            <a:pPr algn="l">
              <a:defRPr sz="1200" b="1">
                <a:solidFill>
                  <a:srgbClr val="52782D"/>
                </a:solidFill>
                <a:latin typeface="Yu Gothic"/>
                <a:ea typeface="Yu Gothic"/>
                <a:cs typeface="Yu Gothic"/>
              </a:defRPr>
            </a:pPr>
            <a:r>
              <a:rPr sz="1200" b="1">
                <a:solidFill>
                  <a:srgbClr val="52782D"/>
                </a:solidFill>
                <a:latin typeface="Yu Gothic"/>
                <a:ea typeface="Yu Gothic"/>
                <a:cs typeface="Yu Gothic"/>
              </a:rPr>
              <a:t>11:30</a:t>
            </a:r>
          </a:p>
        </p:txBody>
      </p:sp>
      <p:sp>
        <p:nvSpPr>
          <p:cNvPr id="33" name="activity-4">
            <a:extLst>
              <a:ext uri="{FF2B5EF4-FFF2-40B4-BE49-F238E27FC236}">
                <a16:creationId xmlns:a16="http://schemas.microsoft.com/office/drawing/2014/main" id="{7AA7BD4A-D75A-4097-ADB9-F042D328A390}"/>
              </a:ext>
            </a:extLst>
          </p:cNvPr>
          <p:cNvSpPr>
            <a:spLocks noGrp="1"/>
          </p:cNvSpPr>
          <p:nvPr/>
        </p:nvSpPr>
        <p:spPr>
          <a:xfrm>
            <a:off x="4495800" y="5410200"/>
            <a:ext cx="2533650" cy="285750"/>
          </a:xfrm>
          <a:prstGeom prst="rect">
            <a:avLst/>
          </a:prstGeom>
          <a:noFill/>
          <a:ln w="0">
            <a:noFill/>
            <a:prstDash val="solid"/>
          </a:ln>
        </p:spPr>
        <p:txBody>
          <a:bodyPr wrap="square" lIns="0" tIns="0" rIns="0" bIns="0" anchor="t">
            <a:normAutofit/>
          </a:bodyPr>
          <a:lstStyle/>
          <a:p>
            <a:pPr algn="l">
              <a:defRPr sz="1200" b="0">
                <a:solidFill>
                  <a:srgbClr val="20352A"/>
                </a:solidFill>
                <a:latin typeface="Yu Gothic"/>
                <a:ea typeface="Yu Gothic"/>
                <a:cs typeface="Yu Gothic"/>
              </a:defRPr>
            </a:pPr>
            <a:r>
              <a:rPr sz="1200" b="0">
                <a:solidFill>
                  <a:srgbClr val="20352A"/>
                </a:solidFill>
                <a:latin typeface="Yu Gothic"/>
                <a:ea typeface="Yu Gothic"/>
                <a:cs typeface="Yu Gothic"/>
              </a:rPr>
              <a:t>昼食</a:t>
            </a:r>
          </a:p>
        </p:txBody>
      </p:sp>
      <p:sp>
        <p:nvSpPr>
          <p:cNvPr id="34" name="schedule-line-4">
            <a:extLst>
              <a:ext uri="{FF2B5EF4-FFF2-40B4-BE49-F238E27FC236}">
                <a16:creationId xmlns:a16="http://schemas.microsoft.com/office/drawing/2014/main" id="{64A5E056-C78E-42E2-A73F-2F2C0D011005}"/>
              </a:ext>
            </a:extLst>
          </p:cNvPr>
          <p:cNvSpPr>
            <a:spLocks noGrp="1"/>
          </p:cNvSpPr>
          <p:nvPr/>
        </p:nvSpPr>
        <p:spPr>
          <a:xfrm>
            <a:off x="3714750" y="5772150"/>
            <a:ext cx="3314700" cy="9525"/>
          </a:xfrm>
          <a:prstGeom prst="rect">
            <a:avLst/>
          </a:prstGeom>
          <a:solidFill>
            <a:srgbClr val="D8D5C7"/>
          </a:solidFill>
          <a:ln w="0">
            <a:noFill/>
            <a:prstDash val="solid"/>
          </a:ln>
        </p:spPr>
      </p:sp>
      <p:sp>
        <p:nvSpPr>
          <p:cNvPr id="35" name="time-5">
            <a:extLst>
              <a:ext uri="{FF2B5EF4-FFF2-40B4-BE49-F238E27FC236}">
                <a16:creationId xmlns:a16="http://schemas.microsoft.com/office/drawing/2014/main" id="{7E4C0406-4C07-44F5-8E8C-49373A92E486}"/>
              </a:ext>
            </a:extLst>
          </p:cNvPr>
          <p:cNvSpPr>
            <a:spLocks noGrp="1"/>
          </p:cNvSpPr>
          <p:nvPr/>
        </p:nvSpPr>
        <p:spPr>
          <a:xfrm>
            <a:off x="3714750" y="5991225"/>
            <a:ext cx="685800" cy="247650"/>
          </a:xfrm>
          <a:prstGeom prst="rect">
            <a:avLst/>
          </a:prstGeom>
          <a:noFill/>
          <a:ln w="0">
            <a:noFill/>
            <a:prstDash val="solid"/>
          </a:ln>
        </p:spPr>
        <p:txBody>
          <a:bodyPr wrap="square" lIns="0" tIns="0" rIns="0" bIns="0" anchor="t">
            <a:normAutofit/>
          </a:bodyPr>
          <a:lstStyle/>
          <a:p>
            <a:pPr algn="l">
              <a:defRPr sz="1200" b="1">
                <a:solidFill>
                  <a:srgbClr val="52782D"/>
                </a:solidFill>
                <a:latin typeface="Yu Gothic"/>
                <a:ea typeface="Yu Gothic"/>
                <a:cs typeface="Yu Gothic"/>
              </a:defRPr>
            </a:pPr>
            <a:r>
              <a:rPr sz="1200" b="1">
                <a:solidFill>
                  <a:srgbClr val="52782D"/>
                </a:solidFill>
                <a:latin typeface="Yu Gothic"/>
                <a:ea typeface="Yu Gothic"/>
                <a:cs typeface="Yu Gothic"/>
              </a:rPr>
              <a:t>12:00</a:t>
            </a:r>
          </a:p>
        </p:txBody>
      </p:sp>
      <p:sp>
        <p:nvSpPr>
          <p:cNvPr id="36" name="activity-5">
            <a:extLst>
              <a:ext uri="{FF2B5EF4-FFF2-40B4-BE49-F238E27FC236}">
                <a16:creationId xmlns:a16="http://schemas.microsoft.com/office/drawing/2014/main" id="{2CAC01DF-0274-4131-BE6C-D46CFF2D3F7F}"/>
              </a:ext>
            </a:extLst>
          </p:cNvPr>
          <p:cNvSpPr>
            <a:spLocks noGrp="1"/>
          </p:cNvSpPr>
          <p:nvPr/>
        </p:nvSpPr>
        <p:spPr>
          <a:xfrm>
            <a:off x="4495800" y="5991225"/>
            <a:ext cx="2533650" cy="285750"/>
          </a:xfrm>
          <a:prstGeom prst="rect">
            <a:avLst/>
          </a:prstGeom>
          <a:noFill/>
          <a:ln w="0">
            <a:noFill/>
            <a:prstDash val="solid"/>
          </a:ln>
        </p:spPr>
        <p:txBody>
          <a:bodyPr wrap="square" lIns="0" tIns="0" rIns="0" bIns="0" anchor="t">
            <a:normAutofit/>
          </a:bodyPr>
          <a:lstStyle/>
          <a:p>
            <a:pPr algn="l">
              <a:defRPr sz="1200" b="0">
                <a:solidFill>
                  <a:srgbClr val="20352A"/>
                </a:solidFill>
                <a:latin typeface="Yu Gothic"/>
                <a:ea typeface="Yu Gothic"/>
                <a:cs typeface="Yu Gothic"/>
              </a:defRPr>
            </a:pPr>
            <a:r>
              <a:rPr sz="1200" b="0">
                <a:solidFill>
                  <a:srgbClr val="20352A"/>
                </a:solidFill>
                <a:latin typeface="Yu Gothic"/>
                <a:ea typeface="Yu Gothic"/>
                <a:cs typeface="Yu Gothic"/>
              </a:rPr>
              <a:t>午睡・記録・打合せ</a:t>
            </a:r>
          </a:p>
        </p:txBody>
      </p:sp>
      <p:sp>
        <p:nvSpPr>
          <p:cNvPr id="37" name="schedule-line-5">
            <a:extLst>
              <a:ext uri="{FF2B5EF4-FFF2-40B4-BE49-F238E27FC236}">
                <a16:creationId xmlns:a16="http://schemas.microsoft.com/office/drawing/2014/main" id="{D2C17D48-1BB7-478D-89F6-A43298C72936}"/>
              </a:ext>
            </a:extLst>
          </p:cNvPr>
          <p:cNvSpPr>
            <a:spLocks noGrp="1"/>
          </p:cNvSpPr>
          <p:nvPr/>
        </p:nvSpPr>
        <p:spPr>
          <a:xfrm>
            <a:off x="3714750" y="6353175"/>
            <a:ext cx="3314700" cy="9525"/>
          </a:xfrm>
          <a:prstGeom prst="rect">
            <a:avLst/>
          </a:prstGeom>
          <a:solidFill>
            <a:srgbClr val="D8D5C7"/>
          </a:solidFill>
          <a:ln w="0">
            <a:noFill/>
            <a:prstDash val="solid"/>
          </a:ln>
        </p:spPr>
      </p:sp>
      <p:sp>
        <p:nvSpPr>
          <p:cNvPr id="38" name="time-6">
            <a:extLst>
              <a:ext uri="{FF2B5EF4-FFF2-40B4-BE49-F238E27FC236}">
                <a16:creationId xmlns:a16="http://schemas.microsoft.com/office/drawing/2014/main" id="{8FF4BDDD-D4E6-452F-A107-E182895EDB94}"/>
              </a:ext>
            </a:extLst>
          </p:cNvPr>
          <p:cNvSpPr>
            <a:spLocks noGrp="1"/>
          </p:cNvSpPr>
          <p:nvPr/>
        </p:nvSpPr>
        <p:spPr>
          <a:xfrm>
            <a:off x="3714750" y="6572250"/>
            <a:ext cx="685800" cy="247650"/>
          </a:xfrm>
          <a:prstGeom prst="rect">
            <a:avLst/>
          </a:prstGeom>
          <a:noFill/>
          <a:ln w="0">
            <a:noFill/>
            <a:prstDash val="solid"/>
          </a:ln>
        </p:spPr>
        <p:txBody>
          <a:bodyPr wrap="square" lIns="0" tIns="0" rIns="0" bIns="0" anchor="t">
            <a:normAutofit/>
          </a:bodyPr>
          <a:lstStyle/>
          <a:p>
            <a:pPr algn="l">
              <a:defRPr sz="1200" b="1">
                <a:solidFill>
                  <a:srgbClr val="52782D"/>
                </a:solidFill>
                <a:latin typeface="Yu Gothic"/>
                <a:ea typeface="Yu Gothic"/>
                <a:cs typeface="Yu Gothic"/>
              </a:defRPr>
            </a:pPr>
            <a:r>
              <a:rPr sz="1200" b="1">
                <a:solidFill>
                  <a:srgbClr val="52782D"/>
                </a:solidFill>
                <a:latin typeface="Yu Gothic"/>
                <a:ea typeface="Yu Gothic"/>
                <a:cs typeface="Yu Gothic"/>
              </a:rPr>
              <a:t>15:00</a:t>
            </a:r>
          </a:p>
        </p:txBody>
      </p:sp>
      <p:sp>
        <p:nvSpPr>
          <p:cNvPr id="39" name="activity-6">
            <a:extLst>
              <a:ext uri="{FF2B5EF4-FFF2-40B4-BE49-F238E27FC236}">
                <a16:creationId xmlns:a16="http://schemas.microsoft.com/office/drawing/2014/main" id="{7975F999-D24A-4702-A5B8-7641BC2CAC57}"/>
              </a:ext>
            </a:extLst>
          </p:cNvPr>
          <p:cNvSpPr>
            <a:spLocks noGrp="1"/>
          </p:cNvSpPr>
          <p:nvPr/>
        </p:nvSpPr>
        <p:spPr>
          <a:xfrm>
            <a:off x="4495800" y="6572250"/>
            <a:ext cx="2533650" cy="285750"/>
          </a:xfrm>
          <a:prstGeom prst="rect">
            <a:avLst/>
          </a:prstGeom>
          <a:noFill/>
          <a:ln w="0">
            <a:noFill/>
            <a:prstDash val="solid"/>
          </a:ln>
        </p:spPr>
        <p:txBody>
          <a:bodyPr wrap="square" lIns="0" tIns="0" rIns="0" bIns="0" anchor="t">
            <a:normAutofit/>
          </a:bodyPr>
          <a:lstStyle/>
          <a:p>
            <a:pPr algn="l">
              <a:defRPr sz="1200" b="0">
                <a:solidFill>
                  <a:srgbClr val="20352A"/>
                </a:solidFill>
                <a:latin typeface="Yu Gothic"/>
                <a:ea typeface="Yu Gothic"/>
                <a:cs typeface="Yu Gothic"/>
              </a:defRPr>
            </a:pPr>
            <a:r>
              <a:rPr sz="1200" b="0">
                <a:solidFill>
                  <a:srgbClr val="20352A"/>
                </a:solidFill>
                <a:latin typeface="Yu Gothic"/>
                <a:ea typeface="Yu Gothic"/>
                <a:cs typeface="Yu Gothic"/>
              </a:rPr>
              <a:t>おやつ</a:t>
            </a:r>
          </a:p>
        </p:txBody>
      </p:sp>
      <p:sp>
        <p:nvSpPr>
          <p:cNvPr id="40" name="schedule-line-6">
            <a:extLst>
              <a:ext uri="{FF2B5EF4-FFF2-40B4-BE49-F238E27FC236}">
                <a16:creationId xmlns:a16="http://schemas.microsoft.com/office/drawing/2014/main" id="{810D6744-522B-45E3-9386-742D1F064491}"/>
              </a:ext>
            </a:extLst>
          </p:cNvPr>
          <p:cNvSpPr>
            <a:spLocks noGrp="1"/>
          </p:cNvSpPr>
          <p:nvPr/>
        </p:nvSpPr>
        <p:spPr>
          <a:xfrm>
            <a:off x="3714750" y="6934200"/>
            <a:ext cx="3314700" cy="9525"/>
          </a:xfrm>
          <a:prstGeom prst="rect">
            <a:avLst/>
          </a:prstGeom>
          <a:solidFill>
            <a:srgbClr val="D8D5C7"/>
          </a:solidFill>
          <a:ln w="0">
            <a:noFill/>
            <a:prstDash val="solid"/>
          </a:ln>
        </p:spPr>
      </p:sp>
      <p:sp>
        <p:nvSpPr>
          <p:cNvPr id="41" name="time-7">
            <a:extLst>
              <a:ext uri="{FF2B5EF4-FFF2-40B4-BE49-F238E27FC236}">
                <a16:creationId xmlns:a16="http://schemas.microsoft.com/office/drawing/2014/main" id="{2C97D3E6-FBC0-4C51-A79E-D68F41B4A5BB}"/>
              </a:ext>
            </a:extLst>
          </p:cNvPr>
          <p:cNvSpPr>
            <a:spLocks noGrp="1"/>
          </p:cNvSpPr>
          <p:nvPr/>
        </p:nvSpPr>
        <p:spPr>
          <a:xfrm>
            <a:off x="3714750" y="7153275"/>
            <a:ext cx="685800" cy="247650"/>
          </a:xfrm>
          <a:prstGeom prst="rect">
            <a:avLst/>
          </a:prstGeom>
          <a:noFill/>
          <a:ln w="0">
            <a:noFill/>
            <a:prstDash val="solid"/>
          </a:ln>
        </p:spPr>
        <p:txBody>
          <a:bodyPr wrap="square" lIns="0" tIns="0" rIns="0" bIns="0" anchor="t">
            <a:normAutofit/>
          </a:bodyPr>
          <a:lstStyle/>
          <a:p>
            <a:pPr algn="l">
              <a:defRPr sz="1200" b="1">
                <a:solidFill>
                  <a:srgbClr val="52782D"/>
                </a:solidFill>
                <a:latin typeface="Yu Gothic"/>
                <a:ea typeface="Yu Gothic"/>
                <a:cs typeface="Yu Gothic"/>
              </a:defRPr>
            </a:pPr>
            <a:r>
              <a:rPr sz="1200" b="1">
                <a:solidFill>
                  <a:srgbClr val="52782D"/>
                </a:solidFill>
                <a:latin typeface="Yu Gothic"/>
                <a:ea typeface="Yu Gothic"/>
                <a:cs typeface="Yu Gothic"/>
              </a:rPr>
              <a:t>16:15</a:t>
            </a:r>
          </a:p>
        </p:txBody>
      </p:sp>
      <p:sp>
        <p:nvSpPr>
          <p:cNvPr id="42" name="activity-7">
            <a:extLst>
              <a:ext uri="{FF2B5EF4-FFF2-40B4-BE49-F238E27FC236}">
                <a16:creationId xmlns:a16="http://schemas.microsoft.com/office/drawing/2014/main" id="{6D7C10CF-498F-4F60-9E92-E4A01B4EFD5B}"/>
              </a:ext>
            </a:extLst>
          </p:cNvPr>
          <p:cNvSpPr>
            <a:spLocks noGrp="1"/>
          </p:cNvSpPr>
          <p:nvPr/>
        </p:nvSpPr>
        <p:spPr>
          <a:xfrm>
            <a:off x="4495800" y="7153275"/>
            <a:ext cx="2533650" cy="285750"/>
          </a:xfrm>
          <a:prstGeom prst="rect">
            <a:avLst/>
          </a:prstGeom>
          <a:noFill/>
          <a:ln w="0">
            <a:noFill/>
            <a:prstDash val="solid"/>
          </a:ln>
        </p:spPr>
        <p:txBody>
          <a:bodyPr wrap="square" lIns="0" tIns="0" rIns="0" bIns="0" anchor="t">
            <a:normAutofit/>
          </a:bodyPr>
          <a:lstStyle/>
          <a:p>
            <a:pPr algn="l">
              <a:defRPr sz="1200" b="0">
                <a:solidFill>
                  <a:srgbClr val="20352A"/>
                </a:solidFill>
                <a:latin typeface="Yu Gothic"/>
                <a:ea typeface="Yu Gothic"/>
                <a:cs typeface="Yu Gothic"/>
              </a:defRPr>
            </a:pPr>
            <a:r>
              <a:rPr sz="1200" b="0">
                <a:solidFill>
                  <a:srgbClr val="20352A"/>
                </a:solidFill>
                <a:latin typeface="Yu Gothic"/>
                <a:ea typeface="Yu Gothic"/>
                <a:cs typeface="Yu Gothic"/>
              </a:rPr>
              <a:t>順次降園・保護者へ伝達</a:t>
            </a:r>
          </a:p>
        </p:txBody>
      </p:sp>
      <p:sp>
        <p:nvSpPr>
          <p:cNvPr id="43" name="schedule-line-7">
            <a:extLst>
              <a:ext uri="{FF2B5EF4-FFF2-40B4-BE49-F238E27FC236}">
                <a16:creationId xmlns:a16="http://schemas.microsoft.com/office/drawing/2014/main" id="{228CFC05-73B9-4408-9178-4D3A13A413EB}"/>
              </a:ext>
            </a:extLst>
          </p:cNvPr>
          <p:cNvSpPr>
            <a:spLocks noGrp="1"/>
          </p:cNvSpPr>
          <p:nvPr/>
        </p:nvSpPr>
        <p:spPr>
          <a:xfrm>
            <a:off x="3714750" y="7515225"/>
            <a:ext cx="3314700" cy="9525"/>
          </a:xfrm>
          <a:prstGeom prst="rect">
            <a:avLst/>
          </a:prstGeom>
          <a:solidFill>
            <a:srgbClr val="D8D5C7"/>
          </a:solidFill>
          <a:ln w="0">
            <a:noFill/>
            <a:prstDash val="solid"/>
          </a:ln>
        </p:spPr>
      </p:sp>
      <p:sp>
        <p:nvSpPr>
          <p:cNvPr id="44" name="time-8">
            <a:extLst>
              <a:ext uri="{FF2B5EF4-FFF2-40B4-BE49-F238E27FC236}">
                <a16:creationId xmlns:a16="http://schemas.microsoft.com/office/drawing/2014/main" id="{50BBC187-DE4A-4D4C-85D0-673A53EF708B}"/>
              </a:ext>
            </a:extLst>
          </p:cNvPr>
          <p:cNvSpPr>
            <a:spLocks noGrp="1"/>
          </p:cNvSpPr>
          <p:nvPr/>
        </p:nvSpPr>
        <p:spPr>
          <a:xfrm>
            <a:off x="3714750" y="7734300"/>
            <a:ext cx="685800" cy="247650"/>
          </a:xfrm>
          <a:prstGeom prst="rect">
            <a:avLst/>
          </a:prstGeom>
          <a:noFill/>
          <a:ln w="0">
            <a:noFill/>
            <a:prstDash val="solid"/>
          </a:ln>
        </p:spPr>
        <p:txBody>
          <a:bodyPr wrap="square" lIns="0" tIns="0" rIns="0" bIns="0" anchor="t">
            <a:normAutofit/>
          </a:bodyPr>
          <a:lstStyle/>
          <a:p>
            <a:pPr algn="l">
              <a:defRPr sz="1200" b="1">
                <a:solidFill>
                  <a:srgbClr val="52782D"/>
                </a:solidFill>
                <a:latin typeface="Yu Gothic"/>
                <a:ea typeface="Yu Gothic"/>
                <a:cs typeface="Yu Gothic"/>
              </a:defRPr>
            </a:pPr>
            <a:r>
              <a:rPr sz="1200" b="1">
                <a:solidFill>
                  <a:srgbClr val="52782D"/>
                </a:solidFill>
                <a:latin typeface="Yu Gothic"/>
                <a:ea typeface="Yu Gothic"/>
                <a:cs typeface="Yu Gothic"/>
              </a:rPr>
              <a:t>17:00</a:t>
            </a:r>
          </a:p>
        </p:txBody>
      </p:sp>
      <p:sp>
        <p:nvSpPr>
          <p:cNvPr id="45" name="activity-8">
            <a:extLst>
              <a:ext uri="{FF2B5EF4-FFF2-40B4-BE49-F238E27FC236}">
                <a16:creationId xmlns:a16="http://schemas.microsoft.com/office/drawing/2014/main" id="{91B44469-0549-4C22-9D47-4731C91BD7DE}"/>
              </a:ext>
            </a:extLst>
          </p:cNvPr>
          <p:cNvSpPr>
            <a:spLocks noGrp="1"/>
          </p:cNvSpPr>
          <p:nvPr/>
        </p:nvSpPr>
        <p:spPr>
          <a:xfrm>
            <a:off x="4495800" y="7734300"/>
            <a:ext cx="2533650" cy="285750"/>
          </a:xfrm>
          <a:prstGeom prst="rect">
            <a:avLst/>
          </a:prstGeom>
          <a:noFill/>
          <a:ln w="0">
            <a:noFill/>
            <a:prstDash val="solid"/>
          </a:ln>
        </p:spPr>
        <p:txBody>
          <a:bodyPr wrap="square" lIns="0" tIns="0" rIns="0" bIns="0" anchor="t">
            <a:normAutofit/>
          </a:bodyPr>
          <a:lstStyle/>
          <a:p>
            <a:pPr algn="l">
              <a:defRPr sz="1200" b="0">
                <a:solidFill>
                  <a:srgbClr val="20352A"/>
                </a:solidFill>
                <a:latin typeface="Yu Gothic"/>
                <a:ea typeface="Yu Gothic"/>
                <a:cs typeface="Yu Gothic"/>
              </a:defRPr>
            </a:pPr>
            <a:r>
              <a:rPr sz="1200" b="0">
                <a:solidFill>
                  <a:srgbClr val="20352A"/>
                </a:solidFill>
                <a:latin typeface="Yu Gothic"/>
                <a:ea typeface="Yu Gothic"/>
                <a:cs typeface="Yu Gothic"/>
              </a:rPr>
              <a:t>引継ぎ</a:t>
            </a:r>
          </a:p>
        </p:txBody>
      </p:sp>
      <p:sp>
        <p:nvSpPr>
          <p:cNvPr id="46" name="schedule-line-8">
            <a:extLst>
              <a:ext uri="{FF2B5EF4-FFF2-40B4-BE49-F238E27FC236}">
                <a16:creationId xmlns:a16="http://schemas.microsoft.com/office/drawing/2014/main" id="{98D7620A-A69D-4A0F-A409-66BDFFE54A2A}"/>
              </a:ext>
            </a:extLst>
          </p:cNvPr>
          <p:cNvSpPr>
            <a:spLocks noGrp="1"/>
          </p:cNvSpPr>
          <p:nvPr/>
        </p:nvSpPr>
        <p:spPr>
          <a:xfrm>
            <a:off x="3714750" y="8096250"/>
            <a:ext cx="3314700" cy="9525"/>
          </a:xfrm>
          <a:prstGeom prst="rect">
            <a:avLst/>
          </a:prstGeom>
          <a:solidFill>
            <a:srgbClr val="D8D5C7"/>
          </a:solidFill>
          <a:ln w="0">
            <a:noFill/>
            <a:prstDash val="solid"/>
          </a:ln>
        </p:spPr>
      </p:sp>
      <p:sp>
        <p:nvSpPr>
          <p:cNvPr id="47" name="time-9">
            <a:extLst>
              <a:ext uri="{FF2B5EF4-FFF2-40B4-BE49-F238E27FC236}">
                <a16:creationId xmlns:a16="http://schemas.microsoft.com/office/drawing/2014/main" id="{C4C2FF22-A2D4-4604-A262-C0892E7F13AA}"/>
              </a:ext>
            </a:extLst>
          </p:cNvPr>
          <p:cNvSpPr>
            <a:spLocks noGrp="1"/>
          </p:cNvSpPr>
          <p:nvPr/>
        </p:nvSpPr>
        <p:spPr>
          <a:xfrm>
            <a:off x="3714750" y="8315325"/>
            <a:ext cx="685800" cy="247650"/>
          </a:xfrm>
          <a:prstGeom prst="rect">
            <a:avLst/>
          </a:prstGeom>
          <a:noFill/>
          <a:ln w="0">
            <a:noFill/>
            <a:prstDash val="solid"/>
          </a:ln>
        </p:spPr>
        <p:txBody>
          <a:bodyPr wrap="square" lIns="0" tIns="0" rIns="0" bIns="0" anchor="t">
            <a:normAutofit/>
          </a:bodyPr>
          <a:lstStyle/>
          <a:p>
            <a:pPr algn="l">
              <a:defRPr sz="1200" b="1">
                <a:solidFill>
                  <a:srgbClr val="52782D"/>
                </a:solidFill>
                <a:latin typeface="Yu Gothic"/>
                <a:ea typeface="Yu Gothic"/>
                <a:cs typeface="Yu Gothic"/>
              </a:defRPr>
            </a:pPr>
            <a:r>
              <a:rPr sz="1200" b="1">
                <a:solidFill>
                  <a:srgbClr val="52782D"/>
                </a:solidFill>
                <a:latin typeface="Yu Gothic"/>
                <a:ea typeface="Yu Gothic"/>
                <a:cs typeface="Yu Gothic"/>
              </a:rPr>
              <a:t>17:15</a:t>
            </a:r>
          </a:p>
        </p:txBody>
      </p:sp>
      <p:sp>
        <p:nvSpPr>
          <p:cNvPr id="48" name="activity-9">
            <a:extLst>
              <a:ext uri="{FF2B5EF4-FFF2-40B4-BE49-F238E27FC236}">
                <a16:creationId xmlns:a16="http://schemas.microsoft.com/office/drawing/2014/main" id="{8925F479-7604-41F0-9A47-3284F960A6FC}"/>
              </a:ext>
            </a:extLst>
          </p:cNvPr>
          <p:cNvSpPr>
            <a:spLocks noGrp="1"/>
          </p:cNvSpPr>
          <p:nvPr/>
        </p:nvSpPr>
        <p:spPr>
          <a:xfrm>
            <a:off x="4495800" y="8315325"/>
            <a:ext cx="2533650" cy="285750"/>
          </a:xfrm>
          <a:prstGeom prst="rect">
            <a:avLst/>
          </a:prstGeom>
          <a:noFill/>
          <a:ln w="0">
            <a:noFill/>
            <a:prstDash val="solid"/>
          </a:ln>
        </p:spPr>
        <p:txBody>
          <a:bodyPr wrap="square" lIns="0" tIns="0" rIns="0" bIns="0" anchor="t">
            <a:normAutofit/>
          </a:bodyPr>
          <a:lstStyle/>
          <a:p>
            <a:pPr algn="l">
              <a:defRPr sz="1200" b="0">
                <a:solidFill>
                  <a:srgbClr val="20352A"/>
                </a:solidFill>
                <a:latin typeface="Yu Gothic"/>
                <a:ea typeface="Yu Gothic"/>
                <a:cs typeface="Yu Gothic"/>
              </a:defRPr>
            </a:pPr>
            <a:r>
              <a:rPr sz="1200" b="0">
                <a:solidFill>
                  <a:srgbClr val="20352A"/>
                </a:solidFill>
                <a:latin typeface="Yu Gothic"/>
                <a:ea typeface="Yu Gothic"/>
                <a:cs typeface="Yu Gothic"/>
              </a:rPr>
              <a:t>退勤</a:t>
            </a:r>
          </a:p>
        </p:txBody>
      </p:sp>
      <p:sp>
        <p:nvSpPr>
          <p:cNvPr id="49" name="schedule-line-9">
            <a:extLst>
              <a:ext uri="{FF2B5EF4-FFF2-40B4-BE49-F238E27FC236}">
                <a16:creationId xmlns:a16="http://schemas.microsoft.com/office/drawing/2014/main" id="{548850C7-2747-476F-AFCB-8014F5A37CAC}"/>
              </a:ext>
            </a:extLst>
          </p:cNvPr>
          <p:cNvSpPr>
            <a:spLocks noGrp="1"/>
          </p:cNvSpPr>
          <p:nvPr/>
        </p:nvSpPr>
        <p:spPr>
          <a:xfrm>
            <a:off x="3714750" y="8677275"/>
            <a:ext cx="3314700" cy="9525"/>
          </a:xfrm>
          <a:prstGeom prst="rect">
            <a:avLst/>
          </a:prstGeom>
          <a:solidFill>
            <a:srgbClr val="D8D5C7"/>
          </a:solidFill>
          <a:ln w="0">
            <a:noFill/>
            <a:prstDash val="solid"/>
          </a:ln>
        </p:spPr>
      </p:sp>
      <p:sp>
        <p:nvSpPr>
          <p:cNvPr id="50" name="section-mark">
            <a:extLst>
              <a:ext uri="{FF2B5EF4-FFF2-40B4-BE49-F238E27FC236}">
                <a16:creationId xmlns:a16="http://schemas.microsoft.com/office/drawing/2014/main" id="{4FE529FD-7391-4125-97AF-C16D9FDD6C24}"/>
              </a:ext>
            </a:extLst>
          </p:cNvPr>
          <p:cNvSpPr>
            <a:spLocks noGrp="1"/>
          </p:cNvSpPr>
          <p:nvPr/>
        </p:nvSpPr>
        <p:spPr>
          <a:xfrm>
            <a:off x="533400" y="7820025"/>
            <a:ext cx="85725" cy="228600"/>
          </a:xfrm>
          <a:prstGeom prst="roundRect">
            <a:avLst>
              <a:gd name="adj" fmla="val 50000"/>
            </a:avLst>
          </a:prstGeom>
          <a:solidFill>
            <a:srgbClr val="5D99AE"/>
          </a:solidFill>
          <a:ln w="0">
            <a:noFill/>
            <a:prstDash val="solid"/>
          </a:ln>
        </p:spPr>
      </p:sp>
      <p:sp>
        <p:nvSpPr>
          <p:cNvPr id="51" name="content-heading">
            <a:extLst>
              <a:ext uri="{FF2B5EF4-FFF2-40B4-BE49-F238E27FC236}">
                <a16:creationId xmlns:a16="http://schemas.microsoft.com/office/drawing/2014/main" id="{7FE8C6EA-644B-4D26-B005-F50E4DD0D943}"/>
              </a:ext>
            </a:extLst>
          </p:cNvPr>
          <p:cNvSpPr>
            <a:spLocks noGrp="1"/>
          </p:cNvSpPr>
          <p:nvPr/>
        </p:nvSpPr>
        <p:spPr>
          <a:xfrm>
            <a:off x="723900" y="7791450"/>
            <a:ext cx="2286000" cy="285750"/>
          </a:xfrm>
          <a:prstGeom prst="rect">
            <a:avLst/>
          </a:prstGeom>
          <a:noFill/>
          <a:ln w="0">
            <a:noFill/>
            <a:prstDash val="solid"/>
          </a:ln>
        </p:spPr>
        <p:txBody>
          <a:bodyPr wrap="square" lIns="0" tIns="0" rIns="0" bIns="0" anchor="t">
            <a:normAutofit/>
          </a:bodyPr>
          <a:lstStyle/>
          <a:p>
            <a:pPr algn="l">
              <a:defRPr sz="1500" b="1">
                <a:solidFill>
                  <a:srgbClr val="20352A"/>
                </a:solidFill>
                <a:latin typeface="Yu Gothic"/>
                <a:ea typeface="Yu Gothic"/>
                <a:cs typeface="Yu Gothic"/>
              </a:defRPr>
            </a:pPr>
            <a:r>
              <a:rPr sz="1500" b="1">
                <a:solidFill>
                  <a:srgbClr val="20352A"/>
                </a:solidFill>
                <a:latin typeface="Yu Gothic"/>
                <a:ea typeface="Yu Gothic"/>
                <a:cs typeface="Yu Gothic"/>
              </a:rPr>
              <a:t>保育を支える仕事</a:t>
            </a:r>
          </a:p>
        </p:txBody>
      </p:sp>
      <p:sp>
        <p:nvSpPr>
          <p:cNvPr id="52" name="bullet-0">
            <a:extLst>
              <a:ext uri="{FF2B5EF4-FFF2-40B4-BE49-F238E27FC236}">
                <a16:creationId xmlns:a16="http://schemas.microsoft.com/office/drawing/2014/main" id="{845183DF-200A-437F-A03D-A81F9898E398}"/>
              </a:ext>
            </a:extLst>
          </p:cNvPr>
          <p:cNvSpPr>
            <a:spLocks noGrp="1"/>
          </p:cNvSpPr>
          <p:nvPr/>
        </p:nvSpPr>
        <p:spPr>
          <a:xfrm>
            <a:off x="533400" y="8324850"/>
            <a:ext cx="76200" cy="76200"/>
          </a:xfrm>
          <a:prstGeom prst="ellipse">
            <a:avLst/>
          </a:prstGeom>
          <a:solidFill>
            <a:srgbClr val="5D99AE"/>
          </a:solidFill>
          <a:ln w="0">
            <a:noFill/>
            <a:prstDash val="solid"/>
          </a:ln>
        </p:spPr>
      </p:sp>
      <p:sp>
        <p:nvSpPr>
          <p:cNvPr id="53" name="bullet-text-0">
            <a:extLst>
              <a:ext uri="{FF2B5EF4-FFF2-40B4-BE49-F238E27FC236}">
                <a16:creationId xmlns:a16="http://schemas.microsoft.com/office/drawing/2014/main" id="{96250121-FB18-4A67-991D-ADA83620EA6E}"/>
              </a:ext>
            </a:extLst>
          </p:cNvPr>
          <p:cNvSpPr>
            <a:spLocks noGrp="1"/>
          </p:cNvSpPr>
          <p:nvPr/>
        </p:nvSpPr>
        <p:spPr>
          <a:xfrm>
            <a:off x="723900" y="8248650"/>
            <a:ext cx="2590800" cy="257413"/>
          </a:xfrm>
          <a:prstGeom prst="rect">
            <a:avLst/>
          </a:prstGeom>
          <a:noFill/>
          <a:ln w="0">
            <a:noFill/>
            <a:prstDash val="solid"/>
          </a:ln>
        </p:spPr>
        <p:txBody>
          <a:bodyPr wrap="square" lIns="0" tIns="0" rIns="0" bIns="0" anchor="t">
            <a:norm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記録・情報共有</a:t>
            </a:r>
          </a:p>
        </p:txBody>
      </p:sp>
      <p:sp>
        <p:nvSpPr>
          <p:cNvPr id="54" name="bullet-1">
            <a:extLst>
              <a:ext uri="{FF2B5EF4-FFF2-40B4-BE49-F238E27FC236}">
                <a16:creationId xmlns:a16="http://schemas.microsoft.com/office/drawing/2014/main" id="{C4DC5308-561D-411D-B276-B36883032C17}"/>
              </a:ext>
            </a:extLst>
          </p:cNvPr>
          <p:cNvSpPr>
            <a:spLocks noGrp="1"/>
          </p:cNvSpPr>
          <p:nvPr/>
        </p:nvSpPr>
        <p:spPr>
          <a:xfrm>
            <a:off x="533400" y="8639413"/>
            <a:ext cx="76200" cy="76200"/>
          </a:xfrm>
          <a:prstGeom prst="ellipse">
            <a:avLst/>
          </a:prstGeom>
          <a:solidFill>
            <a:srgbClr val="5D99AE"/>
          </a:solidFill>
          <a:ln w="0">
            <a:noFill/>
            <a:prstDash val="solid"/>
          </a:ln>
        </p:spPr>
      </p:sp>
      <p:sp>
        <p:nvSpPr>
          <p:cNvPr id="55" name="bullet-text-1">
            <a:extLst>
              <a:ext uri="{FF2B5EF4-FFF2-40B4-BE49-F238E27FC236}">
                <a16:creationId xmlns:a16="http://schemas.microsoft.com/office/drawing/2014/main" id="{A3AC7359-AAC1-474E-8CBB-2FB91E7CF5E6}"/>
              </a:ext>
            </a:extLst>
          </p:cNvPr>
          <p:cNvSpPr>
            <a:spLocks noGrp="1"/>
          </p:cNvSpPr>
          <p:nvPr/>
        </p:nvSpPr>
        <p:spPr>
          <a:xfrm>
            <a:off x="723900" y="8563213"/>
            <a:ext cx="2590800" cy="257413"/>
          </a:xfrm>
          <a:prstGeom prst="rect">
            <a:avLst/>
          </a:prstGeom>
          <a:noFill/>
          <a:ln w="0">
            <a:noFill/>
            <a:prstDash val="solid"/>
          </a:ln>
        </p:spPr>
        <p:txBody>
          <a:bodyPr wrap="square" lIns="0" tIns="0" rIns="0" bIns="0" anchor="t">
            <a:norm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会議・打合せ</a:t>
            </a:r>
          </a:p>
        </p:txBody>
      </p:sp>
      <p:sp>
        <p:nvSpPr>
          <p:cNvPr id="56" name="bullet-2">
            <a:extLst>
              <a:ext uri="{FF2B5EF4-FFF2-40B4-BE49-F238E27FC236}">
                <a16:creationId xmlns:a16="http://schemas.microsoft.com/office/drawing/2014/main" id="{74E52987-C695-42A3-85DB-4B85DD047373}"/>
              </a:ext>
            </a:extLst>
          </p:cNvPr>
          <p:cNvSpPr>
            <a:spLocks noGrp="1"/>
          </p:cNvSpPr>
          <p:nvPr/>
        </p:nvSpPr>
        <p:spPr>
          <a:xfrm>
            <a:off x="533400" y="8953976"/>
            <a:ext cx="76200" cy="76200"/>
          </a:xfrm>
          <a:prstGeom prst="ellipse">
            <a:avLst/>
          </a:prstGeom>
          <a:solidFill>
            <a:srgbClr val="5D99AE"/>
          </a:solidFill>
          <a:ln w="0">
            <a:noFill/>
            <a:prstDash val="solid"/>
          </a:ln>
        </p:spPr>
      </p:sp>
      <p:sp>
        <p:nvSpPr>
          <p:cNvPr id="57" name="bullet-text-2">
            <a:extLst>
              <a:ext uri="{FF2B5EF4-FFF2-40B4-BE49-F238E27FC236}">
                <a16:creationId xmlns:a16="http://schemas.microsoft.com/office/drawing/2014/main" id="{756E098B-1A20-433F-B4A1-7F995A7C936C}"/>
              </a:ext>
            </a:extLst>
          </p:cNvPr>
          <p:cNvSpPr>
            <a:spLocks noGrp="1"/>
          </p:cNvSpPr>
          <p:nvPr/>
        </p:nvSpPr>
        <p:spPr>
          <a:xfrm>
            <a:off x="723900" y="8877776"/>
            <a:ext cx="2590800" cy="257413"/>
          </a:xfrm>
          <a:prstGeom prst="rect">
            <a:avLst/>
          </a:prstGeom>
          <a:noFill/>
          <a:ln w="0">
            <a:noFill/>
            <a:prstDash val="solid"/>
          </a:ln>
        </p:spPr>
        <p:txBody>
          <a:bodyPr wrap="square" lIns="0" tIns="0" rIns="0" bIns="0" anchor="t">
            <a:norm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環境整備・教材準備</a:t>
            </a:r>
          </a:p>
        </p:txBody>
      </p:sp>
      <p:sp>
        <p:nvSpPr>
          <p:cNvPr id="58" name="bullet-3">
            <a:extLst>
              <a:ext uri="{FF2B5EF4-FFF2-40B4-BE49-F238E27FC236}">
                <a16:creationId xmlns:a16="http://schemas.microsoft.com/office/drawing/2014/main" id="{CC9B35A6-4B7C-46C3-B815-0A6DABF74B0E}"/>
              </a:ext>
            </a:extLst>
          </p:cNvPr>
          <p:cNvSpPr>
            <a:spLocks noGrp="1"/>
          </p:cNvSpPr>
          <p:nvPr/>
        </p:nvSpPr>
        <p:spPr>
          <a:xfrm>
            <a:off x="533400" y="9268539"/>
            <a:ext cx="76200" cy="76200"/>
          </a:xfrm>
          <a:prstGeom prst="ellipse">
            <a:avLst/>
          </a:prstGeom>
          <a:solidFill>
            <a:srgbClr val="5D99AE"/>
          </a:solidFill>
          <a:ln w="0">
            <a:noFill/>
            <a:prstDash val="solid"/>
          </a:ln>
        </p:spPr>
      </p:sp>
      <p:sp>
        <p:nvSpPr>
          <p:cNvPr id="59" name="bullet-text-3">
            <a:extLst>
              <a:ext uri="{FF2B5EF4-FFF2-40B4-BE49-F238E27FC236}">
                <a16:creationId xmlns:a16="http://schemas.microsoft.com/office/drawing/2014/main" id="{2706A359-B963-4DE3-A1F4-490AB817EDDE}"/>
              </a:ext>
            </a:extLst>
          </p:cNvPr>
          <p:cNvSpPr>
            <a:spLocks noGrp="1"/>
          </p:cNvSpPr>
          <p:nvPr/>
        </p:nvSpPr>
        <p:spPr>
          <a:xfrm>
            <a:off x="723900" y="9192339"/>
            <a:ext cx="2590800" cy="257413"/>
          </a:xfrm>
          <a:prstGeom prst="rect">
            <a:avLst/>
          </a:prstGeom>
          <a:noFill/>
          <a:ln w="0">
            <a:noFill/>
            <a:prstDash val="solid"/>
          </a:ln>
        </p:spPr>
        <p:txBody>
          <a:bodyPr wrap="square" lIns="0" tIns="0" rIns="0" bIns="0" anchor="t">
            <a:norm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保護者への伝達</a:t>
            </a:r>
          </a:p>
        </p:txBody>
      </p:sp>
      <p:sp>
        <p:nvSpPr>
          <p:cNvPr id="60" name="bullet-4">
            <a:extLst>
              <a:ext uri="{FF2B5EF4-FFF2-40B4-BE49-F238E27FC236}">
                <a16:creationId xmlns:a16="http://schemas.microsoft.com/office/drawing/2014/main" id="{9272059C-CD7A-4A14-A0C8-D62EA650BAAE}"/>
              </a:ext>
            </a:extLst>
          </p:cNvPr>
          <p:cNvSpPr>
            <a:spLocks noGrp="1"/>
          </p:cNvSpPr>
          <p:nvPr/>
        </p:nvSpPr>
        <p:spPr>
          <a:xfrm>
            <a:off x="533400" y="9583103"/>
            <a:ext cx="76200" cy="76200"/>
          </a:xfrm>
          <a:prstGeom prst="ellipse">
            <a:avLst/>
          </a:prstGeom>
          <a:solidFill>
            <a:srgbClr val="5D99AE"/>
          </a:solidFill>
          <a:ln w="0">
            <a:noFill/>
            <a:prstDash val="solid"/>
          </a:ln>
        </p:spPr>
      </p:sp>
      <p:sp>
        <p:nvSpPr>
          <p:cNvPr id="61" name="bullet-text-4">
            <a:extLst>
              <a:ext uri="{FF2B5EF4-FFF2-40B4-BE49-F238E27FC236}">
                <a16:creationId xmlns:a16="http://schemas.microsoft.com/office/drawing/2014/main" id="{C967BFED-6A7E-40E1-BEEE-B6A3A0CC47A4}"/>
              </a:ext>
            </a:extLst>
          </p:cNvPr>
          <p:cNvSpPr>
            <a:spLocks noGrp="1"/>
          </p:cNvSpPr>
          <p:nvPr/>
        </p:nvSpPr>
        <p:spPr>
          <a:xfrm>
            <a:off x="723900" y="9506903"/>
            <a:ext cx="2590800" cy="257413"/>
          </a:xfrm>
          <a:prstGeom prst="rect">
            <a:avLst/>
          </a:prstGeom>
          <a:noFill/>
          <a:ln w="0">
            <a:noFill/>
            <a:prstDash val="solid"/>
          </a:ln>
        </p:spPr>
        <p:txBody>
          <a:bodyPr wrap="square" lIns="0" tIns="0" rIns="0" bIns="0" anchor="t">
            <a:norm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安全確認・人数確認</a:t>
            </a:r>
          </a:p>
        </p:txBody>
      </p:sp>
    </p:spTree>
    <p:extLst>
      <p:ext uri="{BB962C8B-B14F-4D97-AF65-F5344CB8AC3E}">
        <p14:creationId xmlns:p14="http://schemas.microsoft.com/office/powerpoint/2010/main" val="1741573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BF5E8"/>
        </a:solidFill>
        <a:effectLst/>
      </p:bgPr>
    </p:bg>
    <p:spTree>
      <p:nvGrpSpPr>
        <p:cNvPr id="1" name=""/>
        <p:cNvGrpSpPr/>
        <p:nvPr/>
      </p:nvGrpSpPr>
      <p:grpSpPr>
        <a:xfrm>
          <a:off x="0" y="0"/>
          <a:ext cx="0" cy="0"/>
          <a:chOff x="0" y="0"/>
          <a:chExt cx="0" cy="0"/>
        </a:xfrm>
      </p:grpSpPr>
      <p:sp>
        <p:nvSpPr>
          <p:cNvPr id="36" name="top-accent">
            <a:extLst>
              <a:ext uri="{FF2B5EF4-FFF2-40B4-BE49-F238E27FC236}">
                <a16:creationId xmlns:a16="http://schemas.microsoft.com/office/drawing/2014/main" id="{26F3AF15-19A1-4D86-9006-6016028AE0E5}"/>
              </a:ext>
            </a:extLst>
          </p:cNvPr>
          <p:cNvSpPr>
            <a:spLocks noGrp="1"/>
          </p:cNvSpPr>
          <p:nvPr/>
        </p:nvSpPr>
        <p:spPr>
          <a:xfrm>
            <a:off x="0" y="0"/>
            <a:ext cx="7562850" cy="209550"/>
          </a:xfrm>
          <a:prstGeom prst="rect">
            <a:avLst/>
          </a:prstGeom>
          <a:solidFill>
            <a:srgbClr val="E39418"/>
          </a:solidFill>
          <a:ln w="0">
            <a:noFill/>
            <a:prstDash val="solid"/>
          </a:ln>
        </p:spPr>
      </p:sp>
      <p:sp>
        <p:nvSpPr>
          <p:cNvPr id="2" name="section-label">
            <a:extLst>
              <a:ext uri="{FF2B5EF4-FFF2-40B4-BE49-F238E27FC236}">
                <a16:creationId xmlns:a16="http://schemas.microsoft.com/office/drawing/2014/main" id="{E9615C63-B265-4EDA-AEA0-4DCBB659C102}"/>
              </a:ext>
            </a:extLst>
          </p:cNvPr>
          <p:cNvSpPr>
            <a:spLocks noGrp="1"/>
          </p:cNvSpPr>
          <p:nvPr/>
        </p:nvSpPr>
        <p:spPr>
          <a:xfrm>
            <a:off x="533400" y="323850"/>
            <a:ext cx="3714750" cy="266700"/>
          </a:xfrm>
          <a:prstGeom prst="rect">
            <a:avLst/>
          </a:prstGeom>
          <a:noFill/>
          <a:ln w="0">
            <a:noFill/>
            <a:prstDash val="solid"/>
          </a:ln>
        </p:spPr>
        <p:txBody>
          <a:bodyPr wrap="square" lIns="0" tIns="0" rIns="0" bIns="0" anchor="t">
            <a:normAutofit/>
          </a:bodyPr>
          <a:lstStyle/>
          <a:p>
            <a:pPr algn="l">
              <a:defRPr sz="975" b="1">
                <a:solidFill>
                  <a:srgbClr val="E39418"/>
                </a:solidFill>
                <a:latin typeface="Yu Gothic"/>
                <a:ea typeface="Yu Gothic"/>
                <a:cs typeface="Yu Gothic"/>
              </a:defRPr>
            </a:pPr>
            <a:r>
              <a:rPr sz="975" b="1">
                <a:solidFill>
                  <a:srgbClr val="E39418"/>
                </a:solidFill>
                <a:latin typeface="Yu Gothic"/>
                <a:ea typeface="Yu Gothic"/>
                <a:cs typeface="Yu Gothic"/>
              </a:rPr>
              <a:t>TEAM CARE</a:t>
            </a:r>
          </a:p>
        </p:txBody>
      </p:sp>
      <p:sp>
        <p:nvSpPr>
          <p:cNvPr id="3" name="header-dot">
            <a:extLst>
              <a:ext uri="{FF2B5EF4-FFF2-40B4-BE49-F238E27FC236}">
                <a16:creationId xmlns:a16="http://schemas.microsoft.com/office/drawing/2014/main" id="{8F4B0C65-3F20-421D-9286-BCC5539CD6D6}"/>
              </a:ext>
            </a:extLst>
          </p:cNvPr>
          <p:cNvSpPr>
            <a:spLocks noGrp="1"/>
          </p:cNvSpPr>
          <p:nvPr/>
        </p:nvSpPr>
        <p:spPr>
          <a:xfrm>
            <a:off x="6362700" y="371475"/>
            <a:ext cx="114300" cy="114300"/>
          </a:xfrm>
          <a:prstGeom prst="ellipse">
            <a:avLst/>
          </a:prstGeom>
          <a:solidFill>
            <a:srgbClr val="E98978"/>
          </a:solidFill>
          <a:ln w="0">
            <a:noFill/>
            <a:prstDash val="solid"/>
          </a:ln>
        </p:spPr>
      </p:sp>
      <p:sp>
        <p:nvSpPr>
          <p:cNvPr id="4" name="header-dash">
            <a:extLst>
              <a:ext uri="{FF2B5EF4-FFF2-40B4-BE49-F238E27FC236}">
                <a16:creationId xmlns:a16="http://schemas.microsoft.com/office/drawing/2014/main" id="{6D2E5F1F-7991-4204-A735-820F61E50B17}"/>
              </a:ext>
            </a:extLst>
          </p:cNvPr>
          <p:cNvSpPr>
            <a:spLocks noGrp="1"/>
          </p:cNvSpPr>
          <p:nvPr/>
        </p:nvSpPr>
        <p:spPr>
          <a:xfrm>
            <a:off x="6572250" y="390525"/>
            <a:ext cx="361950" cy="76200"/>
          </a:xfrm>
          <a:prstGeom prst="roundRect">
            <a:avLst>
              <a:gd name="adj" fmla="val 50000"/>
            </a:avLst>
          </a:prstGeom>
          <a:solidFill>
            <a:srgbClr val="E39418"/>
          </a:solidFill>
          <a:ln w="0">
            <a:noFill/>
            <a:prstDash val="solid"/>
          </a:ln>
        </p:spPr>
      </p:sp>
      <p:sp>
        <p:nvSpPr>
          <p:cNvPr id="5" name="footer">
            <a:extLst>
              <a:ext uri="{FF2B5EF4-FFF2-40B4-BE49-F238E27FC236}">
                <a16:creationId xmlns:a16="http://schemas.microsoft.com/office/drawing/2014/main" id="{18DDB169-7DE4-4BBC-A8C6-10CBAD12A039}"/>
              </a:ext>
            </a:extLst>
          </p:cNvPr>
          <p:cNvSpPr>
            <a:spLocks noGrp="1"/>
          </p:cNvSpPr>
          <p:nvPr/>
        </p:nvSpPr>
        <p:spPr>
          <a:xfrm>
            <a:off x="533400" y="10391775"/>
            <a:ext cx="5334000" cy="152400"/>
          </a:xfrm>
          <a:prstGeom prst="rect">
            <a:avLst/>
          </a:prstGeom>
          <a:noFill/>
          <a:ln w="0">
            <a:noFill/>
            <a:prstDash val="solid"/>
          </a:ln>
        </p:spPr>
        <p:txBody>
          <a:bodyPr wrap="square" lIns="0" tIns="0" rIns="0" bIns="0" anchor="t">
            <a:normAutofit/>
          </a:bodyPr>
          <a:lstStyle/>
          <a:p>
            <a:pPr algn="l">
              <a:defRPr sz="638" b="0">
                <a:solidFill>
                  <a:srgbClr val="617067"/>
                </a:solidFill>
                <a:latin typeface="Yu Gothic"/>
                <a:ea typeface="Yu Gothic"/>
                <a:cs typeface="Yu Gothic"/>
              </a:defRPr>
            </a:pPr>
            <a:r>
              <a:rPr sz="638" b="0">
                <a:solidFill>
                  <a:srgbClr val="617067"/>
                </a:solidFill>
                <a:latin typeface="Yu Gothic"/>
                <a:ea typeface="Yu Gothic"/>
                <a:cs typeface="Yu Gothic"/>
              </a:rPr>
              <a:t>SOCIAL WELFARE CORPORATION YACHIYO BIKOUKAI  |  NEW GRADUATE 2027.4</a:t>
            </a:r>
          </a:p>
        </p:txBody>
      </p:sp>
      <p:sp>
        <p:nvSpPr>
          <p:cNvPr id="6" name="page-number">
            <a:extLst>
              <a:ext uri="{FF2B5EF4-FFF2-40B4-BE49-F238E27FC236}">
                <a16:creationId xmlns:a16="http://schemas.microsoft.com/office/drawing/2014/main" id="{9133F01D-D1D1-4249-ACA0-4D093844EA5F}"/>
              </a:ext>
            </a:extLst>
          </p:cNvPr>
          <p:cNvSpPr>
            <a:spLocks noGrp="1"/>
          </p:cNvSpPr>
          <p:nvPr/>
        </p:nvSpPr>
        <p:spPr>
          <a:xfrm>
            <a:off x="6724650" y="10372725"/>
            <a:ext cx="304800" cy="171450"/>
          </a:xfrm>
          <a:prstGeom prst="rect">
            <a:avLst/>
          </a:prstGeom>
          <a:noFill/>
          <a:ln w="0">
            <a:noFill/>
            <a:prstDash val="solid"/>
          </a:ln>
        </p:spPr>
        <p:txBody>
          <a:bodyPr wrap="square" lIns="0" tIns="0" rIns="0" bIns="0" anchor="t">
            <a:normAutofit/>
          </a:bodyPr>
          <a:lstStyle/>
          <a:p>
            <a:pPr algn="r">
              <a:defRPr sz="675" b="1">
                <a:solidFill>
                  <a:srgbClr val="617067"/>
                </a:solidFill>
                <a:latin typeface="Yu Gothic"/>
                <a:ea typeface="Yu Gothic"/>
                <a:cs typeface="Yu Gothic"/>
              </a:defRPr>
            </a:pPr>
            <a:r>
              <a:rPr sz="675" b="1">
                <a:solidFill>
                  <a:srgbClr val="617067"/>
                </a:solidFill>
                <a:latin typeface="Yu Gothic"/>
                <a:ea typeface="Yu Gothic"/>
                <a:cs typeface="Yu Gothic"/>
              </a:rPr>
              <a:t>09</a:t>
            </a:r>
          </a:p>
        </p:txBody>
      </p:sp>
      <p:sp>
        <p:nvSpPr>
          <p:cNvPr id="7" name="title-color-field">
            <a:extLst>
              <a:ext uri="{FF2B5EF4-FFF2-40B4-BE49-F238E27FC236}">
                <a16:creationId xmlns:a16="http://schemas.microsoft.com/office/drawing/2014/main" id="{A1886507-9A8D-41EA-BA31-7478EF7E8BC3}"/>
              </a:ext>
            </a:extLst>
          </p:cNvPr>
          <p:cNvSpPr>
            <a:spLocks noGrp="1"/>
          </p:cNvSpPr>
          <p:nvPr/>
        </p:nvSpPr>
        <p:spPr>
          <a:xfrm>
            <a:off x="400050" y="781050"/>
            <a:ext cx="6762750" cy="1752600"/>
          </a:xfrm>
          <a:prstGeom prst="roundRect">
            <a:avLst>
              <a:gd name="adj" fmla="val 4348"/>
            </a:avLst>
          </a:prstGeom>
          <a:solidFill>
            <a:srgbClr val="E39418"/>
          </a:solidFill>
          <a:ln w="0">
            <a:noFill/>
            <a:prstDash val="solid"/>
          </a:ln>
        </p:spPr>
      </p:sp>
      <p:sp>
        <p:nvSpPr>
          <p:cNvPr id="8" name="heading-bar-left">
            <a:extLst>
              <a:ext uri="{FF2B5EF4-FFF2-40B4-BE49-F238E27FC236}">
                <a16:creationId xmlns:a16="http://schemas.microsoft.com/office/drawing/2014/main" id="{C7B8FAA2-660D-42BE-95D3-A8940D3F5610}"/>
              </a:ext>
            </a:extLst>
          </p:cNvPr>
          <p:cNvSpPr>
            <a:spLocks noGrp="1"/>
          </p:cNvSpPr>
          <p:nvPr/>
        </p:nvSpPr>
        <p:spPr>
          <a:xfrm>
            <a:off x="857250" y="914400"/>
            <a:ext cx="438150" cy="76200"/>
          </a:xfrm>
          <a:prstGeom prst="roundRect">
            <a:avLst>
              <a:gd name="adj" fmla="val 50000"/>
            </a:avLst>
          </a:prstGeom>
          <a:solidFill>
            <a:srgbClr val="52782D"/>
          </a:solidFill>
          <a:ln w="0">
            <a:noFill/>
            <a:prstDash val="solid"/>
          </a:ln>
        </p:spPr>
      </p:sp>
      <p:sp>
        <p:nvSpPr>
          <p:cNvPr id="9" name="heading-bar-right">
            <a:extLst>
              <a:ext uri="{FF2B5EF4-FFF2-40B4-BE49-F238E27FC236}">
                <a16:creationId xmlns:a16="http://schemas.microsoft.com/office/drawing/2014/main" id="{A68CB7CA-46EF-4199-871E-A0D3B66CFB62}"/>
              </a:ext>
            </a:extLst>
          </p:cNvPr>
          <p:cNvSpPr>
            <a:spLocks noGrp="1"/>
          </p:cNvSpPr>
          <p:nvPr/>
        </p:nvSpPr>
        <p:spPr>
          <a:xfrm>
            <a:off x="6267450" y="914400"/>
            <a:ext cx="438150" cy="76200"/>
          </a:xfrm>
          <a:prstGeom prst="roundRect">
            <a:avLst>
              <a:gd name="adj" fmla="val 50000"/>
            </a:avLst>
          </a:prstGeom>
          <a:solidFill>
            <a:srgbClr val="52782D"/>
          </a:solidFill>
          <a:ln w="0">
            <a:noFill/>
            <a:prstDash val="solid"/>
          </a:ln>
        </p:spPr>
      </p:sp>
      <p:sp>
        <p:nvSpPr>
          <p:cNvPr id="10" name="heading-dot-left">
            <a:extLst>
              <a:ext uri="{FF2B5EF4-FFF2-40B4-BE49-F238E27FC236}">
                <a16:creationId xmlns:a16="http://schemas.microsoft.com/office/drawing/2014/main" id="{E8043002-FE41-4E18-BE2E-B8A6637A8A04}"/>
              </a:ext>
            </a:extLst>
          </p:cNvPr>
          <p:cNvSpPr>
            <a:spLocks noGrp="1"/>
          </p:cNvSpPr>
          <p:nvPr/>
        </p:nvSpPr>
        <p:spPr>
          <a:xfrm>
            <a:off x="723900" y="895350"/>
            <a:ext cx="95250" cy="95250"/>
          </a:xfrm>
          <a:prstGeom prst="ellipse">
            <a:avLst/>
          </a:prstGeom>
          <a:solidFill>
            <a:srgbClr val="E98978"/>
          </a:solidFill>
          <a:ln w="0">
            <a:noFill/>
            <a:prstDash val="solid"/>
          </a:ln>
        </p:spPr>
      </p:sp>
      <p:sp>
        <p:nvSpPr>
          <p:cNvPr id="11" name="heading-dot-right">
            <a:extLst>
              <a:ext uri="{FF2B5EF4-FFF2-40B4-BE49-F238E27FC236}">
                <a16:creationId xmlns:a16="http://schemas.microsoft.com/office/drawing/2014/main" id="{A63C93A6-6943-415B-9286-7D42E3E06A60}"/>
              </a:ext>
            </a:extLst>
          </p:cNvPr>
          <p:cNvSpPr>
            <a:spLocks noGrp="1"/>
          </p:cNvSpPr>
          <p:nvPr/>
        </p:nvSpPr>
        <p:spPr>
          <a:xfrm>
            <a:off x="6743700" y="895350"/>
            <a:ext cx="95250" cy="95250"/>
          </a:xfrm>
          <a:prstGeom prst="ellipse">
            <a:avLst/>
          </a:prstGeom>
          <a:solidFill>
            <a:srgbClr val="E98978"/>
          </a:solidFill>
          <a:ln w="0">
            <a:noFill/>
            <a:prstDash val="solid"/>
          </a:ln>
        </p:spPr>
      </p:sp>
      <p:sp>
        <p:nvSpPr>
          <p:cNvPr id="12" name="slide-title">
            <a:extLst>
              <a:ext uri="{FF2B5EF4-FFF2-40B4-BE49-F238E27FC236}">
                <a16:creationId xmlns:a16="http://schemas.microsoft.com/office/drawing/2014/main" id="{B855429B-40F2-45F0-86E2-EB68E1F5C8BE}"/>
              </a:ext>
            </a:extLst>
          </p:cNvPr>
          <p:cNvSpPr>
            <a:spLocks noGrp="1"/>
          </p:cNvSpPr>
          <p:nvPr/>
        </p:nvSpPr>
        <p:spPr>
          <a:xfrm>
            <a:off x="762000" y="1028700"/>
            <a:ext cx="6038850" cy="1028700"/>
          </a:xfrm>
          <a:prstGeom prst="rect">
            <a:avLst/>
          </a:prstGeom>
          <a:noFill/>
          <a:ln w="0">
            <a:noFill/>
            <a:prstDash val="solid"/>
          </a:ln>
        </p:spPr>
        <p:txBody>
          <a:bodyPr wrap="square" lIns="0" tIns="0" rIns="0" bIns="0" anchor="ctr">
            <a:normAutofit fontScale="94368" lnSpcReduction="10000"/>
          </a:bodyPr>
          <a:lstStyle/>
          <a:p>
            <a:pPr algn="ctr">
              <a:defRPr sz="3600" b="1">
                <a:solidFill>
                  <a:srgbClr val="FFFFFF"/>
                </a:solidFill>
                <a:latin typeface="Yu Gothic"/>
                <a:ea typeface="Yu Gothic"/>
                <a:cs typeface="Yu Gothic"/>
              </a:defRPr>
            </a:pPr>
            <a:r>
              <a:rPr sz="3600" b="1">
                <a:solidFill>
                  <a:srgbClr val="FFFFFF"/>
                </a:solidFill>
                <a:latin typeface="Yu Gothic"/>
                <a:ea typeface="Yu Gothic"/>
                <a:cs typeface="Yu Gothic"/>
              </a:rPr>
              <a:t>保育を、一人の正解にしない。</a:t>
            </a:r>
          </a:p>
        </p:txBody>
      </p:sp>
      <p:sp>
        <p:nvSpPr>
          <p:cNvPr id="13" name="slide-subtitle">
            <a:extLst>
              <a:ext uri="{FF2B5EF4-FFF2-40B4-BE49-F238E27FC236}">
                <a16:creationId xmlns:a16="http://schemas.microsoft.com/office/drawing/2014/main" id="{298C08A2-B11C-4211-B56B-4BC9262D5C3A}"/>
              </a:ext>
            </a:extLst>
          </p:cNvPr>
          <p:cNvSpPr>
            <a:spLocks noGrp="1"/>
          </p:cNvSpPr>
          <p:nvPr/>
        </p:nvSpPr>
        <p:spPr>
          <a:xfrm>
            <a:off x="800100" y="2114550"/>
            <a:ext cx="5962650" cy="304800"/>
          </a:xfrm>
          <a:prstGeom prst="rect">
            <a:avLst/>
          </a:prstGeom>
          <a:noFill/>
          <a:ln w="0">
            <a:noFill/>
            <a:prstDash val="solid"/>
          </a:ln>
        </p:spPr>
        <p:txBody>
          <a:bodyPr wrap="square" lIns="0" tIns="0" rIns="0" bIns="0" anchor="ctr">
            <a:normAutofit/>
          </a:bodyPr>
          <a:lstStyle/>
          <a:p>
            <a:pPr algn="ctr">
              <a:defRPr sz="1238" b="0">
                <a:solidFill>
                  <a:srgbClr val="FFFFFF"/>
                </a:solidFill>
                <a:latin typeface="Yu Gothic"/>
                <a:ea typeface="Yu Gothic"/>
                <a:cs typeface="Yu Gothic"/>
              </a:defRPr>
            </a:pPr>
            <a:r>
              <a:rPr sz="1238" b="0">
                <a:solidFill>
                  <a:srgbClr val="FFFFFF"/>
                </a:solidFill>
                <a:latin typeface="Yu Gothic"/>
                <a:ea typeface="Yu Gothic"/>
                <a:cs typeface="Yu Gothic"/>
              </a:rPr>
              <a:t>複数の目で子どもを見て、迷ったときは声に出して考える</a:t>
            </a:r>
          </a:p>
        </p:txBody>
      </p:sp>
      <p:sp>
        <p:nvSpPr>
          <p:cNvPr id="14" name="title-rule">
            <a:extLst>
              <a:ext uri="{FF2B5EF4-FFF2-40B4-BE49-F238E27FC236}">
                <a16:creationId xmlns:a16="http://schemas.microsoft.com/office/drawing/2014/main" id="{5C9D5F54-91A3-46B4-81C5-97A3E8A3B3F2}"/>
              </a:ext>
            </a:extLst>
          </p:cNvPr>
          <p:cNvSpPr>
            <a:spLocks noGrp="1"/>
          </p:cNvSpPr>
          <p:nvPr/>
        </p:nvSpPr>
        <p:spPr>
          <a:xfrm>
            <a:off x="533400" y="2667000"/>
            <a:ext cx="6496050" cy="57150"/>
          </a:xfrm>
          <a:prstGeom prst="rect">
            <a:avLst/>
          </a:prstGeom>
          <a:solidFill>
            <a:srgbClr val="E39418"/>
          </a:solidFill>
          <a:ln w="0">
            <a:noFill/>
            <a:prstDash val="solid"/>
          </a:ln>
        </p:spPr>
      </p:sp>
      <p:sp>
        <p:nvSpPr>
          <p:cNvPr id="15" name="title-rule-highlight">
            <a:extLst>
              <a:ext uri="{FF2B5EF4-FFF2-40B4-BE49-F238E27FC236}">
                <a16:creationId xmlns:a16="http://schemas.microsoft.com/office/drawing/2014/main" id="{3B14B656-E530-438D-98A8-533F4C8FE2F3}"/>
              </a:ext>
            </a:extLst>
          </p:cNvPr>
          <p:cNvSpPr>
            <a:spLocks noGrp="1"/>
          </p:cNvSpPr>
          <p:nvPr/>
        </p:nvSpPr>
        <p:spPr>
          <a:xfrm>
            <a:off x="2343150" y="2667000"/>
            <a:ext cx="2876550" cy="57150"/>
          </a:xfrm>
          <a:prstGeom prst="rect">
            <a:avLst/>
          </a:prstGeom>
          <a:solidFill>
            <a:srgbClr val="52782D"/>
          </a:solidFill>
          <a:ln w="0">
            <a:noFill/>
            <a:prstDash val="solid"/>
          </a:ln>
        </p:spPr>
      </p:sp>
      <p:sp>
        <p:nvSpPr>
          <p:cNvPr id="16" name="team-big">
            <a:extLst>
              <a:ext uri="{FF2B5EF4-FFF2-40B4-BE49-F238E27FC236}">
                <a16:creationId xmlns:a16="http://schemas.microsoft.com/office/drawing/2014/main" id="{56163095-DB80-42A2-B7F7-F70BBFE23DDA}"/>
              </a:ext>
            </a:extLst>
          </p:cNvPr>
          <p:cNvSpPr>
            <a:spLocks noGrp="1"/>
          </p:cNvSpPr>
          <p:nvPr/>
        </p:nvSpPr>
        <p:spPr>
          <a:xfrm>
            <a:off x="533400" y="3333750"/>
            <a:ext cx="2667000" cy="1619250"/>
          </a:xfrm>
          <a:prstGeom prst="rect">
            <a:avLst/>
          </a:prstGeom>
          <a:noFill/>
          <a:ln w="0">
            <a:noFill/>
            <a:prstDash val="solid"/>
          </a:ln>
        </p:spPr>
        <p:txBody>
          <a:bodyPr wrap="square" lIns="0" tIns="0" rIns="0" bIns="0" anchor="t">
            <a:normAutofit/>
          </a:bodyPr>
          <a:lstStyle/>
          <a:p>
            <a:pPr algn="l">
              <a:defRPr sz="4200" b="1">
                <a:solidFill>
                  <a:srgbClr val="E39418"/>
                </a:solidFill>
                <a:latin typeface="Yu Gothic"/>
                <a:ea typeface="Yu Gothic"/>
                <a:cs typeface="Yu Gothic"/>
              </a:defRPr>
            </a:pPr>
            <a:r>
              <a:rPr sz="4200" b="1">
                <a:solidFill>
                  <a:srgbClr val="E39418"/>
                </a:solidFill>
                <a:latin typeface="Yu Gothic"/>
                <a:ea typeface="Yu Gothic"/>
                <a:cs typeface="Yu Gothic"/>
              </a:rPr>
              <a:t>一人で</a:t>
            </a:r>
          </a:p>
          <a:p>
            <a:pPr algn="l">
              <a:defRPr sz="4200" b="1">
                <a:solidFill>
                  <a:srgbClr val="E39418"/>
                </a:solidFill>
                <a:latin typeface="Yu Gothic"/>
                <a:ea typeface="Yu Gothic"/>
                <a:cs typeface="Yu Gothic"/>
              </a:defRPr>
            </a:pPr>
            <a:r>
              <a:rPr sz="4200" b="1">
                <a:solidFill>
                  <a:srgbClr val="E39418"/>
                </a:solidFill>
                <a:latin typeface="Yu Gothic"/>
                <a:ea typeface="Yu Gothic"/>
                <a:cs typeface="Yu Gothic"/>
              </a:rPr>
              <a:t>抱えない。</a:t>
            </a:r>
          </a:p>
        </p:txBody>
      </p:sp>
      <p:sp>
        <p:nvSpPr>
          <p:cNvPr id="17" name="team-lead">
            <a:extLst>
              <a:ext uri="{FF2B5EF4-FFF2-40B4-BE49-F238E27FC236}">
                <a16:creationId xmlns:a16="http://schemas.microsoft.com/office/drawing/2014/main" id="{56AE5342-6CBB-4DCE-9B56-B48AB1F304C6}"/>
              </a:ext>
            </a:extLst>
          </p:cNvPr>
          <p:cNvSpPr>
            <a:spLocks noGrp="1"/>
          </p:cNvSpPr>
          <p:nvPr/>
        </p:nvSpPr>
        <p:spPr>
          <a:xfrm>
            <a:off x="533400" y="5219700"/>
            <a:ext cx="2724150" cy="1905000"/>
          </a:xfrm>
          <a:prstGeom prst="rect">
            <a:avLst/>
          </a:prstGeom>
          <a:noFill/>
          <a:ln w="0">
            <a:noFill/>
            <a:prstDash val="solid"/>
          </a:ln>
        </p:spPr>
        <p:txBody>
          <a:bodyPr wrap="square" lIns="0" tIns="0" rIns="0" bIns="0" anchor="t">
            <a:noAutofit/>
          </a:bodyPr>
          <a:lstStyle/>
          <a:p>
            <a:pPr algn="l">
              <a:defRPr sz="1350" b="0">
                <a:solidFill>
                  <a:srgbClr val="20352A"/>
                </a:solidFill>
                <a:latin typeface="Yu Gothic"/>
                <a:ea typeface="Yu Gothic"/>
                <a:cs typeface="Yu Gothic"/>
              </a:defRPr>
            </a:pPr>
            <a:r>
              <a:rPr sz="1350" b="0">
                <a:solidFill>
                  <a:srgbClr val="20352A"/>
                </a:solidFill>
                <a:latin typeface="Yu Gothic"/>
                <a:ea typeface="Yu Gothic"/>
                <a:cs typeface="Yu Gothic"/>
              </a:rPr>
              <a:t>保育の判断には、いつも迷いがあります。だからこそ、担当者だけで結論を出さず、子どもの表情、家庭での姿、発達、クラス全体の状況を職員同士で持ち寄ります。</a:t>
            </a:r>
          </a:p>
        </p:txBody>
      </p:sp>
      <p:sp>
        <p:nvSpPr>
          <p:cNvPr id="18" name="team-box-0">
            <a:extLst>
              <a:ext uri="{FF2B5EF4-FFF2-40B4-BE49-F238E27FC236}">
                <a16:creationId xmlns:a16="http://schemas.microsoft.com/office/drawing/2014/main" id="{7D8C2DD1-D837-4E58-BB46-CE9A7082171A}"/>
              </a:ext>
            </a:extLst>
          </p:cNvPr>
          <p:cNvSpPr>
            <a:spLocks noGrp="1"/>
          </p:cNvSpPr>
          <p:nvPr/>
        </p:nvSpPr>
        <p:spPr>
          <a:xfrm>
            <a:off x="3714750" y="3219450"/>
            <a:ext cx="3314700" cy="1276350"/>
          </a:xfrm>
          <a:prstGeom prst="roundRect">
            <a:avLst>
              <a:gd name="adj" fmla="val 5970"/>
            </a:avLst>
          </a:prstGeom>
          <a:solidFill>
            <a:srgbClr val="FFFDF8"/>
          </a:solidFill>
          <a:ln w="9525">
            <a:solidFill>
              <a:srgbClr val="D8D5C7"/>
            </a:solidFill>
            <a:prstDash val="solid"/>
          </a:ln>
        </p:spPr>
      </p:sp>
      <p:sp>
        <p:nvSpPr>
          <p:cNvPr id="19" name="team-accent-0">
            <a:extLst>
              <a:ext uri="{FF2B5EF4-FFF2-40B4-BE49-F238E27FC236}">
                <a16:creationId xmlns:a16="http://schemas.microsoft.com/office/drawing/2014/main" id="{37783D95-923E-4D50-B692-CC01751FCEFC}"/>
              </a:ext>
            </a:extLst>
          </p:cNvPr>
          <p:cNvSpPr>
            <a:spLocks noGrp="1"/>
          </p:cNvSpPr>
          <p:nvPr/>
        </p:nvSpPr>
        <p:spPr>
          <a:xfrm>
            <a:off x="3714750" y="3219450"/>
            <a:ext cx="133350" cy="1276350"/>
          </a:xfrm>
          <a:prstGeom prst="roundRect">
            <a:avLst>
              <a:gd name="adj" fmla="val 50000"/>
            </a:avLst>
          </a:prstGeom>
          <a:solidFill>
            <a:srgbClr val="52782D"/>
          </a:solidFill>
          <a:ln w="0">
            <a:noFill/>
            <a:prstDash val="solid"/>
          </a:ln>
        </p:spPr>
      </p:sp>
      <p:sp>
        <p:nvSpPr>
          <p:cNvPr id="20" name="team-head-0">
            <a:extLst>
              <a:ext uri="{FF2B5EF4-FFF2-40B4-BE49-F238E27FC236}">
                <a16:creationId xmlns:a16="http://schemas.microsoft.com/office/drawing/2014/main" id="{BAE78491-6BA2-4B06-B870-1D48E3AAA62A}"/>
              </a:ext>
            </a:extLst>
          </p:cNvPr>
          <p:cNvSpPr>
            <a:spLocks noGrp="1"/>
          </p:cNvSpPr>
          <p:nvPr/>
        </p:nvSpPr>
        <p:spPr>
          <a:xfrm>
            <a:off x="4095750" y="3429000"/>
            <a:ext cx="2647950" cy="304800"/>
          </a:xfrm>
          <a:prstGeom prst="rect">
            <a:avLst/>
          </a:prstGeom>
          <a:noFill/>
          <a:ln w="0">
            <a:noFill/>
            <a:prstDash val="solid"/>
          </a:ln>
        </p:spPr>
        <p:txBody>
          <a:bodyPr wrap="square" lIns="0" tIns="0" rIns="0" bIns="0" anchor="t">
            <a:normAutofit/>
          </a:bodyPr>
          <a:lstStyle/>
          <a:p>
            <a:pPr algn="l">
              <a:defRPr sz="1650" b="1">
                <a:solidFill>
                  <a:srgbClr val="52782D"/>
                </a:solidFill>
                <a:latin typeface="Yu Gothic"/>
                <a:ea typeface="Yu Gothic"/>
                <a:cs typeface="Yu Gothic"/>
              </a:defRPr>
            </a:pPr>
            <a:r>
              <a:rPr sz="1650" b="1">
                <a:solidFill>
                  <a:srgbClr val="52782D"/>
                </a:solidFill>
                <a:latin typeface="Yu Gothic"/>
                <a:ea typeface="Yu Gothic"/>
                <a:cs typeface="Yu Gothic"/>
              </a:rPr>
              <a:t>複数担任</a:t>
            </a:r>
          </a:p>
        </p:txBody>
      </p:sp>
      <p:sp>
        <p:nvSpPr>
          <p:cNvPr id="21" name="team-copy-0">
            <a:extLst>
              <a:ext uri="{FF2B5EF4-FFF2-40B4-BE49-F238E27FC236}">
                <a16:creationId xmlns:a16="http://schemas.microsoft.com/office/drawing/2014/main" id="{6D7E5E10-8B8A-4857-AEB5-D057B0365FEF}"/>
              </a:ext>
            </a:extLst>
          </p:cNvPr>
          <p:cNvSpPr>
            <a:spLocks noGrp="1"/>
          </p:cNvSpPr>
          <p:nvPr/>
        </p:nvSpPr>
        <p:spPr>
          <a:xfrm>
            <a:off x="4095750" y="3848100"/>
            <a:ext cx="2609850" cy="5524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一人の見立てに偏らず、クラス内で子どもの姿を共有します。</a:t>
            </a:r>
          </a:p>
        </p:txBody>
      </p:sp>
      <p:sp>
        <p:nvSpPr>
          <p:cNvPr id="22" name="team-box-1">
            <a:extLst>
              <a:ext uri="{FF2B5EF4-FFF2-40B4-BE49-F238E27FC236}">
                <a16:creationId xmlns:a16="http://schemas.microsoft.com/office/drawing/2014/main" id="{3A9082BC-7EE7-4119-A0DD-B23B72488E74}"/>
              </a:ext>
            </a:extLst>
          </p:cNvPr>
          <p:cNvSpPr>
            <a:spLocks noGrp="1"/>
          </p:cNvSpPr>
          <p:nvPr/>
        </p:nvSpPr>
        <p:spPr>
          <a:xfrm>
            <a:off x="3714750" y="4781550"/>
            <a:ext cx="3314700" cy="1276350"/>
          </a:xfrm>
          <a:prstGeom prst="roundRect">
            <a:avLst>
              <a:gd name="adj" fmla="val 5970"/>
            </a:avLst>
          </a:prstGeom>
          <a:solidFill>
            <a:srgbClr val="FFFDF8"/>
          </a:solidFill>
          <a:ln w="9525">
            <a:solidFill>
              <a:srgbClr val="D8D5C7"/>
            </a:solidFill>
            <a:prstDash val="solid"/>
          </a:ln>
        </p:spPr>
      </p:sp>
      <p:sp>
        <p:nvSpPr>
          <p:cNvPr id="23" name="team-accent-1">
            <a:extLst>
              <a:ext uri="{FF2B5EF4-FFF2-40B4-BE49-F238E27FC236}">
                <a16:creationId xmlns:a16="http://schemas.microsoft.com/office/drawing/2014/main" id="{7645F6DD-1E8C-4BA0-8B60-E1E0DE777D45}"/>
              </a:ext>
            </a:extLst>
          </p:cNvPr>
          <p:cNvSpPr>
            <a:spLocks noGrp="1"/>
          </p:cNvSpPr>
          <p:nvPr/>
        </p:nvSpPr>
        <p:spPr>
          <a:xfrm>
            <a:off x="3714750" y="4781550"/>
            <a:ext cx="133350" cy="1276350"/>
          </a:xfrm>
          <a:prstGeom prst="roundRect">
            <a:avLst>
              <a:gd name="adj" fmla="val 50000"/>
            </a:avLst>
          </a:prstGeom>
          <a:solidFill>
            <a:srgbClr val="5D99AE"/>
          </a:solidFill>
          <a:ln w="0">
            <a:noFill/>
            <a:prstDash val="solid"/>
          </a:ln>
        </p:spPr>
      </p:sp>
      <p:sp>
        <p:nvSpPr>
          <p:cNvPr id="24" name="team-head-1">
            <a:extLst>
              <a:ext uri="{FF2B5EF4-FFF2-40B4-BE49-F238E27FC236}">
                <a16:creationId xmlns:a16="http://schemas.microsoft.com/office/drawing/2014/main" id="{C15DB52F-2B9B-495F-8C6C-B1568C9B2DCE}"/>
              </a:ext>
            </a:extLst>
          </p:cNvPr>
          <p:cNvSpPr>
            <a:spLocks noGrp="1"/>
          </p:cNvSpPr>
          <p:nvPr/>
        </p:nvSpPr>
        <p:spPr>
          <a:xfrm>
            <a:off x="4095750" y="4991100"/>
            <a:ext cx="2647950" cy="304800"/>
          </a:xfrm>
          <a:prstGeom prst="rect">
            <a:avLst/>
          </a:prstGeom>
          <a:noFill/>
          <a:ln w="0">
            <a:noFill/>
            <a:prstDash val="solid"/>
          </a:ln>
        </p:spPr>
        <p:txBody>
          <a:bodyPr wrap="square" lIns="0" tIns="0" rIns="0" bIns="0" anchor="t">
            <a:normAutofit/>
          </a:bodyPr>
          <a:lstStyle/>
          <a:p>
            <a:pPr algn="l">
              <a:defRPr sz="1650" b="1">
                <a:solidFill>
                  <a:srgbClr val="5D99AE"/>
                </a:solidFill>
                <a:latin typeface="Yu Gothic"/>
                <a:ea typeface="Yu Gothic"/>
                <a:cs typeface="Yu Gothic"/>
              </a:defRPr>
            </a:pPr>
            <a:r>
              <a:rPr sz="1650" b="1">
                <a:solidFill>
                  <a:srgbClr val="5D99AE"/>
                </a:solidFill>
                <a:latin typeface="Yu Gothic"/>
                <a:ea typeface="Yu Gothic"/>
                <a:cs typeface="Yu Gothic"/>
              </a:rPr>
              <a:t>フリー職員</a:t>
            </a:r>
          </a:p>
        </p:txBody>
      </p:sp>
      <p:sp>
        <p:nvSpPr>
          <p:cNvPr id="25" name="team-copy-1">
            <a:extLst>
              <a:ext uri="{FF2B5EF4-FFF2-40B4-BE49-F238E27FC236}">
                <a16:creationId xmlns:a16="http://schemas.microsoft.com/office/drawing/2014/main" id="{CF8BFC39-DE08-4FAE-B0B8-47B2C8823960}"/>
              </a:ext>
            </a:extLst>
          </p:cNvPr>
          <p:cNvSpPr>
            <a:spLocks noGrp="1"/>
          </p:cNvSpPr>
          <p:nvPr/>
        </p:nvSpPr>
        <p:spPr>
          <a:xfrm>
            <a:off x="4095750" y="5410200"/>
            <a:ext cx="2609850" cy="5524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休暇・相談・個別対応・クラス運営を横断して支えます。</a:t>
            </a:r>
          </a:p>
        </p:txBody>
      </p:sp>
      <p:sp>
        <p:nvSpPr>
          <p:cNvPr id="26" name="team-box-2">
            <a:extLst>
              <a:ext uri="{FF2B5EF4-FFF2-40B4-BE49-F238E27FC236}">
                <a16:creationId xmlns:a16="http://schemas.microsoft.com/office/drawing/2014/main" id="{ABFEFA16-7F8C-4FAF-ADDA-84CB334AAC45}"/>
              </a:ext>
            </a:extLst>
          </p:cNvPr>
          <p:cNvSpPr>
            <a:spLocks noGrp="1"/>
          </p:cNvSpPr>
          <p:nvPr/>
        </p:nvSpPr>
        <p:spPr>
          <a:xfrm>
            <a:off x="3714750" y="6343650"/>
            <a:ext cx="3314700" cy="1276350"/>
          </a:xfrm>
          <a:prstGeom prst="roundRect">
            <a:avLst>
              <a:gd name="adj" fmla="val 5970"/>
            </a:avLst>
          </a:prstGeom>
          <a:solidFill>
            <a:srgbClr val="FFFDF8"/>
          </a:solidFill>
          <a:ln w="9525">
            <a:solidFill>
              <a:srgbClr val="D8D5C7"/>
            </a:solidFill>
            <a:prstDash val="solid"/>
          </a:ln>
        </p:spPr>
      </p:sp>
      <p:sp>
        <p:nvSpPr>
          <p:cNvPr id="27" name="team-accent-2">
            <a:extLst>
              <a:ext uri="{FF2B5EF4-FFF2-40B4-BE49-F238E27FC236}">
                <a16:creationId xmlns:a16="http://schemas.microsoft.com/office/drawing/2014/main" id="{EB81DDAD-B60D-4CFF-8B30-678C30CBE3F4}"/>
              </a:ext>
            </a:extLst>
          </p:cNvPr>
          <p:cNvSpPr>
            <a:spLocks noGrp="1"/>
          </p:cNvSpPr>
          <p:nvPr/>
        </p:nvSpPr>
        <p:spPr>
          <a:xfrm>
            <a:off x="3714750" y="6343650"/>
            <a:ext cx="133350" cy="1276350"/>
          </a:xfrm>
          <a:prstGeom prst="roundRect">
            <a:avLst>
              <a:gd name="adj" fmla="val 50000"/>
            </a:avLst>
          </a:prstGeom>
          <a:solidFill>
            <a:srgbClr val="E39418"/>
          </a:solidFill>
          <a:ln w="0">
            <a:noFill/>
            <a:prstDash val="solid"/>
          </a:ln>
        </p:spPr>
      </p:sp>
      <p:sp>
        <p:nvSpPr>
          <p:cNvPr id="28" name="team-head-2">
            <a:extLst>
              <a:ext uri="{FF2B5EF4-FFF2-40B4-BE49-F238E27FC236}">
                <a16:creationId xmlns:a16="http://schemas.microsoft.com/office/drawing/2014/main" id="{84D4CAA2-CB42-4388-945A-491EBE5F8976}"/>
              </a:ext>
            </a:extLst>
          </p:cNvPr>
          <p:cNvSpPr>
            <a:spLocks noGrp="1"/>
          </p:cNvSpPr>
          <p:nvPr/>
        </p:nvSpPr>
        <p:spPr>
          <a:xfrm>
            <a:off x="4095750" y="6553200"/>
            <a:ext cx="2647950" cy="304800"/>
          </a:xfrm>
          <a:prstGeom prst="rect">
            <a:avLst/>
          </a:prstGeom>
          <a:noFill/>
          <a:ln w="0">
            <a:noFill/>
            <a:prstDash val="solid"/>
          </a:ln>
        </p:spPr>
        <p:txBody>
          <a:bodyPr wrap="square" lIns="0" tIns="0" rIns="0" bIns="0" anchor="t">
            <a:normAutofit/>
          </a:bodyPr>
          <a:lstStyle/>
          <a:p>
            <a:pPr algn="l">
              <a:defRPr sz="1650" b="1">
                <a:solidFill>
                  <a:srgbClr val="E39418"/>
                </a:solidFill>
                <a:latin typeface="Yu Gothic"/>
                <a:ea typeface="Yu Gothic"/>
                <a:cs typeface="Yu Gothic"/>
              </a:defRPr>
            </a:pPr>
            <a:r>
              <a:rPr sz="1650" b="1">
                <a:solidFill>
                  <a:srgbClr val="E39418"/>
                </a:solidFill>
                <a:latin typeface="Yu Gothic"/>
                <a:ea typeface="Yu Gothic"/>
                <a:cs typeface="Yu Gothic"/>
              </a:rPr>
              <a:t>日中会議</a:t>
            </a:r>
          </a:p>
        </p:txBody>
      </p:sp>
      <p:sp>
        <p:nvSpPr>
          <p:cNvPr id="29" name="team-copy-2">
            <a:extLst>
              <a:ext uri="{FF2B5EF4-FFF2-40B4-BE49-F238E27FC236}">
                <a16:creationId xmlns:a16="http://schemas.microsoft.com/office/drawing/2014/main" id="{6BA1616C-EC9E-4181-AEE8-E8F5A92AA7AA}"/>
              </a:ext>
            </a:extLst>
          </p:cNvPr>
          <p:cNvSpPr>
            <a:spLocks noGrp="1"/>
          </p:cNvSpPr>
          <p:nvPr/>
        </p:nvSpPr>
        <p:spPr>
          <a:xfrm>
            <a:off x="4095750" y="6972300"/>
            <a:ext cx="2609850" cy="5524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午睡時間等を活用し、話し合いを勤務時間の中に置きます。</a:t>
            </a:r>
          </a:p>
        </p:txBody>
      </p:sp>
      <p:sp>
        <p:nvSpPr>
          <p:cNvPr id="30" name="team-box-3">
            <a:extLst>
              <a:ext uri="{FF2B5EF4-FFF2-40B4-BE49-F238E27FC236}">
                <a16:creationId xmlns:a16="http://schemas.microsoft.com/office/drawing/2014/main" id="{FE7EFE76-EF11-40B7-82D2-ACD6904E8B98}"/>
              </a:ext>
            </a:extLst>
          </p:cNvPr>
          <p:cNvSpPr>
            <a:spLocks noGrp="1"/>
          </p:cNvSpPr>
          <p:nvPr/>
        </p:nvSpPr>
        <p:spPr>
          <a:xfrm>
            <a:off x="3714750" y="7905750"/>
            <a:ext cx="3314700" cy="1276350"/>
          </a:xfrm>
          <a:prstGeom prst="roundRect">
            <a:avLst>
              <a:gd name="adj" fmla="val 5970"/>
            </a:avLst>
          </a:prstGeom>
          <a:solidFill>
            <a:srgbClr val="FFFDF8"/>
          </a:solidFill>
          <a:ln w="9525">
            <a:solidFill>
              <a:srgbClr val="D8D5C7"/>
            </a:solidFill>
            <a:prstDash val="solid"/>
          </a:ln>
        </p:spPr>
      </p:sp>
      <p:sp>
        <p:nvSpPr>
          <p:cNvPr id="31" name="team-accent-3">
            <a:extLst>
              <a:ext uri="{FF2B5EF4-FFF2-40B4-BE49-F238E27FC236}">
                <a16:creationId xmlns:a16="http://schemas.microsoft.com/office/drawing/2014/main" id="{D90B1810-3206-48F7-9CF6-42776E44F0D0}"/>
              </a:ext>
            </a:extLst>
          </p:cNvPr>
          <p:cNvSpPr>
            <a:spLocks noGrp="1"/>
          </p:cNvSpPr>
          <p:nvPr/>
        </p:nvSpPr>
        <p:spPr>
          <a:xfrm>
            <a:off x="3714750" y="7905750"/>
            <a:ext cx="133350" cy="1276350"/>
          </a:xfrm>
          <a:prstGeom prst="roundRect">
            <a:avLst>
              <a:gd name="adj" fmla="val 50000"/>
            </a:avLst>
          </a:prstGeom>
          <a:solidFill>
            <a:srgbClr val="E98978"/>
          </a:solidFill>
          <a:ln w="0">
            <a:noFill/>
            <a:prstDash val="solid"/>
          </a:ln>
        </p:spPr>
      </p:sp>
      <p:sp>
        <p:nvSpPr>
          <p:cNvPr id="32" name="team-head-3">
            <a:extLst>
              <a:ext uri="{FF2B5EF4-FFF2-40B4-BE49-F238E27FC236}">
                <a16:creationId xmlns:a16="http://schemas.microsoft.com/office/drawing/2014/main" id="{1DCD06AA-E494-4679-A216-5E40C6E49F49}"/>
              </a:ext>
            </a:extLst>
          </p:cNvPr>
          <p:cNvSpPr>
            <a:spLocks noGrp="1"/>
          </p:cNvSpPr>
          <p:nvPr/>
        </p:nvSpPr>
        <p:spPr>
          <a:xfrm>
            <a:off x="4095750" y="8115300"/>
            <a:ext cx="2647950" cy="304800"/>
          </a:xfrm>
          <a:prstGeom prst="rect">
            <a:avLst/>
          </a:prstGeom>
          <a:noFill/>
          <a:ln w="0">
            <a:noFill/>
            <a:prstDash val="solid"/>
          </a:ln>
        </p:spPr>
        <p:txBody>
          <a:bodyPr wrap="square" lIns="0" tIns="0" rIns="0" bIns="0" anchor="t">
            <a:normAutofit/>
          </a:bodyPr>
          <a:lstStyle/>
          <a:p>
            <a:pPr algn="l">
              <a:defRPr sz="1650" b="1">
                <a:solidFill>
                  <a:srgbClr val="E98978"/>
                </a:solidFill>
                <a:latin typeface="Yu Gothic"/>
                <a:ea typeface="Yu Gothic"/>
                <a:cs typeface="Yu Gothic"/>
              </a:defRPr>
            </a:pPr>
            <a:r>
              <a:rPr sz="1650" b="1">
                <a:solidFill>
                  <a:srgbClr val="E98978"/>
                </a:solidFill>
                <a:latin typeface="Yu Gothic"/>
                <a:ea typeface="Yu Gothic"/>
                <a:cs typeface="Yu Gothic"/>
              </a:rPr>
              <a:t>相談先が見える</a:t>
            </a:r>
          </a:p>
        </p:txBody>
      </p:sp>
      <p:sp>
        <p:nvSpPr>
          <p:cNvPr id="33" name="team-copy-3">
            <a:extLst>
              <a:ext uri="{FF2B5EF4-FFF2-40B4-BE49-F238E27FC236}">
                <a16:creationId xmlns:a16="http://schemas.microsoft.com/office/drawing/2014/main" id="{F3C38AA2-781C-4354-94AE-BE66DBBE9D13}"/>
              </a:ext>
            </a:extLst>
          </p:cNvPr>
          <p:cNvSpPr>
            <a:spLocks noGrp="1"/>
          </p:cNvSpPr>
          <p:nvPr/>
        </p:nvSpPr>
        <p:spPr>
          <a:xfrm>
            <a:off x="4095750" y="8534400"/>
            <a:ext cx="2609850" cy="552450"/>
          </a:xfrm>
          <a:prstGeom prst="rect">
            <a:avLst/>
          </a:prstGeom>
          <a:noFill/>
          <a:ln w="0">
            <a:noFill/>
            <a:prstDash val="solid"/>
          </a:ln>
        </p:spPr>
        <p:txBody>
          <a:bodyPr wrap="square" lIns="0" tIns="0" rIns="0" bIns="0" anchor="t">
            <a:noAutofit/>
          </a:bodyPr>
          <a:lstStyle/>
          <a:p>
            <a:pPr algn="l">
              <a:defRPr sz="1163" b="0">
                <a:solidFill>
                  <a:srgbClr val="20352A"/>
                </a:solidFill>
                <a:latin typeface="Yu Gothic"/>
                <a:ea typeface="Yu Gothic"/>
                <a:cs typeface="Yu Gothic"/>
              </a:defRPr>
            </a:pPr>
            <a:r>
              <a:rPr sz="1163" b="0">
                <a:solidFill>
                  <a:srgbClr val="20352A"/>
                </a:solidFill>
                <a:latin typeface="Yu Gothic"/>
                <a:ea typeface="Yu Gothic"/>
                <a:cs typeface="Yu Gothic"/>
              </a:rPr>
              <a:t>主任・副主任・クラスリーダー・管理職が役割を分担します。</a:t>
            </a:r>
          </a:p>
        </p:txBody>
      </p:sp>
      <p:sp>
        <p:nvSpPr>
          <p:cNvPr id="34" name="team-closing">
            <a:extLst>
              <a:ext uri="{FF2B5EF4-FFF2-40B4-BE49-F238E27FC236}">
                <a16:creationId xmlns:a16="http://schemas.microsoft.com/office/drawing/2014/main" id="{4DDC8F92-9461-4E6E-B9F5-3D8072ED24F9}"/>
              </a:ext>
            </a:extLst>
          </p:cNvPr>
          <p:cNvSpPr>
            <a:spLocks noGrp="1"/>
          </p:cNvSpPr>
          <p:nvPr/>
        </p:nvSpPr>
        <p:spPr>
          <a:xfrm>
            <a:off x="533400" y="8743950"/>
            <a:ext cx="2724150" cy="914400"/>
          </a:xfrm>
          <a:prstGeom prst="roundRect">
            <a:avLst>
              <a:gd name="adj" fmla="val 8333"/>
            </a:avLst>
          </a:prstGeom>
          <a:solidFill>
            <a:srgbClr val="DDEBC4"/>
          </a:solidFill>
          <a:ln w="0">
            <a:noFill/>
            <a:prstDash val="solid"/>
          </a:ln>
        </p:spPr>
      </p:sp>
      <p:sp>
        <p:nvSpPr>
          <p:cNvPr id="35" name="team-closing-copy">
            <a:extLst>
              <a:ext uri="{FF2B5EF4-FFF2-40B4-BE49-F238E27FC236}">
                <a16:creationId xmlns:a16="http://schemas.microsoft.com/office/drawing/2014/main" id="{A190FCD3-A892-42FF-9ABB-4AE4CF63821E}"/>
              </a:ext>
            </a:extLst>
          </p:cNvPr>
          <p:cNvSpPr>
            <a:spLocks noGrp="1"/>
          </p:cNvSpPr>
          <p:nvPr/>
        </p:nvSpPr>
        <p:spPr>
          <a:xfrm>
            <a:off x="742950" y="8991600"/>
            <a:ext cx="2305050" cy="533400"/>
          </a:xfrm>
          <a:prstGeom prst="rect">
            <a:avLst/>
          </a:prstGeom>
          <a:noFill/>
          <a:ln w="0">
            <a:noFill/>
            <a:prstDash val="solid"/>
          </a:ln>
        </p:spPr>
        <p:txBody>
          <a:bodyPr wrap="square" lIns="0" tIns="0" rIns="0" bIns="0" anchor="t">
            <a:normAutofit fontScale="88357" lnSpcReduction="20000"/>
          </a:bodyPr>
          <a:lstStyle/>
          <a:p>
            <a:pPr algn="ctr">
              <a:defRPr sz="1500" b="1">
                <a:solidFill>
                  <a:srgbClr val="294B2B"/>
                </a:solidFill>
                <a:latin typeface="Yu Gothic"/>
                <a:ea typeface="Yu Gothic"/>
                <a:cs typeface="Yu Gothic"/>
              </a:defRPr>
            </a:pPr>
            <a:r>
              <a:rPr sz="1500" b="1">
                <a:solidFill>
                  <a:srgbClr val="294B2B"/>
                </a:solidFill>
                <a:latin typeface="Yu Gothic"/>
                <a:ea typeface="Yu Gothic"/>
                <a:cs typeface="Yu Gothic"/>
              </a:rPr>
              <a:t>「分からない」と言えることは、</a:t>
            </a:r>
          </a:p>
          <a:p>
            <a:pPr algn="ctr">
              <a:defRPr sz="1500" b="1">
                <a:solidFill>
                  <a:srgbClr val="294B2B"/>
                </a:solidFill>
                <a:latin typeface="Yu Gothic"/>
                <a:ea typeface="Yu Gothic"/>
                <a:cs typeface="Yu Gothic"/>
              </a:defRPr>
            </a:pPr>
            <a:r>
              <a:rPr sz="1500" b="1">
                <a:solidFill>
                  <a:srgbClr val="294B2B"/>
                </a:solidFill>
                <a:latin typeface="Yu Gothic"/>
                <a:ea typeface="Yu Gothic"/>
                <a:cs typeface="Yu Gothic"/>
              </a:rPr>
              <a:t>新卒職員の大切な力です。</a:t>
            </a:r>
          </a:p>
        </p:txBody>
      </p:sp>
    </p:spTree>
    <p:extLst>
      <p:ext uri="{BB962C8B-B14F-4D97-AF65-F5344CB8AC3E}">
        <p14:creationId xmlns:p14="http://schemas.microsoft.com/office/powerpoint/2010/main" val="1654574949"/>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2284</Words>
  <Application>Microsoft Office PowerPoint</Application>
  <DocSecurity>0</DocSecurity>
  <PresentationFormat>ユーザー設定</PresentationFormat>
  <Paragraphs>558</Paragraphs>
  <Slides>32</Slides>
  <Notes>32</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32</vt:i4>
      </vt:variant>
    </vt:vector>
  </HeadingPairs>
  <TitlesOfParts>
    <vt:vector size="35" baseType="lpstr">
      <vt:lpstr>Yu Gothic</vt:lpstr>
      <vt:lpstr>Calibri</vt:lpstr>
      <vt:lpstr>ChatGPT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hagumikanri1</cp:lastModifiedBy>
  <cp:revision>4</cp:revision>
  <dcterms:created xsi:type="dcterms:W3CDTF">2026-07-23T07:46:32Z</dcterms:created>
  <dcterms:modified xsi:type="dcterms:W3CDTF">2026-07-23T08:46:52Z</dcterms:modified>
</cp:coreProperties>
</file>